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7" r:id="rId5"/>
    <p:sldId id="297" r:id="rId6"/>
    <p:sldId id="295" r:id="rId7"/>
    <p:sldId id="299" r:id="rId8"/>
    <p:sldId id="261" r:id="rId9"/>
    <p:sldId id="294" r:id="rId10"/>
    <p:sldId id="270" r:id="rId11"/>
    <p:sldId id="263" r:id="rId12"/>
    <p:sldId id="296" r:id="rId13"/>
    <p:sldId id="298" r:id="rId14"/>
    <p:sldId id="264" r:id="rId15"/>
    <p:sldId id="285" r:id="rId16"/>
    <p:sldId id="287" r:id="rId17"/>
    <p:sldId id="286" r:id="rId18"/>
    <p:sldId id="265" r:id="rId19"/>
    <p:sldId id="301" r:id="rId20"/>
    <p:sldId id="302" r:id="rId21"/>
    <p:sldId id="275" r:id="rId22"/>
    <p:sldId id="268" r:id="rId23"/>
    <p:sldId id="303" r:id="rId24"/>
    <p:sldId id="277" r:id="rId25"/>
    <p:sldId id="269" r:id="rId26"/>
    <p:sldId id="291" r:id="rId27"/>
    <p:sldId id="304" r:id="rId28"/>
    <p:sldId id="280" r:id="rId29"/>
    <p:sldId id="305" r:id="rId30"/>
    <p:sldId id="282" r:id="rId31"/>
    <p:sldId id="292" r:id="rId32"/>
    <p:sldId id="306" r:id="rId33"/>
    <p:sldId id="283" r:id="rId34"/>
    <p:sldId id="273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3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2" d="100"/>
          <a:sy n="72" d="100"/>
        </p:scale>
        <p:origin x="-3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2C769-FF92-48C2-8EA4-7FC85DB87F1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6DD1-2E27-4607-8DAB-153A778BF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8138-0036-4113-B350-424620031F3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1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8138-0036-4113-B350-424620031F3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собеседования ученик общается с педагогом-экзаменатором. Речевая ситуация требует соблюдения правил поведения, речевого этикета, принятых в обществе и типичных для общения в условиях обучения. Недопустимо использовать просторечные, жаргонные слова.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8138-0036-4113-B350-424620031F3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3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собеседования ученик общается с педагогом-экзаменатором. Речевая ситуация требует соблюдения правил поведения, речевого этикета, принятых в обществе и типичных для общения в условиях обучения. Недопустимо использовать просторечные, жаргонные слова.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8138-0036-4113-B350-424620031F3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3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собеседования ученик общается с педагогом-экзаменатором. Речевая ситуация требует соблюдения правил поведения, речевого этикета, принятых в обществе и типичных для общения в условиях обучения. Недопустимо использовать просторечные, жаргонные слова.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8138-0036-4113-B350-424620031F3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4000528"/>
          </a:xfrm>
          <a:solidFill>
            <a:schemeClr val="accent6">
              <a:lumMod val="20000"/>
              <a:lumOff val="80000"/>
            </a:schemeClr>
          </a:solidFill>
          <a:ln>
            <a:noFill/>
            <a:prstDash val="lgDashDotDot"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ТИПИЧНЫЕ ОШИБКИ ОБУЧАЮЩИХСЯ ПРИ ПРОВЕДЕНИИ ИТОГОВОГО СОБЕСЕДОВАНИЯ 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ЭФФЕКТИВНЫЕ ПРИЕМЫ РАЗВИТИЯ РЕЧИ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429264"/>
            <a:ext cx="6000792" cy="100013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Bookman Old Style" pitchFamily="18" charset="0"/>
              </a:rPr>
              <a:t>Астанкова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С.А., учитель русского языка и литературы МБОУ гимназии №1</a:t>
            </a:r>
            <a:r>
              <a:rPr lang="en-US" sz="18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г</a:t>
            </a:r>
            <a:r>
              <a:rPr lang="en-US" sz="1800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Армавира, муниципальный </a:t>
            </a:r>
            <a:r>
              <a:rPr lang="ru-RU" sz="1800" b="1" dirty="0" err="1" smtClean="0">
                <a:solidFill>
                  <a:schemeClr val="tx1"/>
                </a:solidFill>
                <a:latin typeface="Bookman Old Style" pitchFamily="18" charset="0"/>
              </a:rPr>
              <a:t>тьютор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по русскому языку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КРАЕВОЙ  ВЕБИНАР 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31 марта 2023 г.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Система упражнений, направленных  на выработку навыков выразительного чтения 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28670"/>
            <a:ext cx="8424936" cy="578647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Выразительно прочитайте  стихотворение, текст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прочитайте, регулируя силу голоса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прочитайте, выражая настроение, которое соответствует изображаемой  картине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текст  вслух, соблюдая правильную интонацию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прочитайте, передавая голосом состояние…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стихотворение. Какие слова подсказывают темп, тон произношения? Громко или тихо вам хочется прочитать?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прочитайте, стараясь передать особенности произнесения реплик участников диалога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прочитайте, выделяя голосом те слова, которые автор использует, чтобы нарисовать…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-прочитайте текст с нужной интонацией в вопросительных предложениях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текст так, чтобы  читатель обратил внимание на последнюю реплику говорящего.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ОСОБЕННОСТИ СКЛОНЕНИЯ ЧИСЛИТЕЛЬНЫХ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55985"/>
              </p:ext>
            </p:extLst>
          </p:nvPr>
        </p:nvGraphicFramePr>
        <p:xfrm>
          <a:off x="571472" y="1714488"/>
          <a:ext cx="8208911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2376264"/>
                <a:gridCol w="2304256"/>
                <a:gridCol w="2376264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80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– 900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семьдесят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восемьсот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четыреста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семидесят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четырёхсот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семидесят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восьмис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четырёмстам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семьдесят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восемьсот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четыреста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десять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восемь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четырьмястами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семидесят</a:t>
                      </a: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восьмистах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четырёхстах</a:t>
                      </a: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7008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ОСОБЕННОСТИ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СКЛОНЕНИЯ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ЧИСЛИТЕЛЬНЫХ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48945"/>
              </p:ext>
            </p:extLst>
          </p:nvPr>
        </p:nvGraphicFramePr>
        <p:xfrm>
          <a:off x="467544" y="1916831"/>
          <a:ext cx="849694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76"/>
                <a:gridCol w="3672740"/>
                <a:gridCol w="684890"/>
                <a:gridCol w="3419939"/>
              </a:tblGrid>
              <a:tr h="32805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числительные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Порядковые числительные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пять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пятый</a:t>
                      </a:r>
                    </a:p>
                  </a:txBody>
                  <a:tcPr marL="95250" marR="95250" marT="47625" marB="47625"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девяност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пят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пятого</a:t>
                      </a:r>
                    </a:p>
                  </a:txBody>
                  <a:tcPr marL="95250" marR="95250" marT="47625" marB="47625"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девяност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пят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пятому</a:t>
                      </a:r>
                    </a:p>
                  </a:txBody>
                  <a:tcPr marL="95250" marR="95250" marT="47625" marB="47625"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пять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пятый</a:t>
                      </a:r>
                    </a:p>
                  </a:txBody>
                  <a:tcPr marL="95250" marR="95250" marT="47625" marB="47625"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девяност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пять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шестьсот девяносто пятым</a:t>
                      </a:r>
                    </a:p>
                  </a:txBody>
                  <a:tcPr marL="95250" marR="95250" marT="47625" marB="47625"/>
                </a:tc>
              </a:tr>
              <a:tr h="32805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шест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девяност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пят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шестьсот девяносто пятом</a:t>
                      </a:r>
                    </a:p>
                  </a:txBody>
                  <a:tcPr marL="95250" marR="95250" marT="47625" marB="47625"/>
                </a:tc>
              </a:tr>
              <a:tr h="32805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составных количественных числительных</a:t>
                      </a:r>
                    </a:p>
                    <a:p>
                      <a:pPr algn="ctr" fontAlgn="t"/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изменяется каждое слово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склонении составных порядковых числительных изменяется только последнее слово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 hMerge="1">
                  <a:txBody>
                    <a:bodyPr/>
                    <a:lstStyle/>
                    <a:p>
                      <a:pPr fontAlgn="t"/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ВЫБОР ТЕКСТОВ ДЛЯ ПОДГОТОВКИ </a:t>
            </a:r>
            <a:r>
              <a:rPr lang="ru-RU" sz="3200" b="1" dirty="0">
                <a:latin typeface="Bookman Old Style" pitchFamily="18" charset="0"/>
              </a:rPr>
              <a:t/>
            </a:r>
            <a:br>
              <a:rPr lang="ru-RU" sz="3200" b="1" dirty="0"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тексты для подготовки к сжатому изложению и выполнению  заданий 6-8  ОГЭ по русскому языку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статьи при изучении монографических тем по литературе (биографии писателей, воспоминания писателей, критиков)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тексты из учебников обществознания и истории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52"/>
            <a:ext cx="2006856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ЗАДАНИЕ №2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ПЕРЕСКАЗ ТЕКСТА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358246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ГЛАВНЫЕ ТРЕБОВАНИЯ  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ПЕРЕСКАЗУ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пересказе должна звучать живая речь ученика, а не заученный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пересказе целесообразно использовать лексику, обороты речи и некоторые синтаксические конструкции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пересказе должен сохраняться стиль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сохранение логической структуры текста, причинно-следственных связей, основных фактов и важных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пересказе должны отражаться чувства ребенка (выразительность речи).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85728"/>
            <a:ext cx="1928826" cy="12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ТИПИЧНЫЕ ОШИБКИ В ЗАДАНИИ №2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Сжатый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вместо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подробного.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Подмена пересказа рассказом на основе исходного.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Пропуски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Фактические ошибки.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Неумение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 включать высказывание в пересказ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(шаблон включения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в конце не является универсальным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Неумение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способы цитирования в речи (большинство ошибок - при попытке перевода прямой речи в косвенную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Искажения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произношении имён собственных и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27104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ПАМЯТКА ДЛЯ ПОДГОТОВКИ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 ПЕРЕСКАЗУ ТЕКСТА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логическую схему текста, выделяя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каждой части и озаглавливая 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или запишите ключевые слова в каждой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постарайтесь их использовать при пересказе.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словосочетания, в которых есть яркие языковые особенности, тропы. Постарайтесь сохранить их при изложении.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текст вслух, старайтесь запомнить его содержание.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в какое место по смыслу можно вставить данную цитату.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правильно вставить цитату в текст,  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передайте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чужую речь разными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способами: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«Главная ценность жизни – сама жизнь»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В.М.Песков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предложения с прямой речью (Василий Михайлович Песков говорил: «Главная ценность жизни – сама жизнь»).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предложения с косвенной речью (Василий Михайлович Песков говорил, что  главная ценность жизни – сама жизнь.)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предложения с вводной конструкцией (По словам В.М.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главная ценность жизни – сама жизнь).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91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ПРИЁМ СОСТАВЛЕНИЯ ЛОГИЧЕСКОЙ СХЕМЫ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логической схемы к пересказу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(словосочетания), даты, цифры, фамилии и т.п. - 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достижения велики и значимы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(словосочетания), даты, цифры, фамилии и т.п. - 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посвятил любимому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(словосочетания), даты, цифры, фамилии и т.п. - 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помнят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потомки</a:t>
            </a:r>
          </a:p>
          <a:p>
            <a:pPr marL="0" indent="0">
              <a:buNone/>
            </a:pP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Сделать отметку в том месте, где будет цитата </a:t>
            </a:r>
          </a:p>
        </p:txBody>
      </p:sp>
    </p:spTree>
    <p:extLst>
      <p:ext uri="{BB962C8B-B14F-4D97-AF65-F5344CB8AC3E}">
        <p14:creationId xmlns:p14="http://schemas.microsoft.com/office/powerpoint/2010/main" val="35564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ВВЕДЕНИЕ ЦИТАТЫ В ПЕРЕСКАЗ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Цитату нельзя просто «прилепить» к тексту, она должна быть органично «привязана» к содержанию.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  при включении цитаты пользоваться вспомогательными конструкциями, например: </a:t>
            </a:r>
          </a:p>
          <a:p>
            <a:pPr marL="92075" indent="-92075">
              <a:buNone/>
            </a:pPr>
            <a:r>
              <a:rPr lang="ru-RU" sz="2200" dirty="0" smtClean="0"/>
              <a:t>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об этом человеке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(назвать)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 известным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«Высказывание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-говоря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удивительном человеке, нельзя не вспомнить высказывание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«Высказывание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-всё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о чём мы сейчас говорили, находит подтверждение в словах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сказал: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«Высказывание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-оценивая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(имя героя текста) в …,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(автор цитаты) говорил: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 цитаты),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«высказывание»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 цитаты) считал, что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«высказывание»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  <a:p>
            <a:pPr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ВВЕДЕНИЕ ЦИТАТЫ В ПЕРЕСКАЗ (Вариант 024)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перескажите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прочитанный Вами текст об Антоне Семёновиче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Макаренко, включив в пересказ слова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Макси́ма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Го́рького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мог столь неузнаваемо изменить, перевоспитать сотни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 и оскорбительно помятых жизнью? Это,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бесспорно, талантливый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феномена́льных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Непременным условием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гармоничного роста и развития личности Антон Семёнович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трудовую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Все воспитанники талантливого педагога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зарабатывали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на жизнь. Трудовое воспитание и самоуправление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делали чудеса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колонии воспитывались дети трудолюбивые,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стремящиеся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 и культуре. Они стали хорошими специалистами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профессиях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Макаренко дал путёвку в жизнь более чем трём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тысячам подростков.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ЦИТАТА!!!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работе Макаренко написал книгу «Педагогическая поэма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Антона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Семёновича по праву считают одним из самых великих педагогов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«отцом мировой педагогики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ЦИТАТА!!!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СТРУКТУРА УСТНОЙ ЧАСТИ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РУССКОМУ ЯЗЫКУ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Устная часть по русскому языку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состоит  из  четырех заданий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Задание 1</a:t>
            </a:r>
            <a:r>
              <a:rPr lang="ru-RU" dirty="0" smtClean="0">
                <a:latin typeface="Bookman Old Style" pitchFamily="18" charset="0"/>
              </a:rPr>
              <a:t>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чтение</a:t>
            </a:r>
            <a:r>
              <a:rPr lang="ru-RU" dirty="0" smtClean="0">
                <a:latin typeface="Bookman Old Style" pitchFamily="18" charset="0"/>
              </a:rPr>
              <a:t> вслух небольшого текста. 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Время на подготовку – 2 минуты. </a:t>
            </a: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Задание 2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пересказ</a:t>
            </a:r>
            <a:r>
              <a:rPr lang="ru-RU" dirty="0" smtClean="0">
                <a:latin typeface="Bookman Old Style" pitchFamily="18" charset="0"/>
              </a:rPr>
              <a:t> прочитанного в задании 1 текста с включением в него предложенной цитаты.  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Время на подготовку – 2 минуты. </a:t>
            </a: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Задание 3</a:t>
            </a:r>
            <a:r>
              <a:rPr lang="ru-RU" dirty="0" smtClean="0">
                <a:latin typeface="Bookman Old Style" pitchFamily="18" charset="0"/>
              </a:rPr>
              <a:t>  -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монологическое высказывание</a:t>
            </a:r>
            <a:r>
              <a:rPr lang="ru-RU" dirty="0" smtClean="0">
                <a:latin typeface="Bookman Old Style" pitchFamily="18" charset="0"/>
              </a:rPr>
              <a:t>. Предлагается выбрать один из трёх предложенных вариантов беседы: описание фотографии, повествование на основе  жизненного опыта, рассуждение по поставленному вопросу.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Время на подготовку – 1 минута. </a:t>
            </a: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Задание 4 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диалог</a:t>
            </a:r>
            <a:r>
              <a:rPr lang="ru-RU" b="1" dirty="0" smtClean="0">
                <a:latin typeface="Bookman Old Style" pitchFamily="18" charset="0"/>
              </a:rPr>
              <a:t>.  </a:t>
            </a:r>
            <a:r>
              <a:rPr lang="ru-RU" dirty="0" smtClean="0">
                <a:latin typeface="Bookman Old Style" pitchFamily="18" charset="0"/>
              </a:rPr>
              <a:t>Учащемуся предстоит поучаствовать в беседе по теме предыдущего задания.  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Без подготовки.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ВВЕДЕНИЕ ЦИТАТЫ В ПЕРЕСКАЗ (Вариант 185)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Подробно перескажите </a:t>
            </a:r>
            <a:r>
              <a:rPr lang="ru-RU" sz="2000" dirty="0"/>
              <a:t>прочитанный Вами текст, включив в пересказ </a:t>
            </a:r>
            <a:r>
              <a:rPr lang="ru-RU" sz="2000" dirty="0" smtClean="0"/>
              <a:t> слова Исаака </a:t>
            </a:r>
            <a:r>
              <a:rPr lang="ru-RU" sz="2000" dirty="0"/>
              <a:t>Ильича Левитана</a:t>
            </a:r>
            <a:r>
              <a:rPr lang="ru-RU" sz="2000" dirty="0" smtClean="0"/>
              <a:t>: </a:t>
            </a:r>
            <a:r>
              <a:rPr lang="ru-RU" sz="2000" i="1" dirty="0" smtClean="0"/>
              <a:t>«</a:t>
            </a:r>
            <a:r>
              <a:rPr lang="ru-RU" sz="2000" i="1" dirty="0"/>
              <a:t>Надо не только иметь глаз, но и внутренне чувствовать природу, </a:t>
            </a:r>
            <a:r>
              <a:rPr lang="ru-RU" sz="2000" i="1" dirty="0" smtClean="0"/>
              <a:t>надо слышать </a:t>
            </a:r>
            <a:r>
              <a:rPr lang="ru-RU" sz="2000" i="1" dirty="0"/>
              <a:t>её музыку и проникаться её тишиной</a:t>
            </a:r>
            <a:r>
              <a:rPr lang="ru-RU" sz="2000" i="1" dirty="0" smtClean="0"/>
              <a:t>».</a:t>
            </a:r>
          </a:p>
          <a:p>
            <a:pPr marL="0" indent="0" algn="just">
              <a:buNone/>
            </a:pPr>
            <a:r>
              <a:rPr lang="ru-RU" sz="2000" dirty="0"/>
              <a:t>После окончания Академии живописи Исаак Ильич уехал в деревню, </a:t>
            </a:r>
            <a:r>
              <a:rPr lang="ru-RU" sz="2000" dirty="0" smtClean="0"/>
              <a:t>где много </a:t>
            </a:r>
            <a:r>
              <a:rPr lang="ru-RU" sz="2000" dirty="0"/>
              <a:t>и плодотворно работал. Вскоре он смог позволить себе </a:t>
            </a:r>
            <a:r>
              <a:rPr lang="ru-RU" sz="2000" dirty="0" smtClean="0"/>
              <a:t>долгожданную поездку </a:t>
            </a:r>
            <a:r>
              <a:rPr lang="ru-RU" sz="2000" dirty="0"/>
              <a:t>на пароходе по Волге. На протяжении трёх лет Левитан </a:t>
            </a:r>
            <a:r>
              <a:rPr lang="ru-RU" sz="2000" dirty="0" smtClean="0"/>
              <a:t>работал в </a:t>
            </a:r>
            <a:r>
              <a:rPr lang="ru-RU" sz="2000" dirty="0"/>
              <a:t>маленьком волжском городе Плёсе. Выполненные там работы </a:t>
            </a:r>
            <a:r>
              <a:rPr lang="ru-RU" sz="2000" dirty="0" smtClean="0"/>
              <a:t>принесли ему </a:t>
            </a:r>
            <a:r>
              <a:rPr lang="ru-RU" sz="2000" dirty="0"/>
              <a:t>мировую известность, а пейзаж «Над вечным покоем» до сих </a:t>
            </a:r>
            <a:r>
              <a:rPr lang="ru-RU" sz="2000" dirty="0" smtClean="0"/>
              <a:t>пор является </a:t>
            </a:r>
            <a:r>
              <a:rPr lang="ru-RU" sz="2000" dirty="0"/>
              <a:t>«самой русской» из всех когда-либо написанных о России картин</a:t>
            </a:r>
            <a:r>
              <a:rPr lang="ru-RU" sz="2000" dirty="0" smtClean="0"/>
              <a:t>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ЦИТАТА!!!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/>
              <a:t>Природу </a:t>
            </a:r>
            <a:r>
              <a:rPr lang="ru-RU" sz="2000" dirty="0"/>
              <a:t>Средней полосы России рисовали многие художники, </a:t>
            </a:r>
            <a:r>
              <a:rPr lang="ru-RU" sz="2000" dirty="0" smtClean="0"/>
              <a:t>но только </a:t>
            </a:r>
            <a:r>
              <a:rPr lang="ru-RU" sz="2000" dirty="0"/>
              <a:t>Левитан смог показать очарование, таящееся в простоте </a:t>
            </a:r>
            <a:r>
              <a:rPr lang="ru-RU" sz="2000" dirty="0" smtClean="0"/>
              <a:t>русского пейзажа.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ЦИТАТА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000" dirty="0" smtClean="0"/>
              <a:t> </a:t>
            </a:r>
            <a:r>
              <a:rPr lang="ru-RU" sz="2000" dirty="0"/>
              <a:t>Живописца можно смело назвать «открывателем» красот </a:t>
            </a:r>
            <a:r>
              <a:rPr lang="ru-RU" sz="2000" dirty="0" smtClean="0"/>
              <a:t>нашей земли </a:t>
            </a:r>
            <a:r>
              <a:rPr lang="ru-RU" sz="2000" dirty="0"/>
              <a:t>– тех неброских красот, что находятся рядом с нами и мимо </a:t>
            </a:r>
            <a:r>
              <a:rPr lang="ru-RU" sz="2000" dirty="0" smtClean="0"/>
              <a:t>которых мы </a:t>
            </a:r>
            <a:r>
              <a:rPr lang="ru-RU" sz="2000" dirty="0"/>
              <a:t>часто проходим, не замечая их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ЦИТАТА!!!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ЗАДАНИЕ №3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МОНОЛОГИЧЕСКОЕ ВЫСКАЗЫВАНИЕ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/>
              <a:t>								</a:t>
            </a:r>
          </a:p>
          <a:p>
            <a:pPr algn="just">
              <a:buNone/>
            </a:pPr>
            <a:r>
              <a:rPr lang="ru-RU" sz="8000" dirty="0" smtClean="0">
                <a:latin typeface="Bookman Old Style" pitchFamily="18" charset="0"/>
              </a:rPr>
              <a:t>     Из предложенных тем, где представлены </a:t>
            </a:r>
            <a:r>
              <a:rPr lang="ru-RU" sz="8000" b="1" dirty="0" smtClean="0">
                <a:solidFill>
                  <a:schemeClr val="accent2"/>
                </a:solidFill>
                <a:latin typeface="Bookman Old Style" pitchFamily="18" charset="0"/>
              </a:rPr>
              <a:t>описание, </a:t>
            </a:r>
          </a:p>
          <a:p>
            <a:pPr algn="just">
              <a:buNone/>
            </a:pPr>
            <a:r>
              <a:rPr lang="ru-RU" sz="8000" b="1" dirty="0" smtClean="0">
                <a:solidFill>
                  <a:schemeClr val="accent2"/>
                </a:solidFill>
                <a:latin typeface="Bookman Old Style" pitchFamily="18" charset="0"/>
              </a:rPr>
              <a:t>     повествование и рассуждение,</a:t>
            </a:r>
            <a:r>
              <a:rPr lang="ru-RU" sz="8000" dirty="0" smtClean="0">
                <a:latin typeface="Bookman Old Style" pitchFamily="18" charset="0"/>
              </a:rPr>
              <a:t> выпускник выбирает одну. </a:t>
            </a:r>
          </a:p>
          <a:p>
            <a:pPr algn="just">
              <a:buNone/>
            </a:pPr>
            <a:r>
              <a:rPr lang="ru-RU" sz="8000" b="1" dirty="0" smtClean="0">
                <a:latin typeface="Bookman Old Style" pitchFamily="18" charset="0"/>
              </a:rPr>
              <a:t>    1 мин. подготовки  + 3 мин. на ответ.</a:t>
            </a:r>
            <a:r>
              <a:rPr lang="ru-RU" sz="8000" dirty="0" smtClean="0">
                <a:latin typeface="Bookman Old Style" pitchFamily="18" charset="0"/>
              </a:rPr>
              <a:t> </a:t>
            </a:r>
          </a:p>
          <a:p>
            <a:pPr algn="just">
              <a:buNone/>
            </a:pPr>
            <a:endParaRPr lang="ru-RU" sz="8000" dirty="0" smtClean="0">
              <a:latin typeface="Bookman Old Style" pitchFamily="18" charset="0"/>
            </a:endParaRPr>
          </a:p>
          <a:p>
            <a:r>
              <a:rPr lang="ru-RU" sz="8000" dirty="0" smtClean="0">
                <a:latin typeface="Bookman Old Style" pitchFamily="18" charset="0"/>
              </a:rPr>
              <a:t>Помимо умения создавать текст определённого типа, чётко следуя его композиции,  здесь требуются фоновые знания по  истории, естественным дисциплинам, знание русской литературы, искусства + богатый </a:t>
            </a:r>
            <a:r>
              <a:rPr lang="ru-RU" sz="8000" b="1" dirty="0" smtClean="0">
                <a:latin typeface="Bookman Old Style" pitchFamily="18" charset="0"/>
              </a:rPr>
              <a:t>жизненный опыт</a:t>
            </a:r>
            <a:r>
              <a:rPr lang="ru-RU" sz="8000" dirty="0" smtClean="0">
                <a:latin typeface="Bookman Old Style" pitchFamily="18" charset="0"/>
              </a:rPr>
              <a:t>. </a:t>
            </a:r>
          </a:p>
          <a:p>
            <a:r>
              <a:rPr lang="ru-RU" sz="8000" dirty="0" smtClean="0">
                <a:latin typeface="Bookman Old Style" pitchFamily="18" charset="0"/>
              </a:rPr>
              <a:t>Область русского языка в  этом задании -  форма изложения.   Содержание – это знания учащихся обо всём.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2"/>
                </a:solidFill>
                <a:latin typeface="Bookman Old Style" pitchFamily="18" charset="0"/>
              </a:rPr>
              <a:t>            ! Карточки с вопросами в помощь ученику </a:t>
            </a:r>
            <a:r>
              <a:rPr lang="ru-RU" sz="8000" b="1" dirty="0" smtClean="0">
                <a:latin typeface="Bookman Old Style" pitchFamily="18" charset="0"/>
              </a:rPr>
              <a:t>	</a:t>
            </a:r>
            <a:r>
              <a:rPr lang="ru-RU" sz="8000" dirty="0" smtClean="0">
                <a:latin typeface="Bookman Old Style" pitchFamily="18" charset="0"/>
              </a:rPr>
              <a:t>	</a:t>
            </a:r>
          </a:p>
          <a:p>
            <a:r>
              <a:rPr lang="ru-RU" sz="8000" b="1" dirty="0" smtClean="0">
                <a:latin typeface="Bookman Old Style" pitchFamily="18" charset="0"/>
              </a:rPr>
              <a:t>Достоинства:</a:t>
            </a:r>
            <a:r>
              <a:rPr lang="ru-RU" sz="8000" dirty="0" smtClean="0">
                <a:latin typeface="Bookman Old Style" pitchFamily="18" charset="0"/>
              </a:rPr>
              <a:t>  слабые дети пытаются строить монолог в виде ответов на них. </a:t>
            </a:r>
          </a:p>
          <a:p>
            <a:r>
              <a:rPr lang="ru-RU" sz="8000" b="1" dirty="0" smtClean="0">
                <a:latin typeface="Bookman Old Style" pitchFamily="18" charset="0"/>
              </a:rPr>
              <a:t>Недостатки:</a:t>
            </a:r>
            <a:r>
              <a:rPr lang="ru-RU" sz="8000" dirty="0" smtClean="0">
                <a:latin typeface="Bookman Old Style" pitchFamily="18" charset="0"/>
              </a:rPr>
              <a:t> при следовании вопросам карточек не  всегда получается связный текст, а оценивается выполнение коммуникативной задачи, цельность и последовательность изложения. </a:t>
            </a:r>
            <a:endParaRPr lang="ru-RU" sz="8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Bookman Old Style" pitchFamily="18" charset="0"/>
              </a:rPr>
              <a:t> </a:t>
            </a:r>
            <a:endParaRPr lang="ru-RU" sz="8000" dirty="0">
              <a:latin typeface="Bookman Old Style" pitchFamily="18" charset="0"/>
            </a:endParaRPr>
          </a:p>
        </p:txBody>
      </p:sp>
      <p:pic>
        <p:nvPicPr>
          <p:cNvPr id="4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50" y="357166"/>
            <a:ext cx="1911322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ТИПИЧНЫЕ ОШИБКИ В ЗАДАНИИ №3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Вместо текста даны ответы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вопросы, данные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Логико-композиционные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(повторы, нарушение связей между частями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Недостаточный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монологического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Большое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неоправданных пауз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Речевые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грамматические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ТИПИЧНЫЕ ОШИБКИ В ЗАДАНИИ №3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2157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90121"/>
            <a:ext cx="4248471" cy="28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412776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забудьте описать:</a:t>
            </a:r>
          </a:p>
          <a:p>
            <a:r>
              <a:rPr lang="ru-RU" dirty="0"/>
              <a:t>• кто изображён;</a:t>
            </a:r>
          </a:p>
          <a:p>
            <a:r>
              <a:rPr lang="ru-RU" dirty="0"/>
              <a:t>• время года и место действия;</a:t>
            </a:r>
          </a:p>
          <a:p>
            <a:r>
              <a:rPr lang="ru-RU" dirty="0"/>
              <a:t>• внешность детей, их настроение;</a:t>
            </a:r>
          </a:p>
          <a:p>
            <a:r>
              <a:rPr lang="ru-RU" dirty="0"/>
              <a:t>• преимущества активного образа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7073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забудьте описать:</a:t>
            </a:r>
          </a:p>
          <a:p>
            <a:r>
              <a:rPr lang="ru-RU" dirty="0" smtClean="0"/>
              <a:t>время </a:t>
            </a:r>
            <a:r>
              <a:rPr lang="ru-RU" dirty="0"/>
              <a:t>года;</a:t>
            </a:r>
          </a:p>
          <a:p>
            <a:r>
              <a:rPr lang="ru-RU" dirty="0" smtClean="0"/>
              <a:t>запечатлённый </a:t>
            </a:r>
            <a:r>
              <a:rPr lang="ru-RU" dirty="0"/>
              <a:t>пейзаж;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красоты природы в это время года;</a:t>
            </a:r>
          </a:p>
          <a:p>
            <a:r>
              <a:rPr lang="ru-RU" dirty="0" smtClean="0"/>
              <a:t>настроение</a:t>
            </a:r>
            <a:r>
              <a:rPr lang="ru-RU" dirty="0"/>
              <a:t>, которое вызывает эта фотография.</a:t>
            </a:r>
          </a:p>
        </p:txBody>
      </p:sp>
    </p:spTree>
    <p:extLst>
      <p:ext uri="{BB962C8B-B14F-4D97-AF65-F5344CB8AC3E}">
        <p14:creationId xmlns:p14="http://schemas.microsoft.com/office/powerpoint/2010/main" val="3974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59211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Передо мной интересная фотография.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Я думаю, что на ней изображён(а) …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Давайте рассмотрим изображение внимательнее.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Перед нами …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(школьный двор / зал музея / комната и т.д.) (Если это улица или природа, то описать погоду и время дня).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Мне кажется, фотографию сделал …(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/ родитель / друг ребят, которые изображены на фото).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На фотографии мы видим …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(девочек / двух юношей / много выпускников)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Они …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(описать внешний вид, одежду, чем заняты)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Их лица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(его лицо, её лицо) … (радостны, печальны, сосредоточенны)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потому что 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Я считаю, что снимок получился удачным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выразительным.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Мне понравилась эта фотография, потому что она чётко передаёт чувства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присутствующих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4624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ОПИСАНИЕ ФОТОГРАФИИ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ОПИСАНИЕ ФОТОГРАФИИ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2949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!!! В подготовительной работе можно использовать сюжетные фотографии из  классной и школьной жизни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(в рамках внеурочной работы).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ним легче составлять монологи.+ репродукции картин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62574"/>
              </p:ext>
            </p:extLst>
          </p:nvPr>
        </p:nvGraphicFramePr>
        <p:xfrm>
          <a:off x="179511" y="1268760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161061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СЛОВА-СИНОНИМЫ:</a:t>
                      </a:r>
                      <a:r>
                        <a:rPr lang="ru-RU" dirty="0" smtClean="0"/>
                        <a:t>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Фотография: снимок, кадр, изображение, фото, фотоснимок.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Фотограф: автор фотографии, автор снимка.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Внешний вид: облик, очертание, наружность.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Сфотографировать: сделать снимок, снять, запечатлеть.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Изобразить: показать, воспроизвести, представить, воссоздать, отобразить, передать, запечатлеть, зафиксировать, остановить мгновение.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Увидеть: заметить, приметить, усмотреть, подметить, посмотреть, уловить, разглядеть, рассмотреть.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ФРАЗЫ-ПОМОЩНИКИ: 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Предложенная для описания фотография интересна тем, что...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При первом взгляде на фотографию…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На фотографии мы видим…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Фотоснимок несёт в себе определённое настроение:…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Если внимательно посмотреть на изображение, то…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Передать атмосферу события помогает…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Автор снимка запечатлел…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На фотографии изображён(-ы)…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Слева (справа/вверху/внизу) виднеется…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Завершая описание, хочется отметить… 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● Своё описание хочется закончить (чем?)…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624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ПОВЕСТВОВАНИЕ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28596" y="3857628"/>
            <a:ext cx="8229600" cy="26432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66843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Я хочу рассказать об одном интересном событии – …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Туда я отправился вместе с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(классом/семьёй/друзьями).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Наша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(поездка/экскурсия)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состоялась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примерную дату).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К этому мероприятию мы готовились заранее: …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(читали об этом / изучали материалы / собирали вещи).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И вот наступил долгожданный день.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Во время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(поездки/экскурсии/путешествия/мероприятия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мы побывали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/ на)…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Кроме того, мы увидели …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Самым интересным оказалось …, так как …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(получили много впечатлений / получили полезный опыт)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Мне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(понравилась эта / понравился этот / понравилось это) …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потому что …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(мы хорошо провели время / мы узнали много нового)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Мне бы хотелось снова принять участие в подобном мероприятии.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624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ПОВЕСТВОВАНИЕ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28596" y="3857628"/>
            <a:ext cx="8229600" cy="26432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Любимое домашнее блюдо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своём любимом домашнем блюде.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рассказать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готовит Ваше любимое блюдо;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когда Вы в первый раз попробовали его;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как часто Вы его едите;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Вам нравится именно это блюдо.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66843"/>
            <a:ext cx="83529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Как я приготовил(а) своё первое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приготовили своё первое кулинарное блюдо.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рассказать: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желание научиться готовить;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за блюдо;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 Вам учиться;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это блюдо.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2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РАССУЖДЕНИЕ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1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РАССУЖДЕНИЕ?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Сформулируйте тезис (мысль, которую вы будете доказывать).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Подберите доказательства (примеры, которыми подтверждается тезис).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Сделайте вывод.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монолог-рассуждение только в том случае, если у вас действительно есть собственное суждение по поставленному вопросу.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Используйте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даются к заданию. Они помогут вам правильно построить рассуждение.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построения монолога используйте вводные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во-первых…, во-вторых…, в-третьих..., возможно…, по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моему мнению,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Будьте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искренни, не стесняйтесь проявлять эмоции, высказывать своё отношение.</a:t>
            </a:r>
          </a:p>
          <a:p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РАССУЖДЕНИЕ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1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Нужно ли уметь отстаивать своё мнение?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дать ответы на следующие вопросы.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Что значит «иметь собственное мнение»?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каких ситуациях человек должен отстаивать своё мнение?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Как должен вести себя человек, защищая своё мнение?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Бывают ли ситуации, когда можно «поступиться» своим мнением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(промолчать или подчиниться выбору других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Почему люди дружат?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дать ответы на следующие вопросы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чём ценность дружбы?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появляются друзья?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отличается от приятеля или товарища?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познаются в беде или радости?</a:t>
            </a:r>
          </a:p>
        </p:txBody>
      </p:sp>
    </p:spTree>
    <p:extLst>
      <p:ext uri="{BB962C8B-B14F-4D97-AF65-F5344CB8AC3E}">
        <p14:creationId xmlns:p14="http://schemas.microsoft.com/office/powerpoint/2010/main" val="40025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ЗАДАНИЕ №1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ЧТЕНИЕ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</a:t>
            </a:r>
            <a:r>
              <a:rPr lang="ru-RU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это чтение, правильно передающее идейное содержание художественного произведения или статьи.</a:t>
            </a:r>
          </a:p>
          <a:p>
            <a:pPr algn="ctr">
              <a:buNone/>
            </a:pPr>
            <a:r>
              <a:rPr lang="ru-RU" sz="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выразительного чтения:</a:t>
            </a:r>
          </a:p>
          <a:p>
            <a:r>
              <a:rPr lang="ru-RU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соблюдать паузы и логические ударения, передающие замысел </a:t>
            </a:r>
            <a:r>
              <a:rPr lang="ru-RU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автора.</a:t>
            </a:r>
            <a:endParaRPr lang="ru-RU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соблюдать интонации вопроса, утверждения, а также придавать голосу нужные эмоциональные </a:t>
            </a:r>
            <a:r>
              <a:rPr lang="ru-RU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окраски.</a:t>
            </a:r>
            <a:endParaRPr lang="ru-RU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Хорошая дикция, ясное, чёткое произношение звуков, достаточная громкость, </a:t>
            </a:r>
            <a:r>
              <a:rPr lang="ru-RU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темп.</a:t>
            </a:r>
          </a:p>
          <a:p>
            <a:endParaRPr lang="ru-RU" sz="9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 необходимо не просто быстро, а в соответствии с коммуникативной задачей, то есть выразительно: правильно интонируя  все знаки препинания,  подбирая оптимальный   темп и тембр, мелодику голоса,  делая логические ударения. </a:t>
            </a:r>
          </a:p>
          <a:p>
            <a:pPr>
              <a:buNone/>
            </a:pPr>
            <a:endParaRPr lang="ru-RU" sz="6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928992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ЗАДАНИЕ №4.  ДИАЛОГ.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УЧЁТ РЕЧЕВОЙ СИТУАЦИИ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000504"/>
            <a:ext cx="850112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Ученик отвечает экзаменатору (взрослому человеку)</a:t>
            </a:r>
          </a:p>
          <a:p>
            <a:pPr marL="285750" indent="-285750"/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Общение происходит в официальной обстановке, требует соблюдения норм этикета,  норм литературного языка (недопустимы жаргонные, просторечные выражения)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 bwMode="auto">
          <a:xfrm>
            <a:off x="357158" y="1145308"/>
            <a:ext cx="8103274" cy="24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79208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ТИПИЧНЫЕ ОШИБКИ В ЗАДАНИИ №4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640960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Односложные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Неоправданно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паузы.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ПЛОХИХ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Вы относитесь к людям, которые не имеют своего мнения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отстоять свою позицию?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ХОРОШИХ ОТВЕТОВ: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Вы относитесь к людям, которые не имеют своего мнения или не могут отстоять свою позицию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 отношусь к таким людям настороженно. Мне они кажутся слабыми, неуверенными в себе. Мне не очень интересно общение с такими людьми.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ответить одной фразой. Желательно в ответ включить не менее двух предложений, аргументировав (пояснив) своё мнение. </a:t>
            </a:r>
          </a:p>
        </p:txBody>
      </p:sp>
    </p:spTree>
    <p:extLst>
      <p:ext uri="{BB962C8B-B14F-4D97-AF65-F5344CB8AC3E}">
        <p14:creationId xmlns:p14="http://schemas.microsoft.com/office/powerpoint/2010/main" val="40760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ТИПИЧНЫЕ ОШИБКИ В ЗАДАНИИ №4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64096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79690"/>
              </p:ext>
            </p:extLst>
          </p:nvPr>
        </p:nvGraphicFramePr>
        <p:xfrm>
          <a:off x="251520" y="571481"/>
          <a:ext cx="8640960" cy="60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92488"/>
              </a:tblGrid>
              <a:tr h="2016223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1) Любите ли Вы активный отдых на воде? Чем обычно занимаетесь?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2) Почему многие люди любят отдыхать у воды?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3) Какие ещё увлечения помогают Вам вести активный и здоровый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жизни?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1) Почему людям важно бывать на природе?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2) Что даёт человеку умение видеть красоту природы?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3) Расскажите о природе Вашего родного края.</a:t>
                      </a:r>
                      <a:endParaRPr lang="ru-RU" dirty="0"/>
                    </a:p>
                  </a:txBody>
                  <a:tcPr/>
                </a:tc>
              </a:tr>
              <a:tr h="177740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Блюда какой кухни Вам нравятся больше всего?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Как с возрастом изменились Ваши предпочтения в еде?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Согласны ли Вы с высказыванием: «Лучшая еда – у меня дома»?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Нужно ли уметь готовить, чтобы правильно питаться?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Должен ли мужчина уметь готовить? Почему?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Должны ли в школе быть уроки, на которых можно научиться готовить?</a:t>
                      </a:r>
                    </a:p>
                  </a:txBody>
                  <a:tcPr/>
                </a:tc>
              </a:tr>
              <a:tr h="2164784">
                <a:tc>
                  <a:txBody>
                    <a:bodyPr/>
                    <a:lstStyle/>
                    <a:p>
                      <a:pPr marL="342900" indent="-342900" algn="just">
                        <a:buAutoNum type="arabicParenR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понимаете выражение: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 человека нет своего мнения»?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Как Вы относитесь к людям, которые не имеют своего мнения или не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могут отстоять свою позицию?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Важно ли уметь признавать свою неправоту? Когда человек может менять своё мнение?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Чем можно пожертвовать для друга?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Какие ошибки, проступки Вы никогда бы не смогли простить другу, а какие смогли бы?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Как Вы понимаете смысл пословицы «Дружбу помни, а злобу забывай»?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СИСТЕМА УПРАЖНЕНИЙ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 ПОДГОТОВКЕ К ДИАЛОГУ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упражнения, предполагающие парную, групповую  работу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составить письмо (обращение к другу) о своих впечатлениях от…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разыграть диалог в предложенных ситуациях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диалог на указанную тему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устное выступление-обращение в публицистическом стиле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выступление-обращение к сверстникам, опираясь на данный текст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диалог по предложенному началу.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СИСТЕМА УПРАЖНЕНИЙ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ПОДГОТОВКЕ К ДИАЛОГУ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50206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умения ведения диалога,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должны быть освоены учащимися 7-9 классов 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Участвовать в диалоге на лингвистические (в рамках изученного) и бытовые темы.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Владеть различными видами диалога: побуждение к действию, обмен мнениями (участие в дискуссии), обращение к определенной аудитории.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Участвовать в диалоге–запросе информации (умение ставить и задавать вопрос; умение  уместно использовать разнообразные реплики - стимулы; умение запросить дополнительную информацию).  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Участвовать в диалоге–сообщении информации (умение построить информативно значимый текст; умение логически мыслить и правильно реализовать свой замысел; умение привлечь и удержать внимание, правильно обратиться к собеседнику).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5686436" cy="42862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БЛАГОДАРЮ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ВНИМАНИЕ!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00240"/>
            <a:ext cx="3071802" cy="27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КРАЕВОЙ  ВЕБИНАР 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31 марта 2023 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43174" y="5214950"/>
            <a:ext cx="6000792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Астанкова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С.А., учитель русского языка и литературы МБОУ гимназии №1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г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Армавира, муниципальный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тьютор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по русскому языку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ТИПИЧНЫЕ ОШИБКИ ПРИ ЧТЕНИИ ТЕКСТА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	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4290"/>
            <a:ext cx="2006856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Медленный темп чтения.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«Скачкообразный» темп чтения (то быстрее, то медленнее в пределах одного предложения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орфоэпического чтения.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Неправильное прочтение окончания зависимого слова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графическим символом - знаком ударения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Жоре́с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6.Неправильная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ударения.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целых слов.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8.Пропуски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слогов, букв.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9.Перестановки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слогов, букв.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Искажения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чтении имён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 ошибок при склонении имён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Игнорирование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 препинания, требующих особого интонирования (разъединительная пауза при точке).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5841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ЧТЕНИЕ ТЕКСТА 	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" name="Picture 7" descr="Картинки по запросу содерж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60" y="108708"/>
            <a:ext cx="2006856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82057"/>
              </p:ext>
            </p:extLst>
          </p:nvPr>
        </p:nvGraphicFramePr>
        <p:xfrm>
          <a:off x="395537" y="964376"/>
          <a:ext cx="6912767" cy="5347465"/>
        </p:xfrm>
        <a:graphic>
          <a:graphicData uri="http://schemas.openxmlformats.org/drawingml/2006/table">
            <a:tbl>
              <a:tblPr/>
              <a:tblGrid>
                <a:gridCol w="5398068"/>
                <a:gridCol w="142774"/>
                <a:gridCol w="1371925"/>
              </a:tblGrid>
              <a:tr h="438965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чтения вслух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4414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83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 соответствует пунктуационному оформлению текста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83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 не соответствует пунктуационному оформлению текста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438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81723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81723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  <a:tr h="722690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 за всё задание</a:t>
                      </a: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7" marR="58687" marT="29344" marB="29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87" marR="58687" marT="29344" marB="2934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Интонационная функция знаков препинания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141119"/>
              </p:ext>
            </p:extLst>
          </p:nvPr>
        </p:nvGraphicFramePr>
        <p:xfrm>
          <a:off x="214283" y="1268761"/>
          <a:ext cx="8643998" cy="528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35"/>
                <a:gridCol w="2117750"/>
                <a:gridCol w="2874089"/>
                <a:gridCol w="3263124"/>
              </a:tblGrid>
              <a:tr h="364709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№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effectLst/>
                        </a:rPr>
                        <a:t>Знаки препинания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effectLst/>
                        </a:rPr>
                        <a:t>Роль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>
                          <a:effectLst/>
                        </a:rPr>
                        <a:t>Интонация</a:t>
                      </a:r>
                      <a:endParaRPr lang="ru-RU">
                        <a:effectLst/>
                      </a:endParaRPr>
                    </a:p>
                  </a:txBody>
                  <a:tcPr marL="95250" marR="95250" marT="47625" marB="47625"/>
                </a:tc>
              </a:tr>
              <a:tr h="1172813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1.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Точка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Показывает завершение мысли и законченность предложения.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Спокойное понижение тона к концу предложения и сравнительно длительная пауза.</a:t>
                      </a:r>
                    </a:p>
                  </a:txBody>
                  <a:tcPr marL="95250" marR="95250" marT="47625" marB="47625"/>
                </a:tc>
              </a:tr>
              <a:tr h="1442598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2.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Восклицательный </a:t>
                      </a:r>
                      <a:r>
                        <a:rPr lang="ru-RU" dirty="0">
                          <a:effectLst/>
                        </a:rPr>
                        <a:t>знак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Передаёт соответствующую интонацию. Указывает на целевое назначение предложения.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Требует энергичного выделения ударного слога с помощью повышения голоса.</a:t>
                      </a:r>
                    </a:p>
                  </a:txBody>
                  <a:tcPr marL="95250" marR="95250" marT="47625" marB="47625"/>
                </a:tc>
              </a:tr>
              <a:tr h="2251953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Вопросительный знак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Передаёт соответствующую интонацию. Указывает на целевое назначение предложения.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Передаётся с помощью повышения голоса на ударном вопросительном слове вопросительного предложения. К концу вопросительного предложения голос понижается.</a:t>
                      </a: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Интонационная функция знаков препинания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5885"/>
              </p:ext>
            </p:extLst>
          </p:nvPr>
        </p:nvGraphicFramePr>
        <p:xfrm>
          <a:off x="395537" y="1268761"/>
          <a:ext cx="8291263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1512168"/>
                <a:gridCol w="2808312"/>
                <a:gridCol w="3538736"/>
              </a:tblGrid>
              <a:tr h="386367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№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effectLst/>
                        </a:rPr>
                        <a:t>Знаки препинания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effectLst/>
                        </a:rPr>
                        <a:t>Роль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dirty="0">
                          <a:effectLst/>
                        </a:rPr>
                        <a:t>Интонация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47625" marB="47625"/>
                </a:tc>
              </a:tr>
              <a:tr h="868277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4.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Запятая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Показывает, что мысль не закончена.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Соединительная пауза, которой предшествует повышение голоса на ударном слове.</a:t>
                      </a:r>
                    </a:p>
                  </a:txBody>
                  <a:tcPr marL="95250" marR="95250" marT="47625" marB="47625"/>
                </a:tc>
              </a:tr>
              <a:tr h="108012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5.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Тире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Показывает, что следующие за ним слова или даже предложения раскрывают то или иное понятие.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В словах, стоящих до тире, голос повышается, а после – понижается. Требует значительной паузы.</a:t>
                      </a:r>
                    </a:p>
                  </a:txBody>
                  <a:tcPr marL="95250" marR="95250" marT="47625" marB="47625"/>
                </a:tc>
              </a:tr>
              <a:tr h="151216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6.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Двоеточие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Означает, что определённый отрезок мысли завершён, но одновременно этот знак является сигналом её </a:t>
                      </a:r>
                      <a:r>
                        <a:rPr lang="ru-RU" sz="1600" dirty="0" smtClean="0">
                          <a:effectLst/>
                        </a:rPr>
                        <a:t>продолжения.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Должна быть соединительная логическая пауза перед поясняемой частью и поясняющей. На одном из конечных слов поясняемой части (перед двоеточием) – повышение тона.</a:t>
                      </a:r>
                    </a:p>
                  </a:txBody>
                  <a:tcPr marL="95250" marR="95250" marT="47625" marB="47625"/>
                </a:tc>
              </a:tr>
              <a:tr h="110600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effectLst/>
                        </a:rPr>
                        <a:t>7.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Кавычки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Выделяют иное значение слова, начало прямой речи или </a:t>
                      </a:r>
                      <a:r>
                        <a:rPr lang="ru-RU" sz="1600" dirty="0" smtClean="0">
                          <a:effectLst/>
                        </a:rPr>
                        <a:t>цитаты.</a:t>
                      </a:r>
                      <a:endParaRPr lang="ru-RU" sz="1600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Цитата произносится выше или ниже основного текста и с некоторым замедлением темпа речи на цитате, чтобы выделить цитируемые слова.</a:t>
                      </a: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1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ОСНОВНЫЕ НАПРАВЛЕНИЯ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ОБУЧЕНИЯ ВЫРАЗИТЕЛЬНОМУ ЧТЕНИЮ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1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8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·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Интонация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Обратить внимание!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Bookman Old Style" pitchFamily="18" charset="0"/>
              </a:rPr>
              <a:t>Однородные члены предложения (интонация перечисления)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Bookman Old Style" pitchFamily="18" charset="0"/>
              </a:rPr>
              <a:t>Обособленные обстоятельства (интонация обособления, повышение голоса на деепричастии)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Bookman Old Style" pitchFamily="18" charset="0"/>
              </a:rPr>
              <a:t>Тире в неполном предложении (повышение голоса перед тире)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Bookman Old Style" pitchFamily="18" charset="0"/>
              </a:rPr>
              <a:t>Авторское тире вместо двоеточия (пояснительная интонация)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Bookman Old Style" pitchFamily="18" charset="0"/>
              </a:rPr>
              <a:t>Интонация и пунктуация совпадают.</a:t>
            </a:r>
          </a:p>
          <a:p>
            <a:endParaRPr lang="ru-RU" sz="8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·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Логическое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ударение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·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Пауза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·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Темп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·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Высота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сила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голоса</a:t>
            </a: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9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ОШИБКИ В ИНТОНАЦИИ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(Варианты 024, 185)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Анто́н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Семёнович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Мака́ренко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талантливый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педагог-новатор».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Исаа́к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Ильи́ч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Левита́н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известный русский художник, мастер пейзажа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настроения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из создателей национального русского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пейзажа».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вспоминать прошлое, доверять человеку – так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строил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отношения с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ребятами».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«Живописца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смело назвать «открывателем» красот нашей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земли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 неброских красот, что находятся рядом с нами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мимо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мы часто проходим, не замечая их».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колонии воспитывались дети трудолюбивые,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стремящиеся к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культуре».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«Уже 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он создал знаменитые пейзажи: «Вечер», «Осень.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«Его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 «Осенний день. Сокольники» даже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приобрёл        коллекционер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Третьяков».</a:t>
            </a:r>
          </a:p>
        </p:txBody>
      </p:sp>
    </p:spTree>
    <p:extLst>
      <p:ext uri="{BB962C8B-B14F-4D97-AF65-F5344CB8AC3E}">
        <p14:creationId xmlns:p14="http://schemas.microsoft.com/office/powerpoint/2010/main" val="27882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2669</Words>
  <Application>Microsoft Office PowerPoint</Application>
  <PresentationFormat>Экран (4:3)</PresentationFormat>
  <Paragraphs>392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ТИПИЧНЫЕ ОШИБКИ ОБУЧАЮЩИХСЯ ПРИ ПРОВЕДЕНИИ ИТОГОВОГО СОБЕСЕДОВАНИЯ   И ЭФФЕКТИВНЫЕ ПРИЕМЫ РАЗВИТИЯ РЕЧИ   </vt:lpstr>
      <vt:lpstr> СТРУКТУРА УСТНОЙ ЧАСТИ  ПО РУССКОМУ ЯЗЫКУ </vt:lpstr>
      <vt:lpstr>ЗАДАНИЕ №1     ЧТЕНИЕ ТЕКСТА</vt:lpstr>
      <vt:lpstr>  ТИПИЧНЫЕ ОШИБКИ ПРИ ЧТЕНИИ ТЕКСТА  </vt:lpstr>
      <vt:lpstr>   ЧТЕНИЕ ТЕКСТА  </vt:lpstr>
      <vt:lpstr>Интонационная функция знаков препинания</vt:lpstr>
      <vt:lpstr>Интонационная функция знаков препинания</vt:lpstr>
      <vt:lpstr>ОСНОВНЫЕ НАПРАВЛЕНИЯ ОБУЧЕНИЯ ВЫРАЗИТЕЛЬНОМУ ЧТЕНИЮ  </vt:lpstr>
      <vt:lpstr>ОШИБКИ В ИНТОНАЦИИ  (Варианты 024, 185)</vt:lpstr>
      <vt:lpstr>Система упражнений, направленных  на выработку навыков выразительного чтения   </vt:lpstr>
      <vt:lpstr>ОСОБЕННОСТИ СКЛОНЕНИЯ ЧИСЛИТЕЛЬНЫХ</vt:lpstr>
      <vt:lpstr>     ОСОБЕННОСТИ СКЛОНЕНИЯ ЧИСЛИТЕЛЬНЫХ    </vt:lpstr>
      <vt:lpstr>ВЫБОР ТЕКСТОВ ДЛЯ ПОДГОТОВКИ   </vt:lpstr>
      <vt:lpstr>  ЗАДАНИЕ №2 ПЕРЕСКАЗ ТЕКСТА</vt:lpstr>
      <vt:lpstr>  ТИПИЧНЫЕ ОШИБКИ В ЗАДАНИИ №2  </vt:lpstr>
      <vt:lpstr>  ПАМЯТКА ДЛЯ ПОДГОТОВКИ  К ПЕРЕСКАЗУ ТЕКСТА  </vt:lpstr>
      <vt:lpstr> ПРИЁМ СОСТАВЛЕНИЯ ЛОГИЧЕСКОЙ СХЕМЫ </vt:lpstr>
      <vt:lpstr>ВВЕДЕНИЕ ЦИТАТЫ В ПЕРЕСКАЗ</vt:lpstr>
      <vt:lpstr>ВВЕДЕНИЕ ЦИТАТЫ В ПЕРЕСКАЗ (Вариант 024)</vt:lpstr>
      <vt:lpstr>ВВЕДЕНИЕ ЦИТАТЫ В ПЕРЕСКАЗ (Вариант 185)</vt:lpstr>
      <vt:lpstr> ЗАДАНИЕ №3  МОНОЛОГИЧЕСКОЕ ВЫСКАЗЫВАНИЕ</vt:lpstr>
      <vt:lpstr> ТИПИЧНЫЕ ОШИБКИ В ЗАДАНИИ №3 </vt:lpstr>
      <vt:lpstr> ТИПИЧНЫЕ ОШИБКИ В ЗАДАНИИ №3 </vt:lpstr>
      <vt:lpstr>Презентация PowerPoint</vt:lpstr>
      <vt:lpstr> ОПИСАНИЕ ФОТОГРАФИИ</vt:lpstr>
      <vt:lpstr>Презентация PowerPoint</vt:lpstr>
      <vt:lpstr>Презентация PowerPoint</vt:lpstr>
      <vt:lpstr> РАССУЖДЕНИЕ</vt:lpstr>
      <vt:lpstr> РАССУЖДЕНИЕ</vt:lpstr>
      <vt:lpstr>ЗАДАНИЕ №4.  ДИАЛОГ. УЧЁТ РЕЧЕВОЙ СИТУАЦИИ</vt:lpstr>
      <vt:lpstr>ТИПИЧНЫЕ ОШИБКИ В ЗАДАНИИ №4 </vt:lpstr>
      <vt:lpstr>ТИПИЧНЫЕ ОШИБКИ В ЗАДАНИИ №4 </vt:lpstr>
      <vt:lpstr>СИСТЕМА УПРАЖНЕНИЙ  ПО ПОДГОТОВКЕ К ДИАЛОГУ</vt:lpstr>
      <vt:lpstr>СИСТЕМА УПРАЖНЕНИЙ  ПО ПОДГОТОВКЕ К ДИАЛОГУ</vt:lpstr>
      <vt:lpstr>БЛАГОДАРЮ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К ИТОГОВОМУ СОБЕСЕДОВАНИЮ КАК СИСТЕМНАЯ РАБОТА ПО РАЗВИТИЮ УСТНОЙ РЕЧИ УЧАЩИХСЯ»</dc:title>
  <dc:creator>Гимназия</dc:creator>
  <cp:lastModifiedBy>Гимназия</cp:lastModifiedBy>
  <cp:revision>57</cp:revision>
  <dcterms:modified xsi:type="dcterms:W3CDTF">2023-03-31T07:57:52Z</dcterms:modified>
</cp:coreProperties>
</file>