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9" r:id="rId2"/>
    <p:sldId id="272" r:id="rId3"/>
    <p:sldId id="271" r:id="rId4"/>
    <p:sldId id="256" r:id="rId5"/>
    <p:sldId id="257" r:id="rId6"/>
    <p:sldId id="274" r:id="rId7"/>
    <p:sldId id="275" r:id="rId8"/>
    <p:sldId id="276" r:id="rId9"/>
    <p:sldId id="277" r:id="rId10"/>
    <p:sldId id="278" r:id="rId11"/>
    <p:sldId id="259" r:id="rId12"/>
    <p:sldId id="260" r:id="rId13"/>
    <p:sldId id="279" r:id="rId14"/>
    <p:sldId id="265" r:id="rId15"/>
    <p:sldId id="266" r:id="rId16"/>
    <p:sldId id="280" r:id="rId17"/>
    <p:sldId id="262" r:id="rId18"/>
    <p:sldId id="263" r:id="rId19"/>
    <p:sldId id="264" r:id="rId20"/>
    <p:sldId id="273" r:id="rId21"/>
    <p:sldId id="268" r:id="rId22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41C2E-C3DE-4527-AC27-BE609DBEB6BC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24195-703A-42C2-B2A9-637499E4C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141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24195-703A-42C2-B2A9-637499E4C2C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57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664ED3-720E-42FE-A0D5-DC6A97095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7710C6-EF99-41CA-9D50-3C1DB82E0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79B435-555E-488E-937C-86C94EA06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ABCBFB-D4C2-410A-A93D-52869512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E87B20-C0B4-4C48-A0CD-B359E0276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39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73CD6-DABB-4027-935C-5524348D4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ED489F-0D82-4DE4-B707-CF97D7C5E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ACFD4F-AE62-48A9-83AB-F8600FE3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5E2B21-7CDF-4283-A83C-39E645F8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97D89D-9C02-4471-9DB3-BDC6F5CB9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82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351C65-BD22-4350-AE40-EEDD71415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2BC929A-F73C-43F7-BA58-05389465D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93586F-86F8-4E9C-9F36-8D539675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093814-7798-412B-BA28-52D0BC6F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20C65F-053C-4C0B-AB37-2992000C6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05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DEAB8-471E-476A-90E7-74D0B93B8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4511E0-F352-47E2-A625-7AC463FCF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D39F47-65E0-47D6-BCA7-59D24208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BF08AE-6CFB-4BFE-ADF8-9A56CFD14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9141FD-67A6-402B-9D91-4B36D3669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8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0442A5-73E6-4A7B-9964-FF255FF8A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F362E2-0EEF-4B20-A7D8-585382BA5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A741E6-B491-4245-B4BE-9F4C91214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7201A7-32E5-41A6-BFED-809267EEC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6F4179-41E8-41B4-A8BB-10B3B22F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6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A18D0-CA76-4F79-8B0B-BE877ABA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B0DFD6-B0CE-4856-813B-55583A9BB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026EFB-002E-466E-9245-ED532FB74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02619A-73CE-4D2F-A0CE-F566A493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566F83-4D5D-466C-AEC5-2684621B0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29C1AA-D508-4542-996D-975B1484D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02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D7981-8DE0-4043-9D1A-3D1A826F5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CB98B0-A574-4880-B046-BC272A5A9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434DCF-7267-43DF-B0DF-CAD5CCAD7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7D8575E-610C-469F-82B8-9D578DE9A6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2C0803B-1CA9-4C15-B3E4-E271A5E19A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8087431-5236-46B4-AA3B-1FCB1DC22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5E8A8BE-4D20-4C93-AA17-37DFB2355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FDBCAFB-1089-4120-A50D-CA5CD26B0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48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14EA23-5B3F-4771-B5D9-B550955B0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20AFF24-EEA0-4061-AFCF-9C0A20B0F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BD69346-B3B1-4275-91D5-21FCBFDA7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FFDDCC9-4DED-4766-8A26-5B59A76C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73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10DB06-5B7A-4B34-8776-2B03CC87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0154B32-B051-43C9-AD53-C4079FE38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2A6B8D-5DAE-47F7-A1E5-701313B0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677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1E8B6-77A4-4764-9B95-E3BAE941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E45C5F-DDB9-4656-9B68-D1D3D2668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0D728B-E352-43B5-8F2A-2D2AED28E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0CB01D-45BD-4D64-9564-A99608B5E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3A0F0E-821B-4B3C-814B-01DAC3ED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D4D2BB-356C-4814-8228-8F74E2950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5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570169-A5EE-487C-8A3B-446BC1B14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9CFDF88-8555-4A11-B9A6-F71CED16E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56A7DA-5150-48EF-AD6A-3FE00E4F6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927C83-C7D8-479B-A225-9A6762012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5F82E3-79FA-4F81-9F35-6166262ED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534BC4-34EB-4EE7-8DF6-7C45109DE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67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2170E1-48F2-47A5-AE53-59565257A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2B62A4-2D7B-47A8-BD0F-B206CD147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05E77F-90B5-4785-BB63-328DEB0E9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8ECE6-61F8-43FE-B0C8-0EFD8D55D22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8FBE49-A40C-46C7-8FD1-29EA7874F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98AC92-1DEA-4DC9-937A-5DBC74CAC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1DAE3-2259-4AB8-A948-32075D641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42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io@iro23.info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51437"/>
            <a:ext cx="10515600" cy="2716914"/>
          </a:xfrm>
        </p:spPr>
        <p:txBody>
          <a:bodyPr>
            <a:noAutofit/>
          </a:bodyPr>
          <a:lstStyle/>
          <a:p>
            <a:pPr algn="ctr"/>
            <a: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  <a:t>О проведении мониторинга </a:t>
            </a:r>
            <a:b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</a:br>
            <a: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  <a:t>«Реализация ФГОС </a:t>
            </a:r>
            <a:b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</a:br>
            <a: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  <a:t>общеобразовательными организациями, </a:t>
            </a:r>
            <a:b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</a:br>
            <a: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  <a:t>в том числе с параметрами по работе </a:t>
            </a:r>
            <a:b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</a:br>
            <a: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  <a:t>ШНОР/ШССУ и внеурочной деятельностью в 2022-2023 учебном году»</a:t>
            </a:r>
            <a:br>
              <a:rPr lang="ru-RU" sz="3200" b="1" kern="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Arial"/>
              </a:rPr>
            </a:br>
            <a:endParaRPr lang="ru-RU" sz="3200" b="1" kern="0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+mn-ea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4643" y="5531813"/>
            <a:ext cx="6096000" cy="83048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0"/>
              </a:spcBef>
            </a:pPr>
            <a:r>
              <a:rPr lang="ru-RU" altLang="ru-RU" sz="1199" b="1" kern="0" dirty="0">
                <a:solidFill>
                  <a:srgbClr val="4F81BD">
                    <a:lumMod val="50000"/>
                  </a:srgbClr>
                </a:solidFill>
                <a:latin typeface="Calibri" panose="020F0502020204030204" pitchFamily="34" charset="0"/>
                <a:cs typeface="Arial"/>
              </a:rPr>
              <a:t>Шлык Марина Федоровна, </a:t>
            </a:r>
          </a:p>
          <a:p>
            <a:pPr lvl="0">
              <a:spcBef>
                <a:spcPct val="0"/>
              </a:spcBef>
            </a:pPr>
            <a:r>
              <a:rPr lang="ru-RU" altLang="ru-RU" sz="1199" b="1" kern="0" dirty="0">
                <a:solidFill>
                  <a:srgbClr val="4F81BD">
                    <a:lumMod val="50000"/>
                  </a:srgbClr>
                </a:solidFill>
                <a:latin typeface="Calibri" panose="020F0502020204030204" pitchFamily="34" charset="0"/>
                <a:cs typeface="Arial"/>
              </a:rPr>
              <a:t>методист  Центра методической поддержки и </a:t>
            </a:r>
          </a:p>
          <a:p>
            <a:pPr lvl="0">
              <a:spcBef>
                <a:spcPct val="0"/>
              </a:spcBef>
            </a:pPr>
            <a:r>
              <a:rPr lang="ru-RU" altLang="ru-RU" sz="1199" b="1" kern="0" dirty="0">
                <a:solidFill>
                  <a:srgbClr val="4F81BD">
                    <a:lumMod val="50000"/>
                  </a:srgbClr>
                </a:solidFill>
                <a:latin typeface="Calibri" panose="020F0502020204030204" pitchFamily="34" charset="0"/>
                <a:cs typeface="Arial"/>
              </a:rPr>
              <a:t>инновационного развития системы образования</a:t>
            </a:r>
          </a:p>
          <a:p>
            <a:pPr lvl="0">
              <a:spcBef>
                <a:spcPct val="0"/>
              </a:spcBef>
            </a:pPr>
            <a:r>
              <a:rPr lang="ru-RU" altLang="ru-RU" sz="1199" b="1" kern="0" dirty="0">
                <a:solidFill>
                  <a:srgbClr val="4F81BD">
                    <a:lumMod val="50000"/>
                  </a:srgbClr>
                </a:solidFill>
                <a:latin typeface="Calibri" panose="020F0502020204030204" pitchFamily="34" charset="0"/>
                <a:cs typeface="Arial"/>
              </a:rPr>
              <a:t>ГБОУ Институт развития образования Краснодарского края</a:t>
            </a:r>
          </a:p>
        </p:txBody>
      </p:sp>
      <p:sp>
        <p:nvSpPr>
          <p:cNvPr id="8" name="Заголовок 8">
            <a:extLst>
              <a:ext uri="{FF2B5EF4-FFF2-40B4-BE49-F238E27FC236}">
                <a16:creationId xmlns:a16="http://schemas.microsoft.com/office/drawing/2014/main" id="{57A02999-9C7A-4F78-B97D-7BE8897C433B}"/>
              </a:ext>
            </a:extLst>
          </p:cNvPr>
          <p:cNvSpPr txBox="1">
            <a:spLocks/>
          </p:cNvSpPr>
          <p:nvPr/>
        </p:nvSpPr>
        <p:spPr>
          <a:xfrm>
            <a:off x="4929618" y="6251405"/>
            <a:ext cx="2305055" cy="377807"/>
          </a:xfrm>
          <a:prstGeom prst="rect">
            <a:avLst/>
          </a:prstGeom>
        </p:spPr>
        <p:txBody>
          <a:bodyPr vert="horz" lIns="68537" tIns="34268" rIns="68537" bIns="3426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199" b="1" kern="0" dirty="0">
              <a:solidFill>
                <a:srgbClr val="4F81BD">
                  <a:lumMod val="50000"/>
                </a:srgbClr>
              </a:solidFill>
              <a:latin typeface="Calibri" panose="020F0502020204030204" pitchFamily="34" charset="0"/>
              <a:cs typeface="Arial"/>
            </a:endParaRPr>
          </a:p>
          <a:p>
            <a:r>
              <a:rPr lang="ru-RU" sz="1199" b="1" kern="0" dirty="0">
                <a:solidFill>
                  <a:srgbClr val="4F81BD">
                    <a:lumMod val="50000"/>
                  </a:srgbClr>
                </a:solidFill>
                <a:latin typeface="Calibri" panose="020F0502020204030204" pitchFamily="34" charset="0"/>
                <a:cs typeface="Arial"/>
              </a:rPr>
              <a:t>2023 г.</a:t>
            </a:r>
          </a:p>
        </p:txBody>
      </p:sp>
    </p:spTree>
    <p:extLst>
      <p:ext uri="{BB962C8B-B14F-4D97-AF65-F5344CB8AC3E}">
        <p14:creationId xmlns:p14="http://schemas.microsoft.com/office/powerpoint/2010/main" val="260115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229A889-5937-4CB9-AF37-A2B080DF6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476841"/>
              </p:ext>
            </p:extLst>
          </p:nvPr>
        </p:nvGraphicFramePr>
        <p:xfrm>
          <a:off x="0" y="0"/>
          <a:ext cx="12192000" cy="6857997"/>
        </p:xfrm>
        <a:graphic>
          <a:graphicData uri="http://schemas.openxmlformats.org/drawingml/2006/table">
            <a:tbl>
              <a:tblPr/>
              <a:tblGrid>
                <a:gridCol w="806952">
                  <a:extLst>
                    <a:ext uri="{9D8B030D-6E8A-4147-A177-3AD203B41FA5}">
                      <a16:colId xmlns:a16="http://schemas.microsoft.com/office/drawing/2014/main" val="4229740035"/>
                    </a:ext>
                  </a:extLst>
                </a:gridCol>
                <a:gridCol w="7139776">
                  <a:extLst>
                    <a:ext uri="{9D8B030D-6E8A-4147-A177-3AD203B41FA5}">
                      <a16:colId xmlns:a16="http://schemas.microsoft.com/office/drawing/2014/main" val="1319282521"/>
                    </a:ext>
                  </a:extLst>
                </a:gridCol>
                <a:gridCol w="947291">
                  <a:extLst>
                    <a:ext uri="{9D8B030D-6E8A-4147-A177-3AD203B41FA5}">
                      <a16:colId xmlns:a16="http://schemas.microsoft.com/office/drawing/2014/main" val="360024796"/>
                    </a:ext>
                  </a:extLst>
                </a:gridCol>
                <a:gridCol w="3297981">
                  <a:extLst>
                    <a:ext uri="{9D8B030D-6E8A-4147-A177-3AD203B41FA5}">
                      <a16:colId xmlns:a16="http://schemas.microsoft.com/office/drawing/2014/main" val="3770605951"/>
                    </a:ext>
                  </a:extLst>
                </a:gridCol>
              </a:tblGrid>
              <a:tr h="5314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опыта сетевого взаимодействия </a:t>
                      </a:r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(есть/нет, выбирается из списка)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8966"/>
                  </a:ext>
                </a:extLst>
              </a:tr>
              <a:tr h="2657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уровне муниципального образования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выбирается из списка!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есть/нет</a:t>
                      </a:r>
                      <a:endParaRPr kumimoji="0" lang="ru-R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3149450"/>
                  </a:ext>
                </a:extLst>
              </a:tr>
              <a:tr h="2657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уровне Краснодарского края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875040"/>
                  </a:ext>
                </a:extLst>
              </a:tr>
              <a:tr h="2657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федеральном уровне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01860"/>
                  </a:ext>
                </a:extLst>
              </a:tr>
              <a:tr h="2657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Кадровое обеспечение </a:t>
                      </a:r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(да/нет, выбирается из списка)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310420"/>
                  </a:ext>
                </a:extLst>
              </a:tr>
              <a:tr h="797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План-график повышения квалификации педагогических и руководящих работников образовательной организации откорректирован в связи с введением обновленных ФГОС НОО-2021, ООО-2021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выбирается из списка!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773722"/>
                  </a:ext>
                </a:extLst>
              </a:tr>
              <a:tr h="797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Разработан план мероприятий в рамках внутришкольного повышения квалификации по  вопросам введения обновленных ФГОС НОО-2021, ООО-2021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551307"/>
                  </a:ext>
                </a:extLst>
              </a:tr>
              <a:tr h="3036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Информационное обеспечение </a:t>
                      </a:r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(да/нет, выбирается из списка)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Ответ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Варианты ответа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224780"/>
                  </a:ext>
                </a:extLst>
              </a:tr>
              <a:tr h="7718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Размещение на сайте образовательной организации информационных материалов о реализации углубленного (5-9 кл) и профильного обучения (10-11 кл)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выбирается из списка!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290034"/>
                  </a:ext>
                </a:extLst>
              </a:tr>
              <a:tr h="6959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информационных материалов для родительской общественности о профильном обучении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5831471"/>
                  </a:ext>
                </a:extLst>
              </a:tr>
              <a:tr h="6200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заявлений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родителеи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̆ и обучающихся на изучение предметов на углубленном уровне (10 класс)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841493"/>
                  </a:ext>
                </a:extLst>
              </a:tr>
              <a:tr h="6073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заявлений родителей и обучающихся на изучение элективных курсов (10-11 класс)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696833"/>
                  </a:ext>
                </a:extLst>
              </a:tr>
              <a:tr h="6706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заявлений родителей(1-11 класс) и обучающихся (10-11 класс) на курсы внеурочной деятельности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35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565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9D8829A-CE89-4A7D-AF3D-B233F306B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587516"/>
              </p:ext>
            </p:extLst>
          </p:nvPr>
        </p:nvGraphicFramePr>
        <p:xfrm>
          <a:off x="191613" y="257035"/>
          <a:ext cx="5623650" cy="6677685"/>
        </p:xfrm>
        <a:graphic>
          <a:graphicData uri="http://schemas.openxmlformats.org/drawingml/2006/table">
            <a:tbl>
              <a:tblPr/>
              <a:tblGrid>
                <a:gridCol w="433948">
                  <a:extLst>
                    <a:ext uri="{9D8B030D-6E8A-4147-A177-3AD203B41FA5}">
                      <a16:colId xmlns:a16="http://schemas.microsoft.com/office/drawing/2014/main" val="1678349498"/>
                    </a:ext>
                  </a:extLst>
                </a:gridCol>
                <a:gridCol w="2656664">
                  <a:extLst>
                    <a:ext uri="{9D8B030D-6E8A-4147-A177-3AD203B41FA5}">
                      <a16:colId xmlns:a16="http://schemas.microsoft.com/office/drawing/2014/main" val="3461495739"/>
                    </a:ext>
                  </a:extLst>
                </a:gridCol>
                <a:gridCol w="655965">
                  <a:extLst>
                    <a:ext uri="{9D8B030D-6E8A-4147-A177-3AD203B41FA5}">
                      <a16:colId xmlns:a16="http://schemas.microsoft.com/office/drawing/2014/main" val="1823970384"/>
                    </a:ext>
                  </a:extLst>
                </a:gridCol>
                <a:gridCol w="1877073">
                  <a:extLst>
                    <a:ext uri="{9D8B030D-6E8A-4147-A177-3AD203B41FA5}">
                      <a16:colId xmlns:a16="http://schemas.microsoft.com/office/drawing/2014/main" val="1963897659"/>
                    </a:ext>
                  </a:extLst>
                </a:gridCol>
              </a:tblGrid>
              <a:tr h="104135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00" marR="2400" marT="2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00" marR="2400" marT="2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00" marR="2400" marT="2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00" marR="2400" marT="24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29542"/>
                  </a:ext>
                </a:extLst>
              </a:tr>
              <a:tr h="1491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Cформированность универсальных учебных действий – метапредметных результатов выпускников 9-х классов 202</a:t>
                      </a:r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-202</a:t>
                      </a:r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учебного года 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Ответ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Варианты ответа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24310"/>
                  </a:ext>
                </a:extLst>
              </a:tr>
              <a:tr h="312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планировать собственную деятельность в соответствии с поставленной задачей и условиями её реализации и искать средства её осуществления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Сформировано более, чем у 50 % обучающихся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Сформировано менее, чем у 50 % обучающихся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Не проводился мониторинг сформированности данного УУД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323602"/>
                  </a:ext>
                </a:extLst>
              </a:tr>
              <a:tr h="312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контролировать и оценивать свои действия, вносить коррективы в их выполнение на основе оценки и учёта характера ошибок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19145"/>
                  </a:ext>
                </a:extLst>
              </a:tr>
              <a:tr h="312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использовать знаково-символические средства для создания моделей изучаемых объектов и процессов, схем решения учебно-познавательных и практических задач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799196"/>
                  </a:ext>
                </a:extLst>
              </a:tr>
              <a:tr h="312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ставить и формулировать проблему, самостоятельно создавать алгоритмы деятельности при решении проблем творческого и поискового характера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69637"/>
                  </a:ext>
                </a:extLst>
              </a:tr>
              <a:tr h="234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осуществлять выбор наиболее эффективных способов решения задач в зависимости от конкретных условий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201096"/>
                  </a:ext>
                </a:extLst>
              </a:tr>
              <a:tr h="234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работать в малой группе: задавать партнерам по деятельности вопросы, необходимые для совместного решения задачи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251"/>
                  </a:ext>
                </a:extLst>
              </a:tr>
              <a:tr h="2343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осуществлять расширенный поиск информации с использованием ресурсов библиотек и Интернета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881631"/>
                  </a:ext>
                </a:extLst>
              </a:tr>
              <a:tr h="1963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Cформированность</a:t>
                      </a: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универсальных учебных действий – метапредметных результатов освоения ООП обучающихся 10, 11 классов 202</a:t>
                      </a:r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-202</a:t>
                      </a:r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учебного года 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Ответ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Варианты ответа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571050"/>
                  </a:ext>
                </a:extLst>
              </a:tr>
              <a:tr h="6248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самостоятельно определять цели деятельности и составлять планы деятельности; самостоятельно осуществлять, контролировать и корректировать деятельность; использовать все возможные ресурсы для достижения поставленных целей и реализации планов деятельности; выбирать успешные стратегии в различных ситуациях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Сформировано более, чем у 50 % обучающихся</a:t>
                      </a:r>
                      <a:b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Сформировано менее, чем у 50 % обучающихся</a:t>
                      </a:r>
                      <a:b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Не проводился мониторинг сформированности данного УУД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814572"/>
                  </a:ext>
                </a:extLst>
              </a:tr>
              <a:tr h="390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продуктивно общаться и взаимодействовать в процессе совместной деятельности, учитывать позиции других участников деятельности, эффективно разрешать конфликты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060944"/>
                  </a:ext>
                </a:extLst>
              </a:tr>
              <a:tr h="4686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владение навыками познавательной, учебно-исследовательской и проектной деятельности, навыками разрешения проблем; способность и готовность к самостоятельному поиску методов решения практических задач, применению различных методов познания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0810"/>
                  </a:ext>
                </a:extLst>
              </a:tr>
              <a:tr h="6248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готовность и способность к самостоятельной информационно-познавательной деятельности, владение навыками получения необходимой информации из словарей разных типов, умение ориентироваться в различных источниках информации, критически оценивать и интерпретировать информацию, получаемую из различных источников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87946"/>
                  </a:ext>
                </a:extLst>
              </a:tr>
              <a:tr h="6322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использовать средства информационных и коммуникационных технологий (далее - ИКТ) в решении когнитивных, коммуникативных и организационных задач с соблюдением требований эргономики, техники безопасности, гигиены, ресурсосбережения, правовых и этических норм, норм информационной безопасности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3342369"/>
                  </a:ext>
                </a:extLst>
              </a:tr>
              <a:tr h="1562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определять назначение и функции различных социальных институтов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57333"/>
                  </a:ext>
                </a:extLst>
              </a:tr>
              <a:tr h="2417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умение самостоятельно оценивать и принимать решения, определяющие стратегию поведения, с учетом гражданских и нравственных ценностей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701779"/>
                  </a:ext>
                </a:extLst>
              </a:tr>
              <a:tr h="2417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владение языковыми средствами - умение ясно, логично и точно излагать свою точку зрения, использовать адекватные языковые средства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544470"/>
                  </a:ext>
                </a:extLst>
              </a:tr>
              <a:tr h="4686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владение навыками познавательной рефлексии как осознания совершаемых действий и мыслительных процессов, их результатов и оснований, границ своего знания и незнания, новых познавательных задач и средств их достижения</a:t>
                      </a:r>
                    </a:p>
                  </a:txBody>
                  <a:tcPr marL="2400" marR="2400" marT="24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400" marR="2400" marT="24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83745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D74D672-8B8F-400E-B478-06F0B8F17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738932"/>
              </p:ext>
            </p:extLst>
          </p:nvPr>
        </p:nvGraphicFramePr>
        <p:xfrm>
          <a:off x="6031832" y="130469"/>
          <a:ext cx="5374104" cy="6712811"/>
        </p:xfrm>
        <a:graphic>
          <a:graphicData uri="http://schemas.openxmlformats.org/drawingml/2006/table">
            <a:tbl>
              <a:tblPr/>
              <a:tblGrid>
                <a:gridCol w="412511">
                  <a:extLst>
                    <a:ext uri="{9D8B030D-6E8A-4147-A177-3AD203B41FA5}">
                      <a16:colId xmlns:a16="http://schemas.microsoft.com/office/drawing/2014/main" val="2067611681"/>
                    </a:ext>
                  </a:extLst>
                </a:gridCol>
                <a:gridCol w="2540956">
                  <a:extLst>
                    <a:ext uri="{9D8B030D-6E8A-4147-A177-3AD203B41FA5}">
                      <a16:colId xmlns:a16="http://schemas.microsoft.com/office/drawing/2014/main" val="979446333"/>
                    </a:ext>
                  </a:extLst>
                </a:gridCol>
                <a:gridCol w="626859">
                  <a:extLst>
                    <a:ext uri="{9D8B030D-6E8A-4147-A177-3AD203B41FA5}">
                      <a16:colId xmlns:a16="http://schemas.microsoft.com/office/drawing/2014/main" val="1981823283"/>
                    </a:ext>
                  </a:extLst>
                </a:gridCol>
                <a:gridCol w="1793778">
                  <a:extLst>
                    <a:ext uri="{9D8B030D-6E8A-4147-A177-3AD203B41FA5}">
                      <a16:colId xmlns:a16="http://schemas.microsoft.com/office/drawing/2014/main" val="2136923540"/>
                    </a:ext>
                  </a:extLst>
                </a:gridCol>
              </a:tblGrid>
              <a:tr h="317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Сформированность профессиональных умений у педагогов 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Ответ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Варианты ответа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076709"/>
                  </a:ext>
                </a:extLst>
              </a:tr>
              <a:tr h="2919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Наличие разработанных педагогами программ курсов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Укажите количество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490616"/>
                  </a:ext>
                </a:extLst>
              </a:tr>
              <a:tr h="2602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Наличие разработанных педагогами методических материалов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653194"/>
                  </a:ext>
                </a:extLst>
              </a:tr>
              <a:tr h="2500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Наличие разработанных педагогами дидактических материалов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901093"/>
                  </a:ext>
                </a:extLst>
              </a:tr>
              <a:tr h="2500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Наличие разработанных педагогами ЭОР для интерактивной доски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010462"/>
                  </a:ext>
                </a:extLst>
              </a:tr>
              <a:tr h="1485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Виды работ, используемые учителями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Ответ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Варианты ответа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314578"/>
                  </a:ext>
                </a:extLst>
              </a:tr>
              <a:tr h="1712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В параллели 4-х классов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5809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4.1.1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Проекты индивидуальные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межпредметная работа по предметам разных предметных областей;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3 - межпредметная работа по предметам одной предметной области;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2 - работа по одному учебному предмету;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не используется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53347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4.1.2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Проекты групповые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05469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4.1.3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Исследовательские работы 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54637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4.1.4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Творческие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095421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4.1.5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Тестовые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277960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4.1.6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Практические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744484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4.1.7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Материалы для самооценки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368597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4.1.8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Карта наблюдений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759323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4.1.9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Элеменеты формирующего оценивания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098609"/>
                  </a:ext>
                </a:extLst>
              </a:tr>
              <a:tr h="1087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800" b="1" i="1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 параллели 9-х классов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334741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4.2.1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Проекты индивидуальные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межпредметная работа по предметам разных предметных областей;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3 - межпредметная работа по предметам одной предметной области;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2 - работа по одному учебному предмету;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не используется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642989"/>
                  </a:ext>
                </a:extLst>
              </a:tr>
              <a:tr h="1123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4.2.2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Проекты групповые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221133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4.2.3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Исследовательские работы 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262361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4.2.4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Творческие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878847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4.2.5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Тестовые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205176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4.2.6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Практические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742710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4.2.7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Материалы для самооценки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454145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4.2.8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Карта наблюдений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720675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4.2.9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Элеменеты формирующего оценивания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385689"/>
                  </a:ext>
                </a:extLst>
              </a:tr>
              <a:tr h="1712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800" b="1" i="1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 параллели 10-х классов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394493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4.3.1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Проекты индивидуальные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4 - межпредметная работа по предметам разных предметных областей;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3 - межпредметная работа по предметам одной предметной области;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2 - работа по одному учебному предмету;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не используется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343564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4.3.2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Исследовательские работы 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467559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4.3.3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Творческие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660461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4.3.4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Тестовые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933693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4.3.5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Практические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28453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4.3.6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Материалы для самооценки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885057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4.3.7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Карта наблюдений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329438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4.3.8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Элеменеты формирующего оценивания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040874"/>
                  </a:ext>
                </a:extLst>
              </a:tr>
              <a:tr h="1712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800" b="1" i="1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 параллели 11-х классов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330027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4.4.1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Проекты индивидуальные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4 - межпредметная работа по предметам разных предметных областей;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3 - межпредметная работа по предметам одной предметной области;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2 - работа по одному учебному предмету;</a:t>
                      </a:r>
                      <a:b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не используется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297339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4.4.2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Исследовательские работы 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222206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4.4.3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Творческие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810952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4.4.4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Тестовые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457970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4.4.5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Практические работы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103939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4.4.6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Материалы для самооценки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126193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4.4.7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Карта наблюдений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15610"/>
                  </a:ext>
                </a:extLst>
              </a:tr>
              <a:tr h="133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4.4.8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Элеменеты формирующего оценивания</a:t>
                      </a:r>
                    </a:p>
                  </a:txBody>
                  <a:tcPr marL="4107" marR="4107" marT="41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750438"/>
                  </a:ext>
                </a:extLst>
              </a:tr>
            </a:tbl>
          </a:graphicData>
        </a:graphic>
      </p:graphicFrame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0422188-A20A-48F2-BA4E-E7AB1C36526F}"/>
              </a:ext>
            </a:extLst>
          </p:cNvPr>
          <p:cNvSpPr/>
          <p:nvPr/>
        </p:nvSpPr>
        <p:spPr>
          <a:xfrm>
            <a:off x="191613" y="14720"/>
            <a:ext cx="3589812" cy="347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Реализация ФГОС НОО, ООО, СОО</a:t>
            </a:r>
          </a:p>
        </p:txBody>
      </p:sp>
    </p:spTree>
    <p:extLst>
      <p:ext uri="{BB962C8B-B14F-4D97-AF65-F5344CB8AC3E}">
        <p14:creationId xmlns:p14="http://schemas.microsoft.com/office/powerpoint/2010/main" val="3023425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22DCABA-4E12-4FAB-A883-B373E2940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897627"/>
              </p:ext>
            </p:extLst>
          </p:nvPr>
        </p:nvGraphicFramePr>
        <p:xfrm>
          <a:off x="2229852" y="221810"/>
          <a:ext cx="7303168" cy="6376240"/>
        </p:xfrm>
        <a:graphic>
          <a:graphicData uri="http://schemas.openxmlformats.org/drawingml/2006/table">
            <a:tbl>
              <a:tblPr/>
              <a:tblGrid>
                <a:gridCol w="563546">
                  <a:extLst>
                    <a:ext uri="{9D8B030D-6E8A-4147-A177-3AD203B41FA5}">
                      <a16:colId xmlns:a16="http://schemas.microsoft.com/office/drawing/2014/main" val="731724390"/>
                    </a:ext>
                  </a:extLst>
                </a:gridCol>
                <a:gridCol w="3450083">
                  <a:extLst>
                    <a:ext uri="{9D8B030D-6E8A-4147-A177-3AD203B41FA5}">
                      <a16:colId xmlns:a16="http://schemas.microsoft.com/office/drawing/2014/main" val="3491816745"/>
                    </a:ext>
                  </a:extLst>
                </a:gridCol>
                <a:gridCol w="851874">
                  <a:extLst>
                    <a:ext uri="{9D8B030D-6E8A-4147-A177-3AD203B41FA5}">
                      <a16:colId xmlns:a16="http://schemas.microsoft.com/office/drawing/2014/main" val="204529492"/>
                    </a:ext>
                  </a:extLst>
                </a:gridCol>
                <a:gridCol w="2437665">
                  <a:extLst>
                    <a:ext uri="{9D8B030D-6E8A-4147-A177-3AD203B41FA5}">
                      <a16:colId xmlns:a16="http://schemas.microsoft.com/office/drawing/2014/main" val="2906167848"/>
                    </a:ext>
                  </a:extLst>
                </a:gridCol>
              </a:tblGrid>
              <a:tr h="3915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Деятельность школ с низкими образовательными результатами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Ответ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Варианты ответа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062549"/>
                  </a:ext>
                </a:extLst>
              </a:tr>
              <a:tr h="5719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руководящих работников ШНОР, за которыми закреплены наставники от муниципального наставнического центра: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445430"/>
                  </a:ext>
                </a:extLst>
              </a:tr>
              <a:tr h="3038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5.1.1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директор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Укажите численность 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493957"/>
                  </a:ext>
                </a:extLst>
              </a:tr>
              <a:tr h="169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5.1.2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заместитель директора по УВР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2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604557"/>
                  </a:ext>
                </a:extLst>
              </a:tr>
              <a:tr h="169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5.1.3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заместитель директора по ВР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507643"/>
                  </a:ext>
                </a:extLst>
              </a:tr>
              <a:tr h="4994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учителей по предметам ГИА, за которыми закреплены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тьюторы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от муниципального сообщества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тьюторов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12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325604"/>
                  </a:ext>
                </a:extLst>
              </a:tr>
              <a:tr h="2237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 посещенных уроков 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324368"/>
                  </a:ext>
                </a:extLst>
              </a:tr>
              <a:tr h="4913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5.3.1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 учителя ШНОР по предмету ГИА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тьютором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методистом, педагогическими и руководящими работниками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Укажите количество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874004"/>
                  </a:ext>
                </a:extLst>
              </a:tr>
              <a:tr h="3082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5.3.2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 учителей по предмету ГИА учителем ШНОР 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defTabSz="914400" rtl="0" eaLnBrk="1" fontAlgn="ctr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994490"/>
                  </a:ext>
                </a:extLst>
              </a:tr>
              <a:tr h="386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Кол-во   посещенных внеурочных мероприятий по предмету ГИА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841210"/>
                  </a:ext>
                </a:extLst>
              </a:tr>
              <a:tr h="3770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5.4.1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учителя ШНОР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тьютором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методистом, педагогическими и руководящими работниками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defTabSz="914400" rtl="0" eaLnBrk="1" fontAlgn="ctr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Укажите количество 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250696"/>
                  </a:ext>
                </a:extLst>
              </a:tr>
              <a:tr h="2806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5.4.2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учителей по предмету ГИА учителем ШНОР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 defTabSz="914400" rtl="0" eaLnBrk="1" fontAlgn="ctr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74113"/>
                  </a:ext>
                </a:extLst>
              </a:tr>
              <a:tr h="8216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Доля руководящих работников ШНОР, за которыми закреплены наставники от муниципального наставнического центра, от общей численности руководящих работников ШНОР : 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7019235"/>
                  </a:ext>
                </a:extLst>
              </a:tr>
              <a:tr h="169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5.5.1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директор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100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Укажите </a:t>
                      </a:r>
                      <a:r>
                        <a:rPr lang="ru-RU" sz="1100" b="0" i="0" u="sng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процент!</a:t>
                      </a:r>
                      <a:endParaRPr lang="ru-RU" sz="1050" b="0" i="0" u="sng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78235"/>
                  </a:ext>
                </a:extLst>
              </a:tr>
              <a:tr h="169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5.5.2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заместитель директора по УВР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67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430070"/>
                  </a:ext>
                </a:extLst>
              </a:tr>
              <a:tr h="169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5.5.3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заместитель директора по ВР</a:t>
                      </a:r>
                    </a:p>
                  </a:txBody>
                  <a:tcPr marL="5122" marR="5122" marT="5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100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290141"/>
                  </a:ext>
                </a:extLst>
              </a:tr>
              <a:tr h="8310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Доля учителей по предметам ГИА, за которыми закреплены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тьюторы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от муниципального сообщества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тьюторов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от общей численности учителей по предметам ГИА ШНОР 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95 </a:t>
                      </a:r>
                    </a:p>
                  </a:txBody>
                  <a:tcPr marL="5122" marR="5122" marT="51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793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494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EEDFD06-411E-40CC-A07B-A19E7FCC9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056784"/>
              </p:ext>
            </p:extLst>
          </p:nvPr>
        </p:nvGraphicFramePr>
        <p:xfrm>
          <a:off x="110839" y="114299"/>
          <a:ext cx="11970322" cy="6328796"/>
        </p:xfrm>
        <a:graphic>
          <a:graphicData uri="http://schemas.openxmlformats.org/drawingml/2006/table">
            <a:tbl>
              <a:tblPr/>
              <a:tblGrid>
                <a:gridCol w="1092151">
                  <a:extLst>
                    <a:ext uri="{9D8B030D-6E8A-4147-A177-3AD203B41FA5}">
                      <a16:colId xmlns:a16="http://schemas.microsoft.com/office/drawing/2014/main" val="435253547"/>
                    </a:ext>
                  </a:extLst>
                </a:gridCol>
                <a:gridCol w="1629559">
                  <a:extLst>
                    <a:ext uri="{9D8B030D-6E8A-4147-A177-3AD203B41FA5}">
                      <a16:colId xmlns:a16="http://schemas.microsoft.com/office/drawing/2014/main" val="422131023"/>
                    </a:ext>
                  </a:extLst>
                </a:gridCol>
                <a:gridCol w="286040">
                  <a:extLst>
                    <a:ext uri="{9D8B030D-6E8A-4147-A177-3AD203B41FA5}">
                      <a16:colId xmlns:a16="http://schemas.microsoft.com/office/drawing/2014/main" val="1823926614"/>
                    </a:ext>
                  </a:extLst>
                </a:gridCol>
                <a:gridCol w="320711">
                  <a:extLst>
                    <a:ext uri="{9D8B030D-6E8A-4147-A177-3AD203B41FA5}">
                      <a16:colId xmlns:a16="http://schemas.microsoft.com/office/drawing/2014/main" val="2064089766"/>
                    </a:ext>
                  </a:extLst>
                </a:gridCol>
                <a:gridCol w="320711">
                  <a:extLst>
                    <a:ext uri="{9D8B030D-6E8A-4147-A177-3AD203B41FA5}">
                      <a16:colId xmlns:a16="http://schemas.microsoft.com/office/drawing/2014/main" val="356530139"/>
                    </a:ext>
                  </a:extLst>
                </a:gridCol>
                <a:gridCol w="320711">
                  <a:extLst>
                    <a:ext uri="{9D8B030D-6E8A-4147-A177-3AD203B41FA5}">
                      <a16:colId xmlns:a16="http://schemas.microsoft.com/office/drawing/2014/main" val="479343536"/>
                    </a:ext>
                  </a:extLst>
                </a:gridCol>
                <a:gridCol w="320711">
                  <a:extLst>
                    <a:ext uri="{9D8B030D-6E8A-4147-A177-3AD203B41FA5}">
                      <a16:colId xmlns:a16="http://schemas.microsoft.com/office/drawing/2014/main" val="3837816740"/>
                    </a:ext>
                  </a:extLst>
                </a:gridCol>
                <a:gridCol w="312043">
                  <a:extLst>
                    <a:ext uri="{9D8B030D-6E8A-4147-A177-3AD203B41FA5}">
                      <a16:colId xmlns:a16="http://schemas.microsoft.com/office/drawing/2014/main" val="1412847844"/>
                    </a:ext>
                  </a:extLst>
                </a:gridCol>
                <a:gridCol w="312043">
                  <a:extLst>
                    <a:ext uri="{9D8B030D-6E8A-4147-A177-3AD203B41FA5}">
                      <a16:colId xmlns:a16="http://schemas.microsoft.com/office/drawing/2014/main" val="1274156007"/>
                    </a:ext>
                  </a:extLst>
                </a:gridCol>
                <a:gridCol w="312043">
                  <a:extLst>
                    <a:ext uri="{9D8B030D-6E8A-4147-A177-3AD203B41FA5}">
                      <a16:colId xmlns:a16="http://schemas.microsoft.com/office/drawing/2014/main" val="1673263605"/>
                    </a:ext>
                  </a:extLst>
                </a:gridCol>
                <a:gridCol w="312043">
                  <a:extLst>
                    <a:ext uri="{9D8B030D-6E8A-4147-A177-3AD203B41FA5}">
                      <a16:colId xmlns:a16="http://schemas.microsoft.com/office/drawing/2014/main" val="3557720469"/>
                    </a:ext>
                  </a:extLst>
                </a:gridCol>
                <a:gridCol w="312043">
                  <a:extLst>
                    <a:ext uri="{9D8B030D-6E8A-4147-A177-3AD203B41FA5}">
                      <a16:colId xmlns:a16="http://schemas.microsoft.com/office/drawing/2014/main" val="4060108972"/>
                    </a:ext>
                  </a:extLst>
                </a:gridCol>
                <a:gridCol w="312043">
                  <a:extLst>
                    <a:ext uri="{9D8B030D-6E8A-4147-A177-3AD203B41FA5}">
                      <a16:colId xmlns:a16="http://schemas.microsoft.com/office/drawing/2014/main" val="215582263"/>
                    </a:ext>
                  </a:extLst>
                </a:gridCol>
                <a:gridCol w="1950270">
                  <a:extLst>
                    <a:ext uri="{9D8B030D-6E8A-4147-A177-3AD203B41FA5}">
                      <a16:colId xmlns:a16="http://schemas.microsoft.com/office/drawing/2014/main" val="948709513"/>
                    </a:ext>
                  </a:extLst>
                </a:gridCol>
                <a:gridCol w="1915598">
                  <a:extLst>
                    <a:ext uri="{9D8B030D-6E8A-4147-A177-3AD203B41FA5}">
                      <a16:colId xmlns:a16="http://schemas.microsoft.com/office/drawing/2014/main" val="1392855136"/>
                    </a:ext>
                  </a:extLst>
                </a:gridCol>
                <a:gridCol w="1941602">
                  <a:extLst>
                    <a:ext uri="{9D8B030D-6E8A-4147-A177-3AD203B41FA5}">
                      <a16:colId xmlns:a16="http://schemas.microsoft.com/office/drawing/2014/main" val="1372052827"/>
                    </a:ext>
                  </a:extLst>
                </a:gridCol>
              </a:tblGrid>
              <a:tr h="247651">
                <a:tc gridSpan="2">
                  <a:txBody>
                    <a:bodyPr/>
                    <a:lstStyle/>
                    <a:p>
                      <a:pPr algn="l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4248711"/>
                  </a:ext>
                </a:extLst>
              </a:tr>
              <a:tr h="296179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606744"/>
                  </a:ext>
                </a:extLst>
              </a:tr>
              <a:tr h="71656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Общая численность обучающихся по программам данного направления (</a:t>
                      </a:r>
                      <a:r>
                        <a:rPr lang="ru-RU" sz="1050" b="1" i="0" u="sng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человек</a:t>
                      </a:r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общее количество часов в год на одного учащегося по данному направлению в соответствии с расписанием внеурочной деятельности, включая интенсивы и курсы выходного дня</a:t>
                      </a:r>
                      <a:b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1 - 4 классы (</a:t>
                      </a:r>
                      <a: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часов в год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общее количество часов в год на одного учащегося по данному направлению в соответствии с расписанием внеурочной деятельности, включая интенсивы и курсы выходного дня</a:t>
                      </a:r>
                      <a:b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5 - 9 классы (</a:t>
                      </a:r>
                      <a: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часов в год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общее количество часов в год на одного учащегося по данному направлению в соответствии с расписанием внеурочной деятельности, включая интенсивы и курсы выходного дня</a:t>
                      </a:r>
                      <a:b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10 - 11 классы (</a:t>
                      </a:r>
                      <a: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часов в год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333698"/>
                  </a:ext>
                </a:extLst>
              </a:tr>
              <a:tr h="516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1062"/>
                  </a:ext>
                </a:extLst>
              </a:tr>
              <a:tr h="3821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871805"/>
                  </a:ext>
                </a:extLst>
              </a:tr>
              <a:tr h="3821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Дополнительное изучение учебных предметов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667378"/>
                  </a:ext>
                </a:extLst>
              </a:tr>
              <a:tr h="3821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Формирование функциональной грамотности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528676"/>
                  </a:ext>
                </a:extLst>
              </a:tr>
              <a:tr h="1910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Профориентационная работа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562529"/>
                  </a:ext>
                </a:extLst>
              </a:tr>
              <a:tr h="3821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Развитие личности и самореализация обучающихся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506538"/>
                  </a:ext>
                </a:extLst>
              </a:tr>
              <a:tr h="3821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Комплекс  воспитательных мероприятий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895084"/>
                  </a:ext>
                </a:extLst>
              </a:tr>
              <a:tr h="535033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Среднее количество часов внеурочной деятельности на одного ребёнка</a:t>
                      </a:r>
                      <a:b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05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часов в год</a:t>
                      </a:r>
                      <a: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103215"/>
                  </a:ext>
                </a:extLst>
              </a:tr>
              <a:tr h="191084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кл.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809842"/>
                  </a:ext>
                </a:extLst>
              </a:tr>
              <a:tr h="1910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048880"/>
                  </a:ext>
                </a:extLst>
              </a:tr>
              <a:tr h="191084"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158579"/>
                  </a:ext>
                </a:extLst>
              </a:tr>
              <a:tr h="355655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по 1 - 4 классам текущего учебного года (расчёт ведётся с помощью таблиц 1.1, 1.2 листа "Часы ВД")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7508"/>
                  </a:ext>
                </a:extLst>
              </a:tr>
              <a:tr h="355655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по 5 - 9 классам текущего учебного года (расчёт ведётся с помощью таблиц 2.1, 2.2 листа "Часы ВД")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25328"/>
                  </a:ext>
                </a:extLst>
              </a:tr>
              <a:tr h="191084">
                <a:tc gridSpan="8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по 10-11 классам текущего учебного года (расчёт ведётся с помощью таблиц 3.1, 3.2 листа "Часы ВД")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5904407"/>
                  </a:ext>
                </a:extLst>
              </a:tr>
              <a:tr h="355655">
                <a:tc gridSpan="12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*количество часов в год может быть от 33 до 340 часов для каждого класса (расчёт ведётся с помощью таблиц 4.1</a:t>
                      </a:r>
                      <a:r>
                        <a:rPr lang="ru-RU" sz="900" b="0" i="0" u="sng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;</a:t>
                      </a:r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4.2 листа "Часы ВД")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538338"/>
                  </a:ext>
                </a:extLst>
              </a:tr>
            </a:tbl>
          </a:graphicData>
        </a:graphic>
      </p:graphicFrame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3AB5F50-CBDD-4D3D-904F-4C561ACB5679}"/>
              </a:ext>
            </a:extLst>
          </p:cNvPr>
          <p:cNvSpPr/>
          <p:nvPr/>
        </p:nvSpPr>
        <p:spPr>
          <a:xfrm>
            <a:off x="110839" y="67675"/>
            <a:ext cx="4456587" cy="347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Внеурочная деятельность 2022-2023 </a:t>
            </a:r>
            <a:r>
              <a:rPr lang="ru-RU" b="1" dirty="0" err="1"/>
              <a:t>уч.г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1454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2F07768-1847-422C-A257-0251B853D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78904"/>
              </p:ext>
            </p:extLst>
          </p:nvPr>
        </p:nvGraphicFramePr>
        <p:xfrm>
          <a:off x="216567" y="120316"/>
          <a:ext cx="11754855" cy="6454671"/>
        </p:xfrm>
        <a:graphic>
          <a:graphicData uri="http://schemas.openxmlformats.org/drawingml/2006/table">
            <a:tbl>
              <a:tblPr/>
              <a:tblGrid>
                <a:gridCol w="1810995">
                  <a:extLst>
                    <a:ext uri="{9D8B030D-6E8A-4147-A177-3AD203B41FA5}">
                      <a16:colId xmlns:a16="http://schemas.microsoft.com/office/drawing/2014/main" val="1787563450"/>
                    </a:ext>
                  </a:extLst>
                </a:gridCol>
                <a:gridCol w="2242976">
                  <a:extLst>
                    <a:ext uri="{9D8B030D-6E8A-4147-A177-3AD203B41FA5}">
                      <a16:colId xmlns:a16="http://schemas.microsoft.com/office/drawing/2014/main" val="1970491316"/>
                    </a:ext>
                  </a:extLst>
                </a:gridCol>
                <a:gridCol w="1133949">
                  <a:extLst>
                    <a:ext uri="{9D8B030D-6E8A-4147-A177-3AD203B41FA5}">
                      <a16:colId xmlns:a16="http://schemas.microsoft.com/office/drawing/2014/main" val="3569199228"/>
                    </a:ext>
                  </a:extLst>
                </a:gridCol>
                <a:gridCol w="1133949">
                  <a:extLst>
                    <a:ext uri="{9D8B030D-6E8A-4147-A177-3AD203B41FA5}">
                      <a16:colId xmlns:a16="http://schemas.microsoft.com/office/drawing/2014/main" val="211756446"/>
                    </a:ext>
                  </a:extLst>
                </a:gridCol>
                <a:gridCol w="1133949">
                  <a:extLst>
                    <a:ext uri="{9D8B030D-6E8A-4147-A177-3AD203B41FA5}">
                      <a16:colId xmlns:a16="http://schemas.microsoft.com/office/drawing/2014/main" val="984355928"/>
                    </a:ext>
                  </a:extLst>
                </a:gridCol>
                <a:gridCol w="1133949">
                  <a:extLst>
                    <a:ext uri="{9D8B030D-6E8A-4147-A177-3AD203B41FA5}">
                      <a16:colId xmlns:a16="http://schemas.microsoft.com/office/drawing/2014/main" val="761291348"/>
                    </a:ext>
                  </a:extLst>
                </a:gridCol>
                <a:gridCol w="1133949">
                  <a:extLst>
                    <a:ext uri="{9D8B030D-6E8A-4147-A177-3AD203B41FA5}">
                      <a16:colId xmlns:a16="http://schemas.microsoft.com/office/drawing/2014/main" val="1552845292"/>
                    </a:ext>
                  </a:extLst>
                </a:gridCol>
                <a:gridCol w="2031139">
                  <a:extLst>
                    <a:ext uri="{9D8B030D-6E8A-4147-A177-3AD203B41FA5}">
                      <a16:colId xmlns:a16="http://schemas.microsoft.com/office/drawing/2014/main" val="1755852243"/>
                    </a:ext>
                  </a:extLst>
                </a:gridCol>
              </a:tblGrid>
              <a:tr h="855041">
                <a:tc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Расчёт общего количества часов по ВД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Этот лист содержит вспомогательные расчёты для листов "</a:t>
                      </a:r>
                      <a:r>
                        <a:rPr lang="ru-RU" sz="11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Внеур</a:t>
                      </a:r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 и "</a:t>
                      </a:r>
                      <a:r>
                        <a:rPr lang="ru-RU" sz="11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</a:t>
                      </a:r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076904"/>
                  </a:ext>
                </a:extLst>
              </a:tr>
              <a:tr h="281262">
                <a:tc>
                  <a:txBody>
                    <a:bodyPr/>
                    <a:lstStyle/>
                    <a:p>
                      <a:pPr algn="l" fontAlgn="ctr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171450" indent="-171450" algn="l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Заполнить ячейки с таким фоном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D6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597784"/>
                  </a:ext>
                </a:extLst>
              </a:tr>
              <a:tr h="376032">
                <a:tc>
                  <a:txBody>
                    <a:bodyPr/>
                    <a:lstStyle/>
                    <a:p>
                      <a:pPr algn="l" fontAlgn="ctr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171450" indent="-171450" algn="l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ячейках с таким фоном получится готовый ответ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207440"/>
                  </a:ext>
                </a:extLst>
              </a:tr>
              <a:tr h="652531"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</a:t>
                      </a: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Для вычисления среднего общего числа часов на одного учащегося по одному направлению (любому) необходимо заполнить таблицы 1, 2. После этого в ячейке под таблицей 2 будет указано среднее общее число часов. Это число необходимо перенести </a:t>
                      </a:r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вручную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 нужный лист.</a:t>
                      </a: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145002"/>
                  </a:ext>
                </a:extLst>
              </a:tr>
              <a:tr h="2250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Таблица 1.1</a:t>
                      </a: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численность обучающихся, посещающих данные направления</a:t>
                      </a: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627834"/>
                  </a:ext>
                </a:extLst>
              </a:tr>
              <a:tr h="42162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 (можно выбрать любое)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Общая численность обучающихся по программам данного направления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598231"/>
                  </a:ext>
                </a:extLst>
              </a:tr>
              <a:tr h="225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1961418"/>
                  </a:ext>
                </a:extLst>
              </a:tr>
              <a:tr h="225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5710680"/>
                  </a:ext>
                </a:extLst>
              </a:tr>
              <a:tr h="22501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571480"/>
                  </a:ext>
                </a:extLst>
              </a:tr>
              <a:tr h="2250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Таблица 1.2</a:t>
                      </a: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годовые часы по программам</a:t>
                      </a: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87332"/>
                  </a:ext>
                </a:extLst>
              </a:tr>
              <a:tr h="22501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Количество часов в год по программе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995562"/>
                  </a:ext>
                </a:extLst>
              </a:tr>
              <a:tr h="3375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ru-RU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037145"/>
                  </a:ext>
                </a:extLst>
              </a:tr>
              <a:tr h="225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859088"/>
                  </a:ext>
                </a:extLst>
              </a:tr>
              <a:tr h="1283079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38,6</a:t>
                      </a:r>
                    </a:p>
                  </a:txBody>
                  <a:tcPr marL="7520" marR="7520" marT="75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общее количество часов в год </a:t>
                      </a:r>
                    </a:p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на одного учащегося </a:t>
                      </a:r>
                    </a:p>
                    <a:p>
                      <a:pPr algn="l" fontAlgn="b"/>
                      <a:r>
                        <a:rPr lang="ru-RU" sz="1200" b="1" i="0" u="sng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по данному направлению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738599"/>
                  </a:ext>
                </a:extLst>
              </a:tr>
              <a:tr h="236261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20" marR="7520" marT="75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208470"/>
                  </a:ext>
                </a:extLst>
              </a:tr>
            </a:tbl>
          </a:graphicData>
        </a:graphic>
      </p:graphicFrame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F4C53664-5984-4AF5-B59E-47354B856F89}"/>
              </a:ext>
            </a:extLst>
          </p:cNvPr>
          <p:cNvSpPr/>
          <p:nvPr/>
        </p:nvSpPr>
        <p:spPr>
          <a:xfrm>
            <a:off x="216567" y="120316"/>
            <a:ext cx="3907758" cy="851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Калькулятор для расчёта часов внеурочной деятельности (ВД)</a:t>
            </a:r>
          </a:p>
        </p:txBody>
      </p:sp>
    </p:spTree>
    <p:extLst>
      <p:ext uri="{BB962C8B-B14F-4D97-AF65-F5344CB8AC3E}">
        <p14:creationId xmlns:p14="http://schemas.microsoft.com/office/powerpoint/2010/main" val="658736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F50590E-37A4-4CF9-B426-46F75C12EA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282961"/>
              </p:ext>
            </p:extLst>
          </p:nvPr>
        </p:nvGraphicFramePr>
        <p:xfrm>
          <a:off x="159488" y="0"/>
          <a:ext cx="17238176" cy="6828861"/>
        </p:xfrm>
        <a:graphic>
          <a:graphicData uri="http://schemas.openxmlformats.org/drawingml/2006/table">
            <a:tbl>
              <a:tblPr/>
              <a:tblGrid>
                <a:gridCol w="2196034">
                  <a:extLst>
                    <a:ext uri="{9D8B030D-6E8A-4147-A177-3AD203B41FA5}">
                      <a16:colId xmlns:a16="http://schemas.microsoft.com/office/drawing/2014/main" val="363640211"/>
                    </a:ext>
                  </a:extLst>
                </a:gridCol>
                <a:gridCol w="2753478">
                  <a:extLst>
                    <a:ext uri="{9D8B030D-6E8A-4147-A177-3AD203B41FA5}">
                      <a16:colId xmlns:a16="http://schemas.microsoft.com/office/drawing/2014/main" val="2523185070"/>
                    </a:ext>
                  </a:extLst>
                </a:gridCol>
                <a:gridCol w="1392035">
                  <a:extLst>
                    <a:ext uri="{9D8B030D-6E8A-4147-A177-3AD203B41FA5}">
                      <a16:colId xmlns:a16="http://schemas.microsoft.com/office/drawing/2014/main" val="1213428143"/>
                    </a:ext>
                  </a:extLst>
                </a:gridCol>
                <a:gridCol w="1392035">
                  <a:extLst>
                    <a:ext uri="{9D8B030D-6E8A-4147-A177-3AD203B41FA5}">
                      <a16:colId xmlns:a16="http://schemas.microsoft.com/office/drawing/2014/main" val="1269631731"/>
                    </a:ext>
                  </a:extLst>
                </a:gridCol>
                <a:gridCol w="1392035">
                  <a:extLst>
                    <a:ext uri="{9D8B030D-6E8A-4147-A177-3AD203B41FA5}">
                      <a16:colId xmlns:a16="http://schemas.microsoft.com/office/drawing/2014/main" val="1054112693"/>
                    </a:ext>
                  </a:extLst>
                </a:gridCol>
                <a:gridCol w="1392035">
                  <a:extLst>
                    <a:ext uri="{9D8B030D-6E8A-4147-A177-3AD203B41FA5}">
                      <a16:colId xmlns:a16="http://schemas.microsoft.com/office/drawing/2014/main" val="3938200724"/>
                    </a:ext>
                  </a:extLst>
                </a:gridCol>
                <a:gridCol w="1392035">
                  <a:extLst>
                    <a:ext uri="{9D8B030D-6E8A-4147-A177-3AD203B41FA5}">
                      <a16:colId xmlns:a16="http://schemas.microsoft.com/office/drawing/2014/main" val="977828005"/>
                    </a:ext>
                  </a:extLst>
                </a:gridCol>
                <a:gridCol w="2493429">
                  <a:extLst>
                    <a:ext uri="{9D8B030D-6E8A-4147-A177-3AD203B41FA5}">
                      <a16:colId xmlns:a16="http://schemas.microsoft.com/office/drawing/2014/main" val="3206618838"/>
                    </a:ext>
                  </a:extLst>
                </a:gridCol>
                <a:gridCol w="1896836">
                  <a:extLst>
                    <a:ext uri="{9D8B030D-6E8A-4147-A177-3AD203B41FA5}">
                      <a16:colId xmlns:a16="http://schemas.microsoft.com/office/drawing/2014/main" val="634316564"/>
                    </a:ext>
                  </a:extLst>
                </a:gridCol>
                <a:gridCol w="938224">
                  <a:extLst>
                    <a:ext uri="{9D8B030D-6E8A-4147-A177-3AD203B41FA5}">
                      <a16:colId xmlns:a16="http://schemas.microsoft.com/office/drawing/2014/main" val="3124231891"/>
                    </a:ext>
                  </a:extLst>
                </a:gridCol>
              </a:tblGrid>
              <a:tr h="273459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</a:t>
                      </a:r>
                    </a:p>
                  </a:txBody>
                  <a:tcPr marL="4065" marR="4065" marT="406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Для вычисления среднего общего числа часов на одного учащегося по одному направлению (любому) необходимо заполнить таблицы 1, 2. После этого в ячейке под таблицей 2 будет указано среднее общее число часов. Это число необходимо перенести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вручную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 нужный лист.</a:t>
                      </a:r>
                    </a:p>
                  </a:txBody>
                  <a:tcPr marL="4065" marR="4065" marT="406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475511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Таблица 2.1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численность обучающихся, посещающих данные направления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57236"/>
                  </a:ext>
                </a:extLst>
              </a:tr>
              <a:tr h="20202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 (можно выбрать любое)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Общая численность обучающихся по программам данного направления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771614"/>
                  </a:ext>
                </a:extLst>
              </a:tr>
              <a:tr h="117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ru-RU" sz="105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  <a:r>
                        <a:rPr lang="ru-RU" sz="105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 </a:t>
                      </a:r>
                      <a:r>
                        <a:rPr lang="ru-RU" sz="105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166686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090019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393409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357733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Таблица 2.2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годовые часы по программам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176617"/>
                  </a:ext>
                </a:extLst>
              </a:tr>
              <a:tr h="11719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Количество часов в год по программе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525889"/>
                  </a:ext>
                </a:extLst>
              </a:tr>
              <a:tr h="117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378390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664903"/>
                  </a:ext>
                </a:extLst>
              </a:tr>
              <a:tr h="889579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194,2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общее количество часов в год на одного учащегося </a:t>
                      </a:r>
                      <a:r>
                        <a:rPr lang="ru-RU" sz="1050" b="1" i="0" u="sng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по данному направлению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378918"/>
                  </a:ext>
                </a:extLst>
              </a:tr>
              <a:tr h="351591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**</a:t>
                      </a:r>
                    </a:p>
                  </a:txBody>
                  <a:tcPr marL="4065" marR="4065" marT="406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Для вычисления среднего общего числа часов на одного учащегося в одной параллели (любой из 5, 6, 7, 8 или 9) необходимо заполнить таблицы 3, 4. После этого в ячейке под таблицей 4 будет указано общее число часов. Это число необходимо перенести вручную на нужный лист.</a:t>
                      </a:r>
                    </a:p>
                  </a:txBody>
                  <a:tcPr marL="4065" marR="4065" marT="406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30467"/>
                  </a:ext>
                </a:extLst>
              </a:tr>
              <a:tr h="131113">
                <a:tc>
                  <a:txBody>
                    <a:bodyPr/>
                    <a:lstStyle/>
                    <a:p>
                      <a:pPr algn="l" fontAlgn="ctr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Заполнить ячейки с таким фоном</a:t>
                      </a: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D6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468517"/>
                  </a:ext>
                </a:extLst>
              </a:tr>
              <a:tr h="184166">
                <a:tc>
                  <a:txBody>
                    <a:bodyPr/>
                    <a:lstStyle/>
                    <a:p>
                      <a:pPr algn="l" fontAlgn="ctr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ячейках с таким фоном получится готовый ответ.</a:t>
                      </a: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395022"/>
                  </a:ext>
                </a:extLst>
              </a:tr>
              <a:tr h="32368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</a:t>
                      </a:r>
                    </a:p>
                  </a:txBody>
                  <a:tcPr marL="4065" marR="4065" marT="406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Для вычисления среднего общего числа часов на одного учащегося по одному направлению (любому) необходимо заполнить таблицы 1, 2. После этого в ячейке под таблицей 2 будет указано среднее общее число часов. Это число необходимо перенести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вручную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 нужный лист.</a:t>
                      </a:r>
                    </a:p>
                  </a:txBody>
                  <a:tcPr marL="4065" marR="4065" marT="406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65" marR="4065" marT="40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0284511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Таблица 3.1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численность обучающихся, посещающих данные направления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396833"/>
                  </a:ext>
                </a:extLst>
              </a:tr>
              <a:tr h="46878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 (можно выбрать любое)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Общая численность обучающихся по программам данного направления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868360"/>
                  </a:ext>
                </a:extLst>
              </a:tr>
              <a:tr h="117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 </a:t>
                      </a:r>
                      <a:r>
                        <a:rPr lang="ru-RU" sz="105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  <a:r>
                        <a:rPr lang="ru-RU" sz="105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511514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174437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100663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Таблица 3.2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годовые часы по программам</a:t>
                      </a: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082097"/>
                  </a:ext>
                </a:extLst>
              </a:tr>
              <a:tr h="27904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Количество часов в год по программе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28426"/>
                  </a:ext>
                </a:extLst>
              </a:tr>
              <a:tr h="111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кл.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endParaRPr lang="ru-RU" sz="1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268988"/>
                  </a:ext>
                </a:extLst>
              </a:tr>
              <a:tr h="1171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60467"/>
                  </a:ext>
                </a:extLst>
              </a:tr>
              <a:tr h="889579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</a:t>
                      </a:r>
                    </a:p>
                  </a:txBody>
                  <a:tcPr marL="4065" marR="4065" marT="40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Среднее общее количество часов в год на одного учащегося по данному направлению*</a:t>
                      </a: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866813"/>
                  </a:ext>
                </a:extLst>
              </a:tr>
              <a:tr h="111616"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5" marR="4065" marT="4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592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666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3E80178-3F61-4BE5-B170-4DC323FEC4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105750"/>
              </p:ext>
            </p:extLst>
          </p:nvPr>
        </p:nvGraphicFramePr>
        <p:xfrm>
          <a:off x="0" y="1"/>
          <a:ext cx="20761031" cy="6741232"/>
        </p:xfrm>
        <a:graphic>
          <a:graphicData uri="http://schemas.openxmlformats.org/drawingml/2006/table">
            <a:tbl>
              <a:tblPr/>
              <a:tblGrid>
                <a:gridCol w="1288472">
                  <a:extLst>
                    <a:ext uri="{9D8B030D-6E8A-4147-A177-3AD203B41FA5}">
                      <a16:colId xmlns:a16="http://schemas.microsoft.com/office/drawing/2014/main" val="1744970832"/>
                    </a:ext>
                  </a:extLst>
                </a:gridCol>
                <a:gridCol w="3948545">
                  <a:extLst>
                    <a:ext uri="{9D8B030D-6E8A-4147-A177-3AD203B41FA5}">
                      <a16:colId xmlns:a16="http://schemas.microsoft.com/office/drawing/2014/main" val="2994487365"/>
                    </a:ext>
                  </a:extLst>
                </a:gridCol>
                <a:gridCol w="3214877">
                  <a:extLst>
                    <a:ext uri="{9D8B030D-6E8A-4147-A177-3AD203B41FA5}">
                      <a16:colId xmlns:a16="http://schemas.microsoft.com/office/drawing/2014/main" val="3295183821"/>
                    </a:ext>
                  </a:extLst>
                </a:gridCol>
                <a:gridCol w="1720631">
                  <a:extLst>
                    <a:ext uri="{9D8B030D-6E8A-4147-A177-3AD203B41FA5}">
                      <a16:colId xmlns:a16="http://schemas.microsoft.com/office/drawing/2014/main" val="1749364938"/>
                    </a:ext>
                  </a:extLst>
                </a:gridCol>
                <a:gridCol w="1720631">
                  <a:extLst>
                    <a:ext uri="{9D8B030D-6E8A-4147-A177-3AD203B41FA5}">
                      <a16:colId xmlns:a16="http://schemas.microsoft.com/office/drawing/2014/main" val="3904019898"/>
                    </a:ext>
                  </a:extLst>
                </a:gridCol>
                <a:gridCol w="1025381">
                  <a:extLst>
                    <a:ext uri="{9D8B030D-6E8A-4147-A177-3AD203B41FA5}">
                      <a16:colId xmlns:a16="http://schemas.microsoft.com/office/drawing/2014/main" val="4049950100"/>
                    </a:ext>
                  </a:extLst>
                </a:gridCol>
                <a:gridCol w="695252">
                  <a:extLst>
                    <a:ext uri="{9D8B030D-6E8A-4147-A177-3AD203B41FA5}">
                      <a16:colId xmlns:a16="http://schemas.microsoft.com/office/drawing/2014/main" val="1760865801"/>
                    </a:ext>
                  </a:extLst>
                </a:gridCol>
                <a:gridCol w="1720631">
                  <a:extLst>
                    <a:ext uri="{9D8B030D-6E8A-4147-A177-3AD203B41FA5}">
                      <a16:colId xmlns:a16="http://schemas.microsoft.com/office/drawing/2014/main" val="3678349569"/>
                    </a:ext>
                  </a:extLst>
                </a:gridCol>
                <a:gridCol w="3082012">
                  <a:extLst>
                    <a:ext uri="{9D8B030D-6E8A-4147-A177-3AD203B41FA5}">
                      <a16:colId xmlns:a16="http://schemas.microsoft.com/office/drawing/2014/main" val="85162326"/>
                    </a:ext>
                  </a:extLst>
                </a:gridCol>
                <a:gridCol w="2344599">
                  <a:extLst>
                    <a:ext uri="{9D8B030D-6E8A-4147-A177-3AD203B41FA5}">
                      <a16:colId xmlns:a16="http://schemas.microsoft.com/office/drawing/2014/main" val="1965020767"/>
                    </a:ext>
                  </a:extLst>
                </a:gridCol>
              </a:tblGrid>
              <a:tr h="161255"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Таблица 4.1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численность обучающихся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716859"/>
                  </a:ext>
                </a:extLst>
              </a:tr>
              <a:tr h="15357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Общая численность обучающихся по программам данного направления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5138549"/>
                  </a:ext>
                </a:extLst>
              </a:tr>
              <a:tr h="8216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любой параллели из 1-11 классов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083596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33831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Дополнительное изучение учебных предметов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279336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Формирование функциональной грамотности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506675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Профориентационная работа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t"/>
                      <a:endParaRPr lang="ru-RU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191171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Развитие личности и самореализация обучающихся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endParaRPr lang="ru-RU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4755074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Комплекс  воспитательных мероприятий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101927"/>
                  </a:ext>
                </a:extLst>
              </a:tr>
              <a:tr h="291796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Общее число учащихся, посещающих ВД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187059"/>
                  </a:ext>
                </a:extLst>
              </a:tr>
              <a:tr h="251559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это количество уч-ся посещающих хотя бы одно направление (каждый ученик считается один раз)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107335"/>
                  </a:ext>
                </a:extLst>
              </a:tr>
              <a:tr h="31483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Таблица 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Введите годовые часы по программам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737374"/>
                  </a:ext>
                </a:extLst>
              </a:tr>
              <a:tr h="2515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Количество часов в год по программе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507999"/>
                  </a:ext>
                </a:extLst>
              </a:tr>
              <a:tr h="5835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параллель классов (например, 5, 6, 7, 8, 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572272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Внеурочные занятия "Разговоры о важном"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240669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Дополнительное изучение учебных предметов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235983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Формирование функциональной грамотности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876717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Профориентационная работа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1236357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Развитие личности и самореализация обучающихся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26461"/>
                  </a:ext>
                </a:extLst>
              </a:tr>
              <a:tr h="276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Комплекс  воспитательных мероприятий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40077"/>
                  </a:ext>
                </a:extLst>
              </a:tr>
              <a:tr h="251559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количество часов внеурочной деятельности на одного ребёнка (часов в год)**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53293"/>
                  </a:ext>
                </a:extLst>
              </a:tr>
              <a:tr h="2515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955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722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2766D03-F5A0-4F53-BC06-B85DC5E50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371251"/>
              </p:ext>
            </p:extLst>
          </p:nvPr>
        </p:nvGraphicFramePr>
        <p:xfrm>
          <a:off x="237623" y="-266694"/>
          <a:ext cx="11716253" cy="6234733"/>
        </p:xfrm>
        <a:graphic>
          <a:graphicData uri="http://schemas.openxmlformats.org/drawingml/2006/table">
            <a:tbl>
              <a:tblPr/>
              <a:tblGrid>
                <a:gridCol w="775272">
                  <a:extLst>
                    <a:ext uri="{9D8B030D-6E8A-4147-A177-3AD203B41FA5}">
                      <a16:colId xmlns:a16="http://schemas.microsoft.com/office/drawing/2014/main" val="2942720183"/>
                    </a:ext>
                  </a:extLst>
                </a:gridCol>
                <a:gridCol w="2901820">
                  <a:extLst>
                    <a:ext uri="{9D8B030D-6E8A-4147-A177-3AD203B41FA5}">
                      <a16:colId xmlns:a16="http://schemas.microsoft.com/office/drawing/2014/main" val="3350557401"/>
                    </a:ext>
                  </a:extLst>
                </a:gridCol>
                <a:gridCol w="2403654">
                  <a:extLst>
                    <a:ext uri="{9D8B030D-6E8A-4147-A177-3AD203B41FA5}">
                      <a16:colId xmlns:a16="http://schemas.microsoft.com/office/drawing/2014/main" val="3382133127"/>
                    </a:ext>
                  </a:extLst>
                </a:gridCol>
                <a:gridCol w="423441">
                  <a:extLst>
                    <a:ext uri="{9D8B030D-6E8A-4147-A177-3AD203B41FA5}">
                      <a16:colId xmlns:a16="http://schemas.microsoft.com/office/drawing/2014/main" val="3183741148"/>
                    </a:ext>
                  </a:extLst>
                </a:gridCol>
                <a:gridCol w="423441">
                  <a:extLst>
                    <a:ext uri="{9D8B030D-6E8A-4147-A177-3AD203B41FA5}">
                      <a16:colId xmlns:a16="http://schemas.microsoft.com/office/drawing/2014/main" val="3877547206"/>
                    </a:ext>
                  </a:extLst>
                </a:gridCol>
                <a:gridCol w="423441">
                  <a:extLst>
                    <a:ext uri="{9D8B030D-6E8A-4147-A177-3AD203B41FA5}">
                      <a16:colId xmlns:a16="http://schemas.microsoft.com/office/drawing/2014/main" val="486150892"/>
                    </a:ext>
                  </a:extLst>
                </a:gridCol>
                <a:gridCol w="423441">
                  <a:extLst>
                    <a:ext uri="{9D8B030D-6E8A-4147-A177-3AD203B41FA5}">
                      <a16:colId xmlns:a16="http://schemas.microsoft.com/office/drawing/2014/main" val="809913229"/>
                    </a:ext>
                  </a:extLst>
                </a:gridCol>
                <a:gridCol w="423441">
                  <a:extLst>
                    <a:ext uri="{9D8B030D-6E8A-4147-A177-3AD203B41FA5}">
                      <a16:colId xmlns:a16="http://schemas.microsoft.com/office/drawing/2014/main" val="2388407054"/>
                    </a:ext>
                  </a:extLst>
                </a:gridCol>
                <a:gridCol w="423441">
                  <a:extLst>
                    <a:ext uri="{9D8B030D-6E8A-4147-A177-3AD203B41FA5}">
                      <a16:colId xmlns:a16="http://schemas.microsoft.com/office/drawing/2014/main" val="2157740156"/>
                    </a:ext>
                  </a:extLst>
                </a:gridCol>
                <a:gridCol w="423441">
                  <a:extLst>
                    <a:ext uri="{9D8B030D-6E8A-4147-A177-3AD203B41FA5}">
                      <a16:colId xmlns:a16="http://schemas.microsoft.com/office/drawing/2014/main" val="315844743"/>
                    </a:ext>
                  </a:extLst>
                </a:gridCol>
                <a:gridCol w="1335710">
                  <a:extLst>
                    <a:ext uri="{9D8B030D-6E8A-4147-A177-3AD203B41FA5}">
                      <a16:colId xmlns:a16="http://schemas.microsoft.com/office/drawing/2014/main" val="4219422633"/>
                    </a:ext>
                  </a:extLst>
                </a:gridCol>
                <a:gridCol w="1335710">
                  <a:extLst>
                    <a:ext uri="{9D8B030D-6E8A-4147-A177-3AD203B41FA5}">
                      <a16:colId xmlns:a16="http://schemas.microsoft.com/office/drawing/2014/main" val="3068698975"/>
                    </a:ext>
                  </a:extLst>
                </a:gridCol>
              </a:tblGrid>
              <a:tr h="1171569">
                <a:tc gridSpan="2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69" marR="6369" marT="63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060058"/>
                  </a:ext>
                </a:extLst>
              </a:tr>
              <a:tr h="1409235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Укажите общее количество программ в региональной составляющей внеурочной деятельности (казачье образование; кубановедение; ОПК;ОБЖ;агрокласс;инженерное; медицинское; педагогическое; сервис и туризм,функциональная грамотность)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  <a:r>
                        <a:rPr lang="ru-RU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(пример)</a:t>
                      </a:r>
                      <a:endParaRPr lang="ru-RU" sz="1600" b="0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Среднее на 1 учащегося 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27366"/>
                  </a:ext>
                </a:extLst>
              </a:tr>
              <a:tr h="52343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программы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Укажите название программы по внеурочной деятельности </a:t>
                      </a:r>
                    </a:p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(в одной строке через ";" соответственно каждой тематике программы внеурочной деятельности )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Тематика программы внеурочной деятельности 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обучающихся по данной программе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Количество часов в данной программе в 202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-202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уч.году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5-9 классы (часов в год)*</a:t>
                      </a:r>
                    </a:p>
                  </a:txBody>
                  <a:tcPr marL="6369" marR="6369" marT="6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Количество часов в данной программе в 202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-202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уч.году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10-11 классы (часов в год)*</a:t>
                      </a:r>
                    </a:p>
                  </a:txBody>
                  <a:tcPr marL="6369" marR="6369" marT="6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832729"/>
                  </a:ext>
                </a:extLst>
              </a:tr>
              <a:tr h="513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кл.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кл.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кл.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кл.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кл.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кл.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05485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казачье образование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158632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кубановедение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930852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ОПК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452713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ОБЖ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50439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агрокласс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040565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инженерное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491667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медицинское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643670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педагогическое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306235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сервис и туризм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14760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функциональная грамотность</a:t>
                      </a:r>
                    </a:p>
                  </a:txBody>
                  <a:tcPr marL="6369" marR="6369" marT="6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69" marR="6369" marT="6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8026"/>
                  </a:ext>
                </a:extLst>
              </a:tr>
              <a:tr h="201318"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* по классам текущего учебного года 5-9 классы (расчет ведется с помощью таблиц</a:t>
                      </a:r>
                      <a:r>
                        <a:rPr lang="ru-RU" sz="1050" b="0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2.1., 2.2 </a:t>
                      </a:r>
                      <a:r>
                        <a:rPr lang="ru-RU" sz="105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листа "Часы ВД")</a:t>
                      </a: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953800"/>
                  </a:ext>
                </a:extLst>
              </a:tr>
              <a:tr h="201318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* по классам текущего учебного года10-11 классы (расчёт ведётся с помощью таблиц 3.1, 3.2. листа "Часы ВД")</a:t>
                      </a: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0616739"/>
                  </a:ext>
                </a:extLst>
              </a:tr>
              <a:tr h="20131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9" marR="6369" marT="63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98286"/>
                  </a:ext>
                </a:extLst>
              </a:tr>
            </a:tbl>
          </a:graphicData>
        </a:graphic>
      </p:graphicFrame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B5E9193-81FD-425A-89B2-AA4BA23F5082}"/>
              </a:ext>
            </a:extLst>
          </p:cNvPr>
          <p:cNvSpPr/>
          <p:nvPr/>
        </p:nvSpPr>
        <p:spPr>
          <a:xfrm>
            <a:off x="101313" y="247644"/>
            <a:ext cx="6518562" cy="347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Региональная составляющая внеурочной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644434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C3C1114-397B-4AC3-B895-9B7A4D75C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69164"/>
              </p:ext>
            </p:extLst>
          </p:nvPr>
        </p:nvGraphicFramePr>
        <p:xfrm>
          <a:off x="96253" y="0"/>
          <a:ext cx="11815014" cy="6725647"/>
        </p:xfrm>
        <a:graphic>
          <a:graphicData uri="http://schemas.openxmlformats.org/drawingml/2006/table">
            <a:tbl>
              <a:tblPr/>
              <a:tblGrid>
                <a:gridCol w="1128461">
                  <a:extLst>
                    <a:ext uri="{9D8B030D-6E8A-4147-A177-3AD203B41FA5}">
                      <a16:colId xmlns:a16="http://schemas.microsoft.com/office/drawing/2014/main" val="626818958"/>
                    </a:ext>
                  </a:extLst>
                </a:gridCol>
                <a:gridCol w="1193287">
                  <a:extLst>
                    <a:ext uri="{9D8B030D-6E8A-4147-A177-3AD203B41FA5}">
                      <a16:colId xmlns:a16="http://schemas.microsoft.com/office/drawing/2014/main" val="1004925869"/>
                    </a:ext>
                  </a:extLst>
                </a:gridCol>
                <a:gridCol w="1272840">
                  <a:extLst>
                    <a:ext uri="{9D8B030D-6E8A-4147-A177-3AD203B41FA5}">
                      <a16:colId xmlns:a16="http://schemas.microsoft.com/office/drawing/2014/main" val="1927739860"/>
                    </a:ext>
                  </a:extLst>
                </a:gridCol>
                <a:gridCol w="1034184">
                  <a:extLst>
                    <a:ext uri="{9D8B030D-6E8A-4147-A177-3AD203B41FA5}">
                      <a16:colId xmlns:a16="http://schemas.microsoft.com/office/drawing/2014/main" val="114498843"/>
                    </a:ext>
                  </a:extLst>
                </a:gridCol>
                <a:gridCol w="1034184">
                  <a:extLst>
                    <a:ext uri="{9D8B030D-6E8A-4147-A177-3AD203B41FA5}">
                      <a16:colId xmlns:a16="http://schemas.microsoft.com/office/drawing/2014/main" val="2848523160"/>
                    </a:ext>
                  </a:extLst>
                </a:gridCol>
                <a:gridCol w="1025343">
                  <a:extLst>
                    <a:ext uri="{9D8B030D-6E8A-4147-A177-3AD203B41FA5}">
                      <a16:colId xmlns:a16="http://schemas.microsoft.com/office/drawing/2014/main" val="654435541"/>
                    </a:ext>
                  </a:extLst>
                </a:gridCol>
                <a:gridCol w="1025343">
                  <a:extLst>
                    <a:ext uri="{9D8B030D-6E8A-4147-A177-3AD203B41FA5}">
                      <a16:colId xmlns:a16="http://schemas.microsoft.com/office/drawing/2014/main" val="3455883207"/>
                    </a:ext>
                  </a:extLst>
                </a:gridCol>
                <a:gridCol w="1025343">
                  <a:extLst>
                    <a:ext uri="{9D8B030D-6E8A-4147-A177-3AD203B41FA5}">
                      <a16:colId xmlns:a16="http://schemas.microsoft.com/office/drawing/2014/main" val="79955496"/>
                    </a:ext>
                  </a:extLst>
                </a:gridCol>
                <a:gridCol w="1025343">
                  <a:extLst>
                    <a:ext uri="{9D8B030D-6E8A-4147-A177-3AD203B41FA5}">
                      <a16:colId xmlns:a16="http://schemas.microsoft.com/office/drawing/2014/main" val="1959148409"/>
                    </a:ext>
                  </a:extLst>
                </a:gridCol>
                <a:gridCol w="1025343">
                  <a:extLst>
                    <a:ext uri="{9D8B030D-6E8A-4147-A177-3AD203B41FA5}">
                      <a16:colId xmlns:a16="http://schemas.microsoft.com/office/drawing/2014/main" val="3794436239"/>
                    </a:ext>
                  </a:extLst>
                </a:gridCol>
                <a:gridCol w="1025343">
                  <a:extLst>
                    <a:ext uri="{9D8B030D-6E8A-4147-A177-3AD203B41FA5}">
                      <a16:colId xmlns:a16="http://schemas.microsoft.com/office/drawing/2014/main" val="658748285"/>
                    </a:ext>
                  </a:extLst>
                </a:gridCol>
              </a:tblGrid>
              <a:tr h="591465">
                <a:tc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76" marR="6176" marT="61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76" marR="6176" marT="61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76" marR="6176" marT="61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7715601"/>
                  </a:ext>
                </a:extLst>
              </a:tr>
              <a:tr h="1485119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Общая численность выпускников 9-х классов в  2022-2023 уч. г., (чел.) по состоянию на 20.05.2023 г.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 115 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Численность выпускников 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11-х классов 202</a:t>
                      </a:r>
                      <a:r>
                        <a:rPr lang="en-US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года (чел.)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ru-RU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875365"/>
                  </a:ext>
                </a:extLst>
              </a:tr>
              <a:tr h="51656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пункта</a:t>
                      </a:r>
                    </a:p>
                  </a:txBody>
                  <a:tcPr marL="6176" marR="6176" marT="6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Направление программы</a:t>
                      </a:r>
                    </a:p>
                  </a:txBody>
                  <a:tcPr marL="6176" marR="6176" marT="61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Выпускники 9-х классов в 202</a:t>
                      </a:r>
                      <a:r>
                        <a:rPr lang="en-US" sz="13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ru-RU" sz="13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-202</a:t>
                      </a:r>
                      <a:r>
                        <a:rPr lang="en-US" sz="13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13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уч. г.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 том числе, защитивших проект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 10-ом классе в 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</a:t>
                      </a:r>
                      <a:r>
                        <a:rPr lang="en-US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-202</a:t>
                      </a:r>
                      <a:r>
                        <a:rPr lang="en-US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уч. г.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 том числе, защитивших проект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 11-ом классе в 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</a:t>
                      </a:r>
                      <a:r>
                        <a:rPr lang="en-US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-202</a:t>
                      </a:r>
                      <a:r>
                        <a:rPr lang="en-US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300" b="1" i="0" u="sng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3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уч. г.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140820"/>
                  </a:ext>
                </a:extLst>
              </a:tr>
              <a:tr h="1291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Участвовавшие в учебно-исследовательской и (или) проектной деятельности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Защитившие проект на базовом уровне*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Защитившие проект на повышенном уровне*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Участвовавшие в учебно-исследовательской и (или) проектной деятельности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Защитившие проект на базовом уровне*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Защитившие проект на повышенном уровне*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Участвовавшие в учебно-исследовательской и (или) проектной деятельности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Защитившие проект на базовом уровне*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Защитившие проект на повышенном уровне*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763074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исследовательское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825575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инженерное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927437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прикладное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273483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информационное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170126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социальное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754029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игровое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заполнять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заполнять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заполнять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заполнять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заполнять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заполнять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044936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творческое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839832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иные направления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710468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</a:t>
                      </a:r>
                    </a:p>
                  </a:txBody>
                  <a:tcPr marL="6176" marR="6176" marT="61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76" marR="6176" marT="61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912521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864322"/>
                  </a:ext>
                </a:extLst>
              </a:tr>
              <a:tr h="258281">
                <a:tc gridSpan="8"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В рамках принятой в образовательной организации системы оценивания этого вида деятельности (базовый: зачет, удовлетворительно; повышенный: хорошо, отлично и т.д.)</a:t>
                      </a: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76" marR="6176" marT="61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400637"/>
                  </a:ext>
                </a:extLst>
              </a:tr>
            </a:tbl>
          </a:graphicData>
        </a:graphic>
      </p:graphicFrame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020ECB1F-E2B9-4987-85AE-067EC4D6C3C8}"/>
              </a:ext>
            </a:extLst>
          </p:cNvPr>
          <p:cNvSpPr/>
          <p:nvPr/>
        </p:nvSpPr>
        <p:spPr>
          <a:xfrm>
            <a:off x="96253" y="284753"/>
            <a:ext cx="2113547" cy="790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Проектная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4051841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D5E395E-5CFE-4C01-86F5-4B95FDCED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541487"/>
              </p:ext>
            </p:extLst>
          </p:nvPr>
        </p:nvGraphicFramePr>
        <p:xfrm>
          <a:off x="258829" y="614149"/>
          <a:ext cx="11646568" cy="5015567"/>
        </p:xfrm>
        <a:graphic>
          <a:graphicData uri="http://schemas.openxmlformats.org/drawingml/2006/table">
            <a:tbl>
              <a:tblPr/>
              <a:tblGrid>
                <a:gridCol w="806116">
                  <a:extLst>
                    <a:ext uri="{9D8B030D-6E8A-4147-A177-3AD203B41FA5}">
                      <a16:colId xmlns:a16="http://schemas.microsoft.com/office/drawing/2014/main" val="1762999599"/>
                    </a:ext>
                  </a:extLst>
                </a:gridCol>
                <a:gridCol w="401807">
                  <a:extLst>
                    <a:ext uri="{9D8B030D-6E8A-4147-A177-3AD203B41FA5}">
                      <a16:colId xmlns:a16="http://schemas.microsoft.com/office/drawing/2014/main" val="4019228359"/>
                    </a:ext>
                  </a:extLst>
                </a:gridCol>
                <a:gridCol w="588966">
                  <a:extLst>
                    <a:ext uri="{9D8B030D-6E8A-4147-A177-3AD203B41FA5}">
                      <a16:colId xmlns:a16="http://schemas.microsoft.com/office/drawing/2014/main" val="2526769128"/>
                    </a:ext>
                  </a:extLst>
                </a:gridCol>
                <a:gridCol w="488222">
                  <a:extLst>
                    <a:ext uri="{9D8B030D-6E8A-4147-A177-3AD203B41FA5}">
                      <a16:colId xmlns:a16="http://schemas.microsoft.com/office/drawing/2014/main" val="3177714646"/>
                    </a:ext>
                  </a:extLst>
                </a:gridCol>
                <a:gridCol w="588966">
                  <a:extLst>
                    <a:ext uri="{9D8B030D-6E8A-4147-A177-3AD203B41FA5}">
                      <a16:colId xmlns:a16="http://schemas.microsoft.com/office/drawing/2014/main" val="3946817277"/>
                    </a:ext>
                  </a:extLst>
                </a:gridCol>
                <a:gridCol w="630298">
                  <a:extLst>
                    <a:ext uri="{9D8B030D-6E8A-4147-A177-3AD203B41FA5}">
                      <a16:colId xmlns:a16="http://schemas.microsoft.com/office/drawing/2014/main" val="3682826070"/>
                    </a:ext>
                  </a:extLst>
                </a:gridCol>
                <a:gridCol w="588966">
                  <a:extLst>
                    <a:ext uri="{9D8B030D-6E8A-4147-A177-3AD203B41FA5}">
                      <a16:colId xmlns:a16="http://schemas.microsoft.com/office/drawing/2014/main" val="165975246"/>
                    </a:ext>
                  </a:extLst>
                </a:gridCol>
                <a:gridCol w="588966">
                  <a:extLst>
                    <a:ext uri="{9D8B030D-6E8A-4147-A177-3AD203B41FA5}">
                      <a16:colId xmlns:a16="http://schemas.microsoft.com/office/drawing/2014/main" val="2387647959"/>
                    </a:ext>
                  </a:extLst>
                </a:gridCol>
                <a:gridCol w="587525">
                  <a:extLst>
                    <a:ext uri="{9D8B030D-6E8A-4147-A177-3AD203B41FA5}">
                      <a16:colId xmlns:a16="http://schemas.microsoft.com/office/drawing/2014/main" val="1706622751"/>
                    </a:ext>
                  </a:extLst>
                </a:gridCol>
                <a:gridCol w="621405">
                  <a:extLst>
                    <a:ext uri="{9D8B030D-6E8A-4147-A177-3AD203B41FA5}">
                      <a16:colId xmlns:a16="http://schemas.microsoft.com/office/drawing/2014/main" val="3976285028"/>
                    </a:ext>
                  </a:extLst>
                </a:gridCol>
                <a:gridCol w="495971">
                  <a:extLst>
                    <a:ext uri="{9D8B030D-6E8A-4147-A177-3AD203B41FA5}">
                      <a16:colId xmlns:a16="http://schemas.microsoft.com/office/drawing/2014/main" val="3248246509"/>
                    </a:ext>
                  </a:extLst>
                </a:gridCol>
                <a:gridCol w="495971">
                  <a:extLst>
                    <a:ext uri="{9D8B030D-6E8A-4147-A177-3AD203B41FA5}">
                      <a16:colId xmlns:a16="http://schemas.microsoft.com/office/drawing/2014/main" val="3415802033"/>
                    </a:ext>
                  </a:extLst>
                </a:gridCol>
                <a:gridCol w="671628">
                  <a:extLst>
                    <a:ext uri="{9D8B030D-6E8A-4147-A177-3AD203B41FA5}">
                      <a16:colId xmlns:a16="http://schemas.microsoft.com/office/drawing/2014/main" val="2054659497"/>
                    </a:ext>
                  </a:extLst>
                </a:gridCol>
                <a:gridCol w="774955">
                  <a:extLst>
                    <a:ext uri="{9D8B030D-6E8A-4147-A177-3AD203B41FA5}">
                      <a16:colId xmlns:a16="http://schemas.microsoft.com/office/drawing/2014/main" val="2755538178"/>
                    </a:ext>
                  </a:extLst>
                </a:gridCol>
                <a:gridCol w="774955">
                  <a:extLst>
                    <a:ext uri="{9D8B030D-6E8A-4147-A177-3AD203B41FA5}">
                      <a16:colId xmlns:a16="http://schemas.microsoft.com/office/drawing/2014/main" val="1545130307"/>
                    </a:ext>
                  </a:extLst>
                </a:gridCol>
                <a:gridCol w="557967">
                  <a:extLst>
                    <a:ext uri="{9D8B030D-6E8A-4147-A177-3AD203B41FA5}">
                      <a16:colId xmlns:a16="http://schemas.microsoft.com/office/drawing/2014/main" val="3176052746"/>
                    </a:ext>
                  </a:extLst>
                </a:gridCol>
                <a:gridCol w="495971">
                  <a:extLst>
                    <a:ext uri="{9D8B030D-6E8A-4147-A177-3AD203B41FA5}">
                      <a16:colId xmlns:a16="http://schemas.microsoft.com/office/drawing/2014/main" val="658574394"/>
                    </a:ext>
                  </a:extLst>
                </a:gridCol>
                <a:gridCol w="495971">
                  <a:extLst>
                    <a:ext uri="{9D8B030D-6E8A-4147-A177-3AD203B41FA5}">
                      <a16:colId xmlns:a16="http://schemas.microsoft.com/office/drawing/2014/main" val="4171469441"/>
                    </a:ext>
                  </a:extLst>
                </a:gridCol>
                <a:gridCol w="495971">
                  <a:extLst>
                    <a:ext uri="{9D8B030D-6E8A-4147-A177-3AD203B41FA5}">
                      <a16:colId xmlns:a16="http://schemas.microsoft.com/office/drawing/2014/main" val="910467229"/>
                    </a:ext>
                  </a:extLst>
                </a:gridCol>
                <a:gridCol w="495971">
                  <a:extLst>
                    <a:ext uri="{9D8B030D-6E8A-4147-A177-3AD203B41FA5}">
                      <a16:colId xmlns:a16="http://schemas.microsoft.com/office/drawing/2014/main" val="3692714810"/>
                    </a:ext>
                  </a:extLst>
                </a:gridCol>
              </a:tblGrid>
              <a:tr h="185052">
                <a:tc rowSpan="2" gridSpan="10"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Этот лист «СВОДКА» заполнять не нужно (заполняется автоматически)!</a:t>
                      </a:r>
                    </a:p>
                    <a:p>
                      <a:pPr algn="l" fontAlgn="b"/>
                      <a:endParaRPr lang="ru-RU" sz="16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!!!Любые изменения необходимо производить </a:t>
                      </a:r>
                      <a:r>
                        <a:rPr lang="ru-RU" sz="1600" b="1" i="0" u="sng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исходных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sng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листах</a:t>
                      </a:r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: Анкета, Условия, Реал, </a:t>
                      </a:r>
                      <a:r>
                        <a:rPr lang="ru-RU" sz="16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Внеур</a:t>
                      </a:r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6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</a:t>
                      </a:r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, Проекты</a:t>
                      </a:r>
                    </a:p>
                  </a:txBody>
                  <a:tcPr marL="6870" marR="6870" marT="687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300201"/>
                  </a:ext>
                </a:extLst>
              </a:tr>
              <a:tr h="1126999">
                <a:tc gridSpan="10" vMerge="1">
                  <a:txBody>
                    <a:bodyPr/>
                    <a:lstStyle/>
                    <a:p>
                      <a:pPr algn="l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5678553"/>
                  </a:ext>
                </a:extLst>
              </a:tr>
              <a:tr h="57736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учащихся в 202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-202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учебном году (человек) 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310568"/>
                  </a:ext>
                </a:extLst>
              </a:tr>
              <a:tr h="377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Общие сведения об образовательной организации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учащихся в 202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учебном году (человек) 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259135"/>
                  </a:ext>
                </a:extLst>
              </a:tr>
              <a:tr h="170247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незаполненных полей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муниципального образования 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Краткое наименование общеобразовательной организации (например, МБОУ СОШ № 2)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Номер ОО                         (например, 2)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ФИО директора (полностью)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Адрес ОО (почтовый)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Электронный адрес ОО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Телефон рабочий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Является школа ШНОР с 2019 года (указать цифрами 0/1)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313391"/>
                  </a:ext>
                </a:extLst>
              </a:tr>
              <a:tr h="725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911258"/>
                  </a:ext>
                </a:extLst>
              </a:tr>
            </a:tbl>
          </a:graphicData>
        </a:graphic>
      </p:graphicFrame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F2914472-C7DD-47D2-9183-C4231D97A10A}"/>
              </a:ext>
            </a:extLst>
          </p:cNvPr>
          <p:cNvSpPr/>
          <p:nvPr/>
        </p:nvSpPr>
        <p:spPr>
          <a:xfrm>
            <a:off x="258829" y="127377"/>
            <a:ext cx="1169921" cy="486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Сводка</a:t>
            </a:r>
          </a:p>
        </p:txBody>
      </p:sp>
    </p:spTree>
    <p:extLst>
      <p:ext uri="{BB962C8B-B14F-4D97-AF65-F5344CB8AC3E}">
        <p14:creationId xmlns:p14="http://schemas.microsoft.com/office/powerpoint/2010/main" val="297527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9">
            <a:extLst>
              <a:ext uri="{FF2B5EF4-FFF2-40B4-BE49-F238E27FC236}">
                <a16:creationId xmlns:a16="http://schemas.microsoft.com/office/drawing/2014/main" id="{45AF5A16-1DB4-4205-B9C4-CDAE5D54B8AF}"/>
              </a:ext>
            </a:extLst>
          </p:cNvPr>
          <p:cNvSpPr/>
          <p:nvPr/>
        </p:nvSpPr>
        <p:spPr>
          <a:xfrm>
            <a:off x="3080084" y="1215189"/>
            <a:ext cx="5883442" cy="38019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Мониторинг 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по итогам реализации ФГОС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в 2022-2023</a:t>
            </a:r>
            <a:r>
              <a:rPr lang="ru-RU" sz="2800" b="1" dirty="0"/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уч.г</a:t>
            </a:r>
            <a:r>
              <a:rPr lang="ru-RU" sz="1600" b="1" dirty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  <a:p>
            <a:pPr algn="ctr"/>
            <a:r>
              <a:rPr lang="ru-RU" sz="2400" b="1" dirty="0"/>
              <a:t> в 1-11 классах: </a:t>
            </a:r>
          </a:p>
          <a:p>
            <a:pPr algn="ctr"/>
            <a:endParaRPr lang="ru-RU" sz="1100" b="1" dirty="0"/>
          </a:p>
          <a:p>
            <a:pPr lvl="2"/>
            <a:r>
              <a:rPr lang="ru-RU" sz="2400" b="1" dirty="0"/>
              <a:t>ФГОС НОО-2021 – в 1 </a:t>
            </a:r>
            <a:r>
              <a:rPr lang="ru-RU" sz="2400" b="1" dirty="0" err="1"/>
              <a:t>кл</a:t>
            </a:r>
            <a:r>
              <a:rPr lang="ru-RU" sz="2400" b="1" dirty="0"/>
              <a:t>.</a:t>
            </a:r>
          </a:p>
          <a:p>
            <a:pPr lvl="2"/>
            <a:r>
              <a:rPr lang="ru-RU" sz="2400" b="1" dirty="0"/>
              <a:t>ФГОС НОО-2009 – в 2-4 </a:t>
            </a:r>
            <a:r>
              <a:rPr lang="ru-RU" sz="2400" b="1" dirty="0" err="1"/>
              <a:t>кл</a:t>
            </a:r>
            <a:r>
              <a:rPr lang="ru-RU" sz="2400" b="1" dirty="0"/>
              <a:t>.</a:t>
            </a:r>
          </a:p>
          <a:p>
            <a:pPr lvl="2"/>
            <a:r>
              <a:rPr lang="ru-RU" sz="2400" b="1" dirty="0">
                <a:solidFill>
                  <a:prstClr val="white"/>
                </a:solidFill>
              </a:rPr>
              <a:t>ФГОС ООО-2021 – в 5 </a:t>
            </a:r>
            <a:r>
              <a:rPr lang="ru-RU" sz="2400" b="1" dirty="0" err="1">
                <a:solidFill>
                  <a:prstClr val="white"/>
                </a:solidFill>
              </a:rPr>
              <a:t>кл</a:t>
            </a:r>
            <a:r>
              <a:rPr lang="ru-RU" sz="2400" b="1" dirty="0">
                <a:solidFill>
                  <a:prstClr val="white"/>
                </a:solidFill>
              </a:rPr>
              <a:t>.</a:t>
            </a:r>
          </a:p>
          <a:p>
            <a:pPr lvl="2"/>
            <a:r>
              <a:rPr lang="ru-RU" sz="2400" b="1" dirty="0">
                <a:solidFill>
                  <a:prstClr val="white"/>
                </a:solidFill>
              </a:rPr>
              <a:t>ФГОС ООО-2010 – в 6-9 </a:t>
            </a:r>
            <a:r>
              <a:rPr lang="ru-RU" sz="2400" b="1" dirty="0" err="1">
                <a:solidFill>
                  <a:prstClr val="white"/>
                </a:solidFill>
              </a:rPr>
              <a:t>кл</a:t>
            </a:r>
            <a:r>
              <a:rPr lang="ru-RU" sz="2400" b="1" dirty="0">
                <a:solidFill>
                  <a:prstClr val="white"/>
                </a:solidFill>
              </a:rPr>
              <a:t>.</a:t>
            </a:r>
          </a:p>
          <a:p>
            <a:pPr lvl="2"/>
            <a:r>
              <a:rPr lang="ru-RU" sz="2400" b="1" dirty="0"/>
              <a:t>ФГОС СОО-2012 – в 10-11 </a:t>
            </a:r>
            <a:r>
              <a:rPr lang="ru-RU" sz="2400" b="1" dirty="0" err="1"/>
              <a:t>кл</a:t>
            </a:r>
            <a:r>
              <a:rPr lang="ru-RU" sz="2400" b="1" dirty="0"/>
              <a:t>.</a:t>
            </a:r>
          </a:p>
          <a:p>
            <a:pPr algn="ctr"/>
            <a:endParaRPr lang="ru-RU" sz="2400" b="1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74D2A6A-548C-4823-905F-5B4933200F91}"/>
              </a:ext>
            </a:extLst>
          </p:cNvPr>
          <p:cNvSpPr/>
          <p:nvPr/>
        </p:nvSpPr>
        <p:spPr>
          <a:xfrm>
            <a:off x="604867" y="5506385"/>
            <a:ext cx="111634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rgbClr val="FF0000"/>
                </a:solidFill>
              </a:rPr>
              <a:t>Таблицы мониторинга для заполнения ОО и МОУО ежегодно меняются (Приложения №1 и №2)</a:t>
            </a:r>
          </a:p>
          <a:p>
            <a:pPr lvl="0" algn="just"/>
            <a:r>
              <a:rPr lang="ru-RU" sz="2400" b="1" dirty="0">
                <a:solidFill>
                  <a:srgbClr val="FF0000"/>
                </a:solidFill>
              </a:rPr>
              <a:t>			Не использовать таблицы предыдущих лет!</a:t>
            </a:r>
          </a:p>
        </p:txBody>
      </p:sp>
    </p:spTree>
    <p:extLst>
      <p:ext uri="{BB962C8B-B14F-4D97-AF65-F5344CB8AC3E}">
        <p14:creationId xmlns:p14="http://schemas.microsoft.com/office/powerpoint/2010/main" val="444669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604968"/>
              </p:ext>
            </p:extLst>
          </p:nvPr>
        </p:nvGraphicFramePr>
        <p:xfrm>
          <a:off x="2253289" y="383875"/>
          <a:ext cx="6485105" cy="6381251"/>
        </p:xfrm>
        <a:graphic>
          <a:graphicData uri="http://schemas.openxmlformats.org/drawingml/2006/table">
            <a:tbl>
              <a:tblPr/>
              <a:tblGrid>
                <a:gridCol w="693125">
                  <a:extLst>
                    <a:ext uri="{9D8B030D-6E8A-4147-A177-3AD203B41FA5}">
                      <a16:colId xmlns:a16="http://schemas.microsoft.com/office/drawing/2014/main" val="1108385258"/>
                    </a:ext>
                  </a:extLst>
                </a:gridCol>
                <a:gridCol w="3537331">
                  <a:extLst>
                    <a:ext uri="{9D8B030D-6E8A-4147-A177-3AD203B41FA5}">
                      <a16:colId xmlns:a16="http://schemas.microsoft.com/office/drawing/2014/main" val="3068086681"/>
                    </a:ext>
                  </a:extLst>
                </a:gridCol>
                <a:gridCol w="488555">
                  <a:extLst>
                    <a:ext uri="{9D8B030D-6E8A-4147-A177-3AD203B41FA5}">
                      <a16:colId xmlns:a16="http://schemas.microsoft.com/office/drawing/2014/main" val="1521507372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351063470"/>
                    </a:ext>
                  </a:extLst>
                </a:gridCol>
                <a:gridCol w="460075">
                  <a:extLst>
                    <a:ext uri="{9D8B030D-6E8A-4147-A177-3AD203B41FA5}">
                      <a16:colId xmlns:a16="http://schemas.microsoft.com/office/drawing/2014/main" val="1230777159"/>
                    </a:ext>
                  </a:extLst>
                </a:gridCol>
                <a:gridCol w="724994">
                  <a:extLst>
                    <a:ext uri="{9D8B030D-6E8A-4147-A177-3AD203B41FA5}">
                      <a16:colId xmlns:a16="http://schemas.microsoft.com/office/drawing/2014/main" val="1441155053"/>
                    </a:ext>
                  </a:extLst>
                </a:gridCol>
              </a:tblGrid>
              <a:tr h="250539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Инструкция для ответственного от муниципального образования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3778016"/>
                  </a:ext>
                </a:extLst>
              </a:tr>
              <a:tr h="537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Необходимо заполнить только лист "Инфо" и "База" данного файла. Для заполнения файла необходимо наличие заполненных приложений 1 от каждой образовательной организации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512496"/>
                  </a:ext>
                </a:extLst>
              </a:tr>
              <a:tr h="537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Категорически запрещается менять структуру файла, в том числе копировать содержимое данного файла в новый файл и работать с другим файлом, либо сохранять файл в другом формате (например,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ods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120032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удобства рекомендуется распечатать данную инструкцию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786191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Откройте файл от ОО, просмотрите все листы на отсутствие ячеек выделенных фоном. Затем перейдите на лист "Сводка". Нажмите на номер 6-й строки с информацией (см.</a:t>
                      </a:r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Рис.1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585857"/>
                  </a:ext>
                </a:extLst>
              </a:tr>
              <a:tr h="2685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Скопируйте выделенную информацию (например, комбинацией    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Ctrl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C)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038787"/>
                  </a:ext>
                </a:extLst>
              </a:tr>
              <a:tr h="537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Перейдите в файл муниципальной сводки на лист "База" и выделите первую ячейку следующей строки. Нажмите правую кнопку мыши на данной ячейке и в появившемся меню выберите пункт "</a:t>
                      </a:r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Специальная вставка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..." (см.</a:t>
                      </a:r>
                      <a:r>
                        <a:rPr lang="ru-RU" sz="10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Рис.2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422838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появившемся меню выберите пункт "Значения" (см.</a:t>
                      </a:r>
                      <a:r>
                        <a:rPr lang="ru-RU" sz="10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Рис.3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Рис.1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848846"/>
                  </a:ext>
                </a:extLst>
              </a:tr>
              <a:tr h="2685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Обратите внимание на первые четыре столбца: количество пустых полей должно быть 0 (иначе нужно дозаполнить файл).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444711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После заполнения базы по муниципалитету, на всех листах будет автоматически подсчитана статистика по муниципалитету. Никаких дополнительных расчётов производить не нужно.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408591"/>
                  </a:ext>
                </a:extLst>
              </a:tr>
              <a:tr h="537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Подпишите все распечатки со статистикой, отсканируйте и отправьте одним письмом (без архивирования) по адресу, указанному в письме ИРО, с темой письма: "Название муниципалитета ФГОС 2023"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Рис.2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893738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Сокращения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Расшифровка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670320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ВД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внеурочная деятельность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467352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общеобразовательная организация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893835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основное общее образование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272004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УУД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универсальные учебные действия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163352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ФГОС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федеральный государственный образовательный стандарт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406803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ЭОР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электронные образовательные ресурсы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009599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015738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554565"/>
                  </a:ext>
                </a:extLst>
              </a:tr>
              <a:tr h="154400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868535"/>
                  </a:ext>
                </a:extLst>
              </a:tr>
              <a:tr h="167826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197883"/>
                  </a:ext>
                </a:extLst>
              </a:tr>
            </a:tbl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8834" y="647700"/>
            <a:ext cx="2152650" cy="2703512"/>
          </a:xfrm>
          <a:prstGeom prst="rect">
            <a:avLst/>
          </a:prstGeom>
          <a:noFill/>
          <a:ln w="1">
            <a:solidFill>
              <a:schemeClr val="bg2">
                <a:lumMod val="50000"/>
              </a:schemeClr>
            </a:solidFill>
            <a:miter lim="800000"/>
            <a:headEnd/>
            <a:tailEnd type="none" w="med" len="med"/>
          </a:ln>
          <a:effectLst/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7909" y="1840307"/>
            <a:ext cx="2470150" cy="321786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7" name="Picture 17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7929" y="4170011"/>
            <a:ext cx="2574925" cy="244633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8" name="Прямоугольник: скругленные углы 9">
            <a:extLst>
              <a:ext uri="{FF2B5EF4-FFF2-40B4-BE49-F238E27FC236}">
                <a16:creationId xmlns:a16="http://schemas.microsoft.com/office/drawing/2014/main" id="{45AF5A16-1DB4-4205-B9C4-CDAE5D54B8AF}"/>
              </a:ext>
            </a:extLst>
          </p:cNvPr>
          <p:cNvSpPr/>
          <p:nvPr/>
        </p:nvSpPr>
        <p:spPr>
          <a:xfrm>
            <a:off x="0" y="92874"/>
            <a:ext cx="3162300" cy="41195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ПРИЛОЖЕНИЕ №2</a:t>
            </a:r>
          </a:p>
        </p:txBody>
      </p:sp>
      <p:sp>
        <p:nvSpPr>
          <p:cNvPr id="9" name="Прямоугольник: скругленные углы 9">
            <a:extLst>
              <a:ext uri="{FF2B5EF4-FFF2-40B4-BE49-F238E27FC236}">
                <a16:creationId xmlns:a16="http://schemas.microsoft.com/office/drawing/2014/main" id="{3F9164DE-93EA-4349-890A-4903A719C0CF}"/>
              </a:ext>
            </a:extLst>
          </p:cNvPr>
          <p:cNvSpPr/>
          <p:nvPr/>
        </p:nvSpPr>
        <p:spPr>
          <a:xfrm>
            <a:off x="120734" y="6081224"/>
            <a:ext cx="3041566" cy="587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Заполняется МОУО/ТМС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25D8E72-F1E8-4EB8-A2DB-B883BF0C5F8B}"/>
              </a:ext>
            </a:extLst>
          </p:cNvPr>
          <p:cNvSpPr/>
          <p:nvPr/>
        </p:nvSpPr>
        <p:spPr>
          <a:xfrm>
            <a:off x="8761988" y="6441208"/>
            <a:ext cx="47801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"/>
            <a:r>
              <a:rPr lang="ru-RU" sz="1000" b="1" dirty="0">
                <a:solidFill>
                  <a:srgbClr val="C00000"/>
                </a:solidFill>
                <a:latin typeface="Calibri" panose="020F0502020204030204" pitchFamily="34" charset="0"/>
              </a:rPr>
              <a:t>Рис.3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366F873F-B39B-414C-9744-FCE7D54DA760}"/>
              </a:ext>
            </a:extLst>
          </p:cNvPr>
          <p:cNvSpPr/>
          <p:nvPr/>
        </p:nvSpPr>
        <p:spPr>
          <a:xfrm>
            <a:off x="120734" y="830400"/>
            <a:ext cx="1698541" cy="411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Инструкция</a:t>
            </a:r>
          </a:p>
        </p:txBody>
      </p:sp>
    </p:spTree>
    <p:extLst>
      <p:ext uri="{BB962C8B-B14F-4D97-AF65-F5344CB8AC3E}">
        <p14:creationId xmlns:p14="http://schemas.microsoft.com/office/powerpoint/2010/main" val="3848576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3ED1057-E143-42F4-8098-41B68D9C6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928464"/>
              </p:ext>
            </p:extLst>
          </p:nvPr>
        </p:nvGraphicFramePr>
        <p:xfrm>
          <a:off x="88235" y="537100"/>
          <a:ext cx="12103765" cy="5370041"/>
        </p:xfrm>
        <a:graphic>
          <a:graphicData uri="http://schemas.openxmlformats.org/drawingml/2006/table">
            <a:tbl>
              <a:tblPr/>
              <a:tblGrid>
                <a:gridCol w="579632">
                  <a:extLst>
                    <a:ext uri="{9D8B030D-6E8A-4147-A177-3AD203B41FA5}">
                      <a16:colId xmlns:a16="http://schemas.microsoft.com/office/drawing/2014/main" val="2348947623"/>
                    </a:ext>
                  </a:extLst>
                </a:gridCol>
                <a:gridCol w="877352">
                  <a:extLst>
                    <a:ext uri="{9D8B030D-6E8A-4147-A177-3AD203B41FA5}">
                      <a16:colId xmlns:a16="http://schemas.microsoft.com/office/drawing/2014/main" val="3046810150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48522708"/>
                    </a:ext>
                  </a:extLst>
                </a:gridCol>
                <a:gridCol w="497956">
                  <a:extLst>
                    <a:ext uri="{9D8B030D-6E8A-4147-A177-3AD203B41FA5}">
                      <a16:colId xmlns:a16="http://schemas.microsoft.com/office/drawing/2014/main" val="2621593409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184884474"/>
                    </a:ext>
                  </a:extLst>
                </a:gridCol>
                <a:gridCol w="642865">
                  <a:extLst>
                    <a:ext uri="{9D8B030D-6E8A-4147-A177-3AD203B41FA5}">
                      <a16:colId xmlns:a16="http://schemas.microsoft.com/office/drawing/2014/main" val="2663732374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3324351263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879221030"/>
                    </a:ext>
                  </a:extLst>
                </a:gridCol>
                <a:gridCol w="727175">
                  <a:extLst>
                    <a:ext uri="{9D8B030D-6E8A-4147-A177-3AD203B41FA5}">
                      <a16:colId xmlns:a16="http://schemas.microsoft.com/office/drawing/2014/main" val="2118836971"/>
                    </a:ext>
                  </a:extLst>
                </a:gridCol>
                <a:gridCol w="505860">
                  <a:extLst>
                    <a:ext uri="{9D8B030D-6E8A-4147-A177-3AD203B41FA5}">
                      <a16:colId xmlns:a16="http://schemas.microsoft.com/office/drawing/2014/main" val="1526364647"/>
                    </a:ext>
                  </a:extLst>
                </a:gridCol>
                <a:gridCol w="505860">
                  <a:extLst>
                    <a:ext uri="{9D8B030D-6E8A-4147-A177-3AD203B41FA5}">
                      <a16:colId xmlns:a16="http://schemas.microsoft.com/office/drawing/2014/main" val="770018771"/>
                    </a:ext>
                  </a:extLst>
                </a:gridCol>
                <a:gridCol w="505860">
                  <a:extLst>
                    <a:ext uri="{9D8B030D-6E8A-4147-A177-3AD203B41FA5}">
                      <a16:colId xmlns:a16="http://schemas.microsoft.com/office/drawing/2014/main" val="3586425741"/>
                    </a:ext>
                  </a:extLst>
                </a:gridCol>
                <a:gridCol w="555575">
                  <a:extLst>
                    <a:ext uri="{9D8B030D-6E8A-4147-A177-3AD203B41FA5}">
                      <a16:colId xmlns:a16="http://schemas.microsoft.com/office/drawing/2014/main" val="2647255780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38648079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3491586514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132574239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559365728"/>
                    </a:ext>
                  </a:extLst>
                </a:gridCol>
                <a:gridCol w="561975">
                  <a:extLst>
                    <a:ext uri="{9D8B030D-6E8A-4147-A177-3AD203B41FA5}">
                      <a16:colId xmlns:a16="http://schemas.microsoft.com/office/drawing/2014/main" val="23905402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20419287"/>
                    </a:ext>
                  </a:extLst>
                </a:gridCol>
                <a:gridCol w="721390">
                  <a:extLst>
                    <a:ext uri="{9D8B030D-6E8A-4147-A177-3AD203B41FA5}">
                      <a16:colId xmlns:a16="http://schemas.microsoft.com/office/drawing/2014/main" val="1218489950"/>
                    </a:ext>
                  </a:extLst>
                </a:gridCol>
              </a:tblGrid>
              <a:tr h="708711">
                <a:tc gridSpan="20"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                   !!!Внесите данные на этот лист </a:t>
                      </a:r>
                    </a:p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                   остальные листы заполнятся автоматически</a:t>
                      </a: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70" marR="6870" marT="68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842173"/>
                  </a:ext>
                </a:extLst>
              </a:tr>
              <a:tr h="8308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учащихся в 202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-202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учебном году (человек) 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997701"/>
                  </a:ext>
                </a:extLst>
              </a:tr>
              <a:tr h="1093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Общие сведения об образовательной организации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учащихся в 202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-202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учебном году (человек) 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044195"/>
                  </a:ext>
                </a:extLst>
              </a:tr>
              <a:tr h="1468039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незаполненных полей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муниципального образования 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Краткое наименование общеобразовательной организации (например, МБОУ СОШ № 2)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Номер ОО                         (например, 2)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ФИО директора (полностью)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Адрес ОО (почтовый)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Электронный адрес ОО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Телефон рабочий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Является школа ШНОР с 2019 года (указать цифрами 0/1)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классов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485186"/>
                  </a:ext>
                </a:extLst>
              </a:tr>
              <a:tr h="4049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652325"/>
                  </a:ext>
                </a:extLst>
              </a:tr>
              <a:tr h="4049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70" marR="6870" marT="6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297074"/>
                  </a:ext>
                </a:extLst>
              </a:tr>
            </a:tbl>
          </a:graphicData>
        </a:graphic>
      </p:graphicFrame>
      <p:sp>
        <p:nvSpPr>
          <p:cNvPr id="5" name="Прямоугольник: скругленные углы 9">
            <a:extLst>
              <a:ext uri="{FF2B5EF4-FFF2-40B4-BE49-F238E27FC236}">
                <a16:creationId xmlns:a16="http://schemas.microsoft.com/office/drawing/2014/main" id="{23F60E96-AC25-40A6-BE74-7208401BB82C}"/>
              </a:ext>
            </a:extLst>
          </p:cNvPr>
          <p:cNvSpPr/>
          <p:nvPr/>
        </p:nvSpPr>
        <p:spPr>
          <a:xfrm>
            <a:off x="9015422" y="115963"/>
            <a:ext cx="3041566" cy="587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Заполняется МОУО/ТМС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53D72B23-E80D-4290-B3DD-1A0416DCF559}"/>
              </a:ext>
            </a:extLst>
          </p:cNvPr>
          <p:cNvSpPr/>
          <p:nvPr/>
        </p:nvSpPr>
        <p:spPr>
          <a:xfrm>
            <a:off x="135012" y="537100"/>
            <a:ext cx="1169921" cy="486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Сводка</a:t>
            </a:r>
          </a:p>
        </p:txBody>
      </p:sp>
      <p:sp>
        <p:nvSpPr>
          <p:cNvPr id="7" name="Прямоугольник: скругленные углы 9">
            <a:extLst>
              <a:ext uri="{FF2B5EF4-FFF2-40B4-BE49-F238E27FC236}">
                <a16:creationId xmlns:a16="http://schemas.microsoft.com/office/drawing/2014/main" id="{7B451E31-C4DB-4B46-B1A6-3B421F2B965E}"/>
              </a:ext>
            </a:extLst>
          </p:cNvPr>
          <p:cNvSpPr/>
          <p:nvPr/>
        </p:nvSpPr>
        <p:spPr>
          <a:xfrm>
            <a:off x="0" y="92874"/>
            <a:ext cx="3162300" cy="41195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ПРИЛОЖЕНИЕ №2</a:t>
            </a:r>
          </a:p>
        </p:txBody>
      </p:sp>
    </p:spTree>
    <p:extLst>
      <p:ext uri="{BB962C8B-B14F-4D97-AF65-F5344CB8AC3E}">
        <p14:creationId xmlns:p14="http://schemas.microsoft.com/office/powerpoint/2010/main" val="376433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633" y="958918"/>
            <a:ext cx="6659104" cy="193661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805" y="3037014"/>
            <a:ext cx="8514286" cy="1657143"/>
          </a:xfrm>
          <a:prstGeom prst="rect">
            <a:avLst/>
          </a:prstGeom>
        </p:spPr>
      </p:pic>
      <p:sp>
        <p:nvSpPr>
          <p:cNvPr id="9" name="Прямоугольник: скругленные углы 9">
            <a:extLst>
              <a:ext uri="{FF2B5EF4-FFF2-40B4-BE49-F238E27FC236}">
                <a16:creationId xmlns:a16="http://schemas.microsoft.com/office/drawing/2014/main" id="{45AF5A16-1DB4-4205-B9C4-CDAE5D54B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39" y="303289"/>
            <a:ext cx="3265240" cy="19564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ПРИЛОЖЕНИЕ №1</a:t>
            </a:r>
          </a:p>
          <a:p>
            <a:pPr marL="457200" lvl="1" indent="0">
              <a:buNone/>
            </a:pPr>
            <a:r>
              <a:rPr lang="ru-RU" sz="2200" dirty="0"/>
              <a:t>Заполняют специалисты школ</a:t>
            </a:r>
          </a:p>
          <a:p>
            <a:pPr marL="457200" lvl="1" indent="0">
              <a:buNone/>
            </a:pPr>
            <a:r>
              <a:rPr lang="ru-RU" sz="2200" dirty="0"/>
              <a:t>Передают в МОУО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45AF5A16-1DB4-4205-B9C4-CDAE5D54B8AF}"/>
              </a:ext>
            </a:extLst>
          </p:cNvPr>
          <p:cNvSpPr/>
          <p:nvPr/>
        </p:nvSpPr>
        <p:spPr>
          <a:xfrm>
            <a:off x="107622" y="2755881"/>
            <a:ext cx="3281242" cy="30906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ПРИЛОЖЕНИЕ №2</a:t>
            </a:r>
          </a:p>
          <a:p>
            <a:pPr algn="ctr"/>
            <a:r>
              <a:rPr lang="ru-RU" sz="2400" dirty="0"/>
              <a:t>специалисты МОУО</a:t>
            </a:r>
          </a:p>
          <a:p>
            <a:r>
              <a:rPr lang="ru-RU" sz="2200" dirty="0"/>
              <a:t>переносят строку </a:t>
            </a:r>
          </a:p>
          <a:p>
            <a:r>
              <a:rPr lang="ru-RU" sz="2200" dirty="0"/>
              <a:t>из вкладки «Сводка» приложения №1 каждой школы района</a:t>
            </a:r>
          </a:p>
          <a:p>
            <a:endParaRPr lang="ru-RU" sz="1100" dirty="0"/>
          </a:p>
          <a:p>
            <a:r>
              <a:rPr lang="ru-RU" sz="2200" dirty="0"/>
              <a:t>во вкладку «База» приложения №2 МО</a:t>
            </a:r>
          </a:p>
        </p:txBody>
      </p:sp>
      <p:sp>
        <p:nvSpPr>
          <p:cNvPr id="11" name="Овал 10"/>
          <p:cNvSpPr/>
          <p:nvPr/>
        </p:nvSpPr>
        <p:spPr>
          <a:xfrm>
            <a:off x="9710928" y="2384689"/>
            <a:ext cx="772077" cy="65909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497981" y="4185979"/>
            <a:ext cx="851025" cy="74238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D8D35C9B-6D13-4F68-88F1-E393AD8AFE09}"/>
              </a:ext>
            </a:extLst>
          </p:cNvPr>
          <p:cNvSpPr/>
          <p:nvPr/>
        </p:nvSpPr>
        <p:spPr>
          <a:xfrm>
            <a:off x="3518168" y="5121031"/>
            <a:ext cx="8479081" cy="1444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до 5 июня 2023</a:t>
            </a:r>
            <a:r>
              <a:rPr lang="ru-RU" dirty="0">
                <a:solidFill>
                  <a:srgbClr val="FF0000"/>
                </a:solidFill>
              </a:rPr>
              <a:t>г. </a:t>
            </a:r>
            <a:r>
              <a:rPr lang="ru-RU" sz="2200" dirty="0"/>
              <a:t>заполненное и проверенное Приложение №2 </a:t>
            </a:r>
          </a:p>
          <a:p>
            <a:pPr algn="ctr"/>
            <a:r>
              <a:rPr lang="ru-RU" sz="2200" dirty="0"/>
              <a:t>в формате </a:t>
            </a:r>
            <a:r>
              <a:rPr lang="en-US" sz="2200" dirty="0"/>
              <a:t>Excel</a:t>
            </a:r>
            <a:r>
              <a:rPr lang="ru-RU" sz="2200" dirty="0"/>
              <a:t> специалисты МОУО/ТМС передают в ИРО</a:t>
            </a:r>
          </a:p>
          <a:p>
            <a:pPr algn="ctr"/>
            <a:r>
              <a:rPr lang="ru-RU" sz="2000" dirty="0"/>
              <a:t>на адрес </a:t>
            </a:r>
            <a:r>
              <a:rPr lang="en-US" sz="20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nio@iro23.info</a:t>
            </a:r>
            <a:r>
              <a:rPr lang="en-US" sz="2000" dirty="0">
                <a:solidFill>
                  <a:schemeClr val="bg1"/>
                </a:solidFill>
              </a:rPr>
              <a:t>  </a:t>
            </a:r>
            <a:r>
              <a:rPr lang="ru-RU" sz="2000" dirty="0">
                <a:solidFill>
                  <a:schemeClr val="bg1"/>
                </a:solidFill>
              </a:rPr>
              <a:t>  тема письма:</a:t>
            </a:r>
            <a:r>
              <a:rPr lang="ru-RU" sz="2000" i="1" dirty="0">
                <a:solidFill>
                  <a:schemeClr val="bg1"/>
                </a:solidFill>
              </a:rPr>
              <a:t> Анапа Мониторинг ФГОС-2023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1B76504-862B-4813-975B-0785ECA5A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156" y="469010"/>
            <a:ext cx="6659104" cy="193661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69E4168-DE5A-4442-9E46-9F43ED50A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168" y="-62469"/>
            <a:ext cx="6659104" cy="1936616"/>
          </a:xfrm>
          <a:prstGeom prst="rect">
            <a:avLst/>
          </a:prstGeom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E4DB7DA8-C4B1-4F4B-A13C-2257C681C0F0}"/>
              </a:ext>
            </a:extLst>
          </p:cNvPr>
          <p:cNvSpPr/>
          <p:nvPr/>
        </p:nvSpPr>
        <p:spPr>
          <a:xfrm>
            <a:off x="8893665" y="1914881"/>
            <a:ext cx="772077" cy="65909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B7F440DA-D800-4830-8289-18D2039B2282}"/>
              </a:ext>
            </a:extLst>
          </p:cNvPr>
          <p:cNvSpPr/>
          <p:nvPr/>
        </p:nvSpPr>
        <p:spPr>
          <a:xfrm>
            <a:off x="7958328" y="1397610"/>
            <a:ext cx="772077" cy="65909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DF5A043-1481-4EF9-9E0C-E5F838F229CB}"/>
              </a:ext>
            </a:extLst>
          </p:cNvPr>
          <p:cNvSpPr/>
          <p:nvPr/>
        </p:nvSpPr>
        <p:spPr>
          <a:xfrm>
            <a:off x="3908312" y="208839"/>
            <a:ext cx="1861551" cy="1917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МБОУ СОШ № 1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CEBAD245-E7CA-4B93-B37D-5F73FE1B131F}"/>
              </a:ext>
            </a:extLst>
          </p:cNvPr>
          <p:cNvSpPr/>
          <p:nvPr/>
        </p:nvSpPr>
        <p:spPr>
          <a:xfrm>
            <a:off x="3901906" y="3107027"/>
            <a:ext cx="1861551" cy="1917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МБОУ СОШ № 1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CF83D090-986B-4C63-975C-CD8A374BD9B7}"/>
              </a:ext>
            </a:extLst>
          </p:cNvPr>
          <p:cNvSpPr/>
          <p:nvPr/>
        </p:nvSpPr>
        <p:spPr>
          <a:xfrm>
            <a:off x="3901907" y="3383890"/>
            <a:ext cx="1861551" cy="1917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МБОУ СОШ № 2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596EB9E3-7BAD-48AE-8113-6968382EE353}"/>
              </a:ext>
            </a:extLst>
          </p:cNvPr>
          <p:cNvSpPr/>
          <p:nvPr/>
        </p:nvSpPr>
        <p:spPr>
          <a:xfrm>
            <a:off x="3908312" y="3658174"/>
            <a:ext cx="1861551" cy="1917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МБОУ СОШ № 3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Стрелка: изогнутая вправо 1">
            <a:extLst>
              <a:ext uri="{FF2B5EF4-FFF2-40B4-BE49-F238E27FC236}">
                <a16:creationId xmlns:a16="http://schemas.microsoft.com/office/drawing/2014/main" id="{EFCFDF04-4AED-466B-A6DE-E1E603658596}"/>
              </a:ext>
            </a:extLst>
          </p:cNvPr>
          <p:cNvSpPr/>
          <p:nvPr/>
        </p:nvSpPr>
        <p:spPr>
          <a:xfrm rot="3834100">
            <a:off x="5899341" y="-77468"/>
            <a:ext cx="730729" cy="4040437"/>
          </a:xfrm>
          <a:prstGeom prst="curvedRightArrow">
            <a:avLst>
              <a:gd name="adj1" fmla="val 24669"/>
              <a:gd name="adj2" fmla="val 50000"/>
              <a:gd name="adj3" fmla="val 312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Стрелка: изогнутая вправо 21">
            <a:extLst>
              <a:ext uri="{FF2B5EF4-FFF2-40B4-BE49-F238E27FC236}">
                <a16:creationId xmlns:a16="http://schemas.microsoft.com/office/drawing/2014/main" id="{A24754CA-EEC2-4974-B520-1EDCF1BC2960}"/>
              </a:ext>
            </a:extLst>
          </p:cNvPr>
          <p:cNvSpPr/>
          <p:nvPr/>
        </p:nvSpPr>
        <p:spPr>
          <a:xfrm rot="4572253" flipH="1">
            <a:off x="7298487" y="1315110"/>
            <a:ext cx="646073" cy="4002224"/>
          </a:xfrm>
          <a:prstGeom prst="curvedRightArrow">
            <a:avLst>
              <a:gd name="adj1" fmla="val 24669"/>
              <a:gd name="adj2" fmla="val 50000"/>
              <a:gd name="adj3" fmla="val 312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трелка: изогнутая вправо 22">
            <a:extLst>
              <a:ext uri="{FF2B5EF4-FFF2-40B4-BE49-F238E27FC236}">
                <a16:creationId xmlns:a16="http://schemas.microsoft.com/office/drawing/2014/main" id="{FA6E5C73-15B7-45F6-8417-9BF00062F13D}"/>
              </a:ext>
            </a:extLst>
          </p:cNvPr>
          <p:cNvSpPr/>
          <p:nvPr/>
        </p:nvSpPr>
        <p:spPr>
          <a:xfrm rot="4761140" flipH="1">
            <a:off x="7657096" y="1340336"/>
            <a:ext cx="657702" cy="4863137"/>
          </a:xfrm>
          <a:prstGeom prst="curvedRightArrow">
            <a:avLst>
              <a:gd name="adj1" fmla="val 24669"/>
              <a:gd name="adj2" fmla="val 50000"/>
              <a:gd name="adj3" fmla="val 312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71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C062A43-8EA2-4DB4-A759-B1CF62AB1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566648"/>
              </p:ext>
            </p:extLst>
          </p:nvPr>
        </p:nvGraphicFramePr>
        <p:xfrm>
          <a:off x="4642818" y="-3"/>
          <a:ext cx="7480092" cy="6858003"/>
        </p:xfrm>
        <a:graphic>
          <a:graphicData uri="http://schemas.openxmlformats.org/drawingml/2006/table">
            <a:tbl>
              <a:tblPr/>
              <a:tblGrid>
                <a:gridCol w="1225552">
                  <a:extLst>
                    <a:ext uri="{9D8B030D-6E8A-4147-A177-3AD203B41FA5}">
                      <a16:colId xmlns:a16="http://schemas.microsoft.com/office/drawing/2014/main" val="3932358294"/>
                    </a:ext>
                  </a:extLst>
                </a:gridCol>
                <a:gridCol w="6254540">
                  <a:extLst>
                    <a:ext uri="{9D8B030D-6E8A-4147-A177-3AD203B41FA5}">
                      <a16:colId xmlns:a16="http://schemas.microsoft.com/office/drawing/2014/main" val="3993881590"/>
                    </a:ext>
                  </a:extLst>
                </a:gridCol>
              </a:tblGrid>
              <a:tr h="19228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Инструкция для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отвественного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от образовательной организации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18430"/>
                  </a:ext>
                </a:extLst>
              </a:tr>
              <a:tr h="375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Необходимо заполнить анкеты/таблицы на всех листах, </a:t>
                      </a:r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кроме текущего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532449"/>
                  </a:ext>
                </a:extLst>
              </a:tr>
              <a:tr h="5585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 каждом листе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необходимо заполнять ВСЕ ячейки выделенные фоном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(кроме этого нужно заполнить в нижней части листа "Анкета" данные о руководителе)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089894"/>
                  </a:ext>
                </a:extLst>
              </a:tr>
              <a:tr h="375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Лист "Сводка" заполняется автоматически данными с остальных листов</a:t>
                      </a:r>
                      <a:endParaRPr lang="ru-RU" sz="12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031924"/>
                  </a:ext>
                </a:extLst>
              </a:tr>
              <a:tr h="375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 выборе большинства ячеек появляется всплывающая подсказка по заполнению данных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579305"/>
                  </a:ext>
                </a:extLst>
              </a:tr>
              <a:tr h="5585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 выборе некоторых ячеек появляется треугольник справа от ячейки. При повторном нажатии на данную ячейку можно будет выбрать ответ из выпавшего списка.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069568"/>
                  </a:ext>
                </a:extLst>
              </a:tr>
              <a:tr h="9247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Для многих ячеек </a:t>
                      </a:r>
                      <a:r>
                        <a:rPr lang="ru-RU" sz="1200" b="1" i="0" u="sng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строго </a:t>
                      </a:r>
                      <a:r>
                        <a:rPr lang="ru-RU" sz="1200" b="1" i="0" u="sng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отпределён</a:t>
                      </a:r>
                      <a:r>
                        <a:rPr lang="ru-RU" sz="1200" b="1" i="0" u="sng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формат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например, в числе учителей можно вводить только число без дополнительных символов. Если появляется сообщение "Введенное значение неверно", то необходимо удалить неверный ответ и ввести верный в соответствии с форматом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571714"/>
                  </a:ext>
                </a:extLst>
              </a:tr>
              <a:tr h="7416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Вычисление среднего общего количества часов на листах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 и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 производится с помощью листа "Часы ВД". После вычислений необходимо вручную заполнить эти часы на листах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 и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561963"/>
                  </a:ext>
                </a:extLst>
              </a:tr>
              <a:tr h="7416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 листе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 все ячейки заполнены прочерками, чтобы не было пустых ячеек. После введения количества программ в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региоанальной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составляющей, автоматически выделятся фоном ячейки из нужного количества строк.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974121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147375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Сокращения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Расшифровка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003310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ВД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внеурочная деятельность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605390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общеобразовательная организация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132671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начальное общее образование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821821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основное общее образование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950942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общее образование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57796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УУД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универсальные учебные действия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75809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ФГОС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федеральный государственный образовательный стандарт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850609"/>
                  </a:ext>
                </a:extLst>
              </a:tr>
              <a:tr h="20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ЭОР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электронные образовательные ресурсы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8652978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E6117D4-72AB-4496-9A54-ACC7976E30EF}"/>
              </a:ext>
            </a:extLst>
          </p:cNvPr>
          <p:cNvCxnSpPr>
            <a:cxnSpLocks/>
          </p:cNvCxnSpPr>
          <p:nvPr/>
        </p:nvCxnSpPr>
        <p:spPr>
          <a:xfrm>
            <a:off x="-1822942" y="7728908"/>
            <a:ext cx="5906371" cy="22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57C54C92-8038-4891-9ACA-037A56F00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128282"/>
              </p:ext>
            </p:extLst>
          </p:nvPr>
        </p:nvGraphicFramePr>
        <p:xfrm>
          <a:off x="337299" y="5031325"/>
          <a:ext cx="3972558" cy="1369695"/>
        </p:xfrm>
        <a:graphic>
          <a:graphicData uri="http://schemas.openxmlformats.org/drawingml/2006/table">
            <a:tbl>
              <a:tblPr/>
              <a:tblGrid>
                <a:gridCol w="2803160">
                  <a:extLst>
                    <a:ext uri="{9D8B030D-6E8A-4147-A177-3AD203B41FA5}">
                      <a16:colId xmlns:a16="http://schemas.microsoft.com/office/drawing/2014/main" val="1761273815"/>
                    </a:ext>
                  </a:extLst>
                </a:gridCol>
                <a:gridCol w="1169398">
                  <a:extLst>
                    <a:ext uri="{9D8B030D-6E8A-4147-A177-3AD203B41FA5}">
                      <a16:colId xmlns:a16="http://schemas.microsoft.com/office/drawing/2014/main" val="448560476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ФИО ответственного ОО за данную информацию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172538"/>
                  </a:ext>
                </a:extLst>
              </a:tr>
              <a:tr h="9334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телефона ответственного ОО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719666"/>
                  </a:ext>
                </a:extLst>
              </a:tr>
            </a:tbl>
          </a:graphicData>
        </a:graphic>
      </p:graphicFrame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45AF5A16-1DB4-4205-B9C4-CDAE5D54B8AF}"/>
              </a:ext>
            </a:extLst>
          </p:cNvPr>
          <p:cNvSpPr/>
          <p:nvPr/>
        </p:nvSpPr>
        <p:spPr>
          <a:xfrm>
            <a:off x="286374" y="1411150"/>
            <a:ext cx="2623279" cy="8066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ru-RU" dirty="0"/>
              <a:t>Лист Инструкция </a:t>
            </a:r>
          </a:p>
          <a:p>
            <a:pPr lvl="1"/>
            <a:endParaRPr lang="ru-RU" sz="400" dirty="0"/>
          </a:p>
          <a:p>
            <a:pPr lvl="1"/>
            <a:r>
              <a:rPr lang="ru-RU" dirty="0"/>
              <a:t>Лист Инфо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E09385E-13BD-46D8-8751-D2CAEA967CFF}"/>
              </a:ext>
            </a:extLst>
          </p:cNvPr>
          <p:cNvSpPr/>
          <p:nvPr/>
        </p:nvSpPr>
        <p:spPr>
          <a:xfrm>
            <a:off x="286374" y="114253"/>
            <a:ext cx="3371028" cy="775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ПРИЛОЖЕНИЕ №1</a:t>
            </a:r>
          </a:p>
        </p:txBody>
      </p:sp>
    </p:spTree>
    <p:extLst>
      <p:ext uri="{BB962C8B-B14F-4D97-AF65-F5344CB8AC3E}">
        <p14:creationId xmlns:p14="http://schemas.microsoft.com/office/powerpoint/2010/main" val="4147022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6F5CEA4-B952-4D6A-AC77-046F4310D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69473"/>
              </p:ext>
            </p:extLst>
          </p:nvPr>
        </p:nvGraphicFramePr>
        <p:xfrm>
          <a:off x="622299" y="1014260"/>
          <a:ext cx="5600699" cy="2943225"/>
        </p:xfrm>
        <a:graphic>
          <a:graphicData uri="http://schemas.openxmlformats.org/drawingml/2006/table">
            <a:tbl>
              <a:tblPr/>
              <a:tblGrid>
                <a:gridCol w="1344675">
                  <a:extLst>
                    <a:ext uri="{9D8B030D-6E8A-4147-A177-3AD203B41FA5}">
                      <a16:colId xmlns:a16="http://schemas.microsoft.com/office/drawing/2014/main" val="1194866883"/>
                    </a:ext>
                  </a:extLst>
                </a:gridCol>
                <a:gridCol w="1286368">
                  <a:extLst>
                    <a:ext uri="{9D8B030D-6E8A-4147-A177-3AD203B41FA5}">
                      <a16:colId xmlns:a16="http://schemas.microsoft.com/office/drawing/2014/main" val="3562037979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879229483"/>
                    </a:ext>
                  </a:extLst>
                </a:gridCol>
                <a:gridCol w="1780936">
                  <a:extLst>
                    <a:ext uri="{9D8B030D-6E8A-4147-A177-3AD203B41FA5}">
                      <a16:colId xmlns:a16="http://schemas.microsoft.com/office/drawing/2014/main" val="3022458657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муниципального образования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Краткое наименование общеобразовательной организации (например, МБОУ СОШ № 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Номер ОО                         (например, 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ФИО директора (полностью)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864735"/>
                  </a:ext>
                </a:extLst>
              </a:tr>
              <a:tr h="933450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Анапа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СОШ № 2</a:t>
                      </a:r>
                    </a:p>
                    <a:p>
                      <a:pPr algn="l" fontAlgn="ctr"/>
                      <a:endParaRPr lang="ru-RU" sz="1000" b="0" i="1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 указания чье имя носит школа!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976817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Адрес ОО (почтовый)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Электронный адрес ОО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Телефон рабочий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Являлась ШНОР в 2019-2022 гг</a:t>
                      </a:r>
                      <a:r>
                        <a:rPr lang="ru-RU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. (указать цифрами "нет"-0; "да"-1)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307508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201984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2144F8C-1094-4D83-A615-AD79E8B8C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524890"/>
              </p:ext>
            </p:extLst>
          </p:nvPr>
        </p:nvGraphicFramePr>
        <p:xfrm>
          <a:off x="622299" y="4271084"/>
          <a:ext cx="10515604" cy="1886255"/>
        </p:xfrm>
        <a:graphic>
          <a:graphicData uri="http://schemas.openxmlformats.org/drawingml/2006/table">
            <a:tbl>
              <a:tblPr/>
              <a:tblGrid>
                <a:gridCol w="864408">
                  <a:extLst>
                    <a:ext uri="{9D8B030D-6E8A-4147-A177-3AD203B41FA5}">
                      <a16:colId xmlns:a16="http://schemas.microsoft.com/office/drawing/2014/main" val="1885972136"/>
                    </a:ext>
                  </a:extLst>
                </a:gridCol>
                <a:gridCol w="131781">
                  <a:extLst>
                    <a:ext uri="{9D8B030D-6E8A-4147-A177-3AD203B41FA5}">
                      <a16:colId xmlns:a16="http://schemas.microsoft.com/office/drawing/2014/main" val="1665540642"/>
                    </a:ext>
                  </a:extLst>
                </a:gridCol>
                <a:gridCol w="791749">
                  <a:extLst>
                    <a:ext uri="{9D8B030D-6E8A-4147-A177-3AD203B41FA5}">
                      <a16:colId xmlns:a16="http://schemas.microsoft.com/office/drawing/2014/main" val="79666836"/>
                    </a:ext>
                  </a:extLst>
                </a:gridCol>
                <a:gridCol w="909035">
                  <a:extLst>
                    <a:ext uri="{9D8B030D-6E8A-4147-A177-3AD203B41FA5}">
                      <a16:colId xmlns:a16="http://schemas.microsoft.com/office/drawing/2014/main" val="3860080240"/>
                    </a:ext>
                  </a:extLst>
                </a:gridCol>
                <a:gridCol w="903367">
                  <a:extLst>
                    <a:ext uri="{9D8B030D-6E8A-4147-A177-3AD203B41FA5}">
                      <a16:colId xmlns:a16="http://schemas.microsoft.com/office/drawing/2014/main" val="785291825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3756101058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662051534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548843470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2642698307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2108372987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409118663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1215840080"/>
                    </a:ext>
                  </a:extLst>
                </a:gridCol>
                <a:gridCol w="864408">
                  <a:extLst>
                    <a:ext uri="{9D8B030D-6E8A-4147-A177-3AD203B41FA5}">
                      <a16:colId xmlns:a16="http://schemas.microsoft.com/office/drawing/2014/main" val="1803631035"/>
                    </a:ext>
                  </a:extLst>
                </a:gridCol>
              </a:tblGrid>
              <a:tr h="244739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Число учащихся в 2022-2023 учебном году (человек) по состоянию на 20.05.2023 г.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753997"/>
                  </a:ext>
                </a:extLst>
              </a:tr>
              <a:tr h="1835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классов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367113"/>
                  </a:ext>
                </a:extLst>
              </a:tr>
              <a:tr h="18967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учащихся по параллелям классов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75 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769597"/>
                  </a:ext>
                </a:extLst>
              </a:tr>
              <a:tr h="65467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учащихся в общеобразовательной организации с 1 по 11  класс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6336845"/>
                  </a:ext>
                </a:extLst>
              </a:tr>
              <a:tr h="70691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МП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015038"/>
                  </a:ext>
                </a:extLst>
              </a:tr>
              <a:tr h="12236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Руководитель ОО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232585"/>
                  </a:ext>
                </a:extLst>
              </a:tr>
              <a:tr h="330397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подпись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расшифровка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682630"/>
                  </a:ext>
                </a:extLst>
              </a:tr>
            </a:tbl>
          </a:graphicData>
        </a:graphic>
      </p:graphicFrame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3FC71895-393B-47FA-A884-2891426B9697}"/>
              </a:ext>
            </a:extLst>
          </p:cNvPr>
          <p:cNvSpPr/>
          <p:nvPr/>
        </p:nvSpPr>
        <p:spPr>
          <a:xfrm>
            <a:off x="622299" y="217299"/>
            <a:ext cx="6976365" cy="483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Анкета      Общие сведения об общеобразовательной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2223641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D9AD56D-43D4-4516-8EF8-5C4BA85C3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519395"/>
              </p:ext>
            </p:extLst>
          </p:nvPr>
        </p:nvGraphicFramePr>
        <p:xfrm>
          <a:off x="0" y="0"/>
          <a:ext cx="6095999" cy="6857997"/>
        </p:xfrm>
        <a:graphic>
          <a:graphicData uri="http://schemas.openxmlformats.org/drawingml/2006/table">
            <a:tbl>
              <a:tblPr/>
              <a:tblGrid>
                <a:gridCol w="403476">
                  <a:extLst>
                    <a:ext uri="{9D8B030D-6E8A-4147-A177-3AD203B41FA5}">
                      <a16:colId xmlns:a16="http://schemas.microsoft.com/office/drawing/2014/main" val="1295015428"/>
                    </a:ext>
                  </a:extLst>
                </a:gridCol>
                <a:gridCol w="3569887">
                  <a:extLst>
                    <a:ext uri="{9D8B030D-6E8A-4147-A177-3AD203B41FA5}">
                      <a16:colId xmlns:a16="http://schemas.microsoft.com/office/drawing/2014/main" val="3833723263"/>
                    </a:ext>
                  </a:extLst>
                </a:gridCol>
                <a:gridCol w="473646">
                  <a:extLst>
                    <a:ext uri="{9D8B030D-6E8A-4147-A177-3AD203B41FA5}">
                      <a16:colId xmlns:a16="http://schemas.microsoft.com/office/drawing/2014/main" val="229907899"/>
                    </a:ext>
                  </a:extLst>
                </a:gridCol>
                <a:gridCol w="1648990">
                  <a:extLst>
                    <a:ext uri="{9D8B030D-6E8A-4147-A177-3AD203B41FA5}">
                      <a16:colId xmlns:a16="http://schemas.microsoft.com/office/drawing/2014/main" val="3422610856"/>
                    </a:ext>
                  </a:extLst>
                </a:gridCol>
              </a:tblGrid>
              <a:tr h="30686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Условия реализации ФГОС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932635"/>
                  </a:ext>
                </a:extLst>
              </a:tr>
              <a:tr h="4797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Материально-техническое обеспечение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Ответ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Варианты ответа (да/нет, выбирается из списка)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604402"/>
                  </a:ext>
                </a:extLst>
              </a:tr>
              <a:tr h="5646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Оснащеность учебных кабинетов оборудованием в соответствии с ФГОС НОО-2021 и примерными программами, утверждёнными ФУМО (1 класс)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498561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Кабинет начальных классов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!необходимо заполнять ВСЕ ячейки выделенные фоном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9629206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Русский язык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476025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Литературное чтение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6701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Иностранный язык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600893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Основы религиозных культур и светской этики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687771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Окружающий мир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095968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Изобразительное искусство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960890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304407"/>
                  </a:ext>
                </a:extLst>
              </a:tr>
              <a:tr h="2945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Мобильный компьютерный класс для начальных классов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757206"/>
                  </a:ext>
                </a:extLst>
              </a:tr>
              <a:tr h="8346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Кабинет проектно-исследовательской деятельности для начальных классов, в том числе кабинет проектно-исследовательской деятельности для начальных классов на базе компьютерного класса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0550"/>
                  </a:ext>
                </a:extLst>
              </a:tr>
              <a:tr h="4787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Материально-техническое обеспечение ФГОС НОО-2009 (2-4 классы)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168130"/>
                  </a:ext>
                </a:extLst>
              </a:tr>
              <a:tr h="7196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оборудованного рабочего места каждого учителя работающего в классах, реализующих ФГОС: компьютер, проектор, экран/интерактивная доска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21706"/>
                  </a:ext>
                </a:extLst>
              </a:tr>
              <a:tr h="4050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учебного оборудования для практических работ учащихся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124878"/>
                  </a:ext>
                </a:extLst>
              </a:tr>
              <a:tr h="4173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помещений, оборудованных для внеурочной деятельности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650059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F7A0EC6-68FF-40AF-8FEA-B32DD2218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379690"/>
              </p:ext>
            </p:extLst>
          </p:nvPr>
        </p:nvGraphicFramePr>
        <p:xfrm>
          <a:off x="6170539" y="181579"/>
          <a:ext cx="6095999" cy="6676413"/>
        </p:xfrm>
        <a:graphic>
          <a:graphicData uri="http://schemas.openxmlformats.org/drawingml/2006/table">
            <a:tbl>
              <a:tblPr/>
              <a:tblGrid>
                <a:gridCol w="403476">
                  <a:extLst>
                    <a:ext uri="{9D8B030D-6E8A-4147-A177-3AD203B41FA5}">
                      <a16:colId xmlns:a16="http://schemas.microsoft.com/office/drawing/2014/main" val="3312149538"/>
                    </a:ext>
                  </a:extLst>
                </a:gridCol>
                <a:gridCol w="3569888">
                  <a:extLst>
                    <a:ext uri="{9D8B030D-6E8A-4147-A177-3AD203B41FA5}">
                      <a16:colId xmlns:a16="http://schemas.microsoft.com/office/drawing/2014/main" val="2373360039"/>
                    </a:ext>
                  </a:extLst>
                </a:gridCol>
                <a:gridCol w="473645">
                  <a:extLst>
                    <a:ext uri="{9D8B030D-6E8A-4147-A177-3AD203B41FA5}">
                      <a16:colId xmlns:a16="http://schemas.microsoft.com/office/drawing/2014/main" val="1518894708"/>
                    </a:ext>
                  </a:extLst>
                </a:gridCol>
                <a:gridCol w="1648990">
                  <a:extLst>
                    <a:ext uri="{9D8B030D-6E8A-4147-A177-3AD203B41FA5}">
                      <a16:colId xmlns:a16="http://schemas.microsoft.com/office/drawing/2014/main" val="195846232"/>
                    </a:ext>
                  </a:extLst>
                </a:gridCol>
              </a:tblGrid>
              <a:tr h="5669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Оснащеность учебных кабинетов оборудованием в соответствии с ФГОС ООО-2021 и примерными программами, утверждёнными ФУМО (5 классы)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1069891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Русский язык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17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2473623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Литература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81219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Иностранный язык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443157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Математика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28333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Информатика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556609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История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123811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Обществознание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558484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География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132342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830961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Химия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028101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Биология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982014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ОДНКНР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272937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Изобразительное искусство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325518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Музыка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968284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729066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443500"/>
                  </a:ext>
                </a:extLst>
              </a:tr>
              <a:tr h="200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Основы безопасности жизнедеятельности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759835"/>
                  </a:ext>
                </a:extLst>
              </a:tr>
              <a:tr h="25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Материально-техническое обеспечение ФГОС ООО-2010 (6-9 классы)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8463989"/>
                  </a:ext>
                </a:extLst>
              </a:tr>
              <a:tr h="4905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оборудованного рабочего места каждого учителя работающего в классах, реализующих ФГОС: компьютер, проектор, экран /интерактивная доска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302811"/>
                  </a:ext>
                </a:extLst>
              </a:tr>
              <a:tr h="3251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учебного оборудования для практических работ учащихся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343487"/>
                  </a:ext>
                </a:extLst>
              </a:tr>
              <a:tr h="2834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помещений, оборудованных для внеурочной деятельности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807342"/>
                  </a:ext>
                </a:extLst>
              </a:tr>
              <a:tr h="2834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Материально-техническое обеспечение ФГОС СОО-2012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09104"/>
                  </a:ext>
                </a:extLst>
              </a:tr>
              <a:tr h="5002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оборудованного рабочего места каждого учителя работающего в классах, реализующих ФГОС: компьютер, проектор, экран /интерактивная доска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621701"/>
                  </a:ext>
                </a:extLst>
              </a:tr>
              <a:tr h="3084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учебного оборудования для практических работ учащихся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176333"/>
                  </a:ext>
                </a:extLst>
              </a:tr>
              <a:tr h="25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помещений, оборудованных для внеурочной деятельности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23331"/>
                  </a:ext>
                </a:extLst>
              </a:tr>
            </a:tbl>
          </a:graphicData>
        </a:graphic>
      </p:graphicFrame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D76DFC1-3B09-4733-8E7E-3124DF10E3E5}"/>
              </a:ext>
            </a:extLst>
          </p:cNvPr>
          <p:cNvSpPr/>
          <p:nvPr/>
        </p:nvSpPr>
        <p:spPr>
          <a:xfrm>
            <a:off x="213866" y="27432"/>
            <a:ext cx="2888997" cy="2216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Условия реализации ФГОС</a:t>
            </a:r>
          </a:p>
        </p:txBody>
      </p:sp>
    </p:spTree>
    <p:extLst>
      <p:ext uri="{BB962C8B-B14F-4D97-AF65-F5344CB8AC3E}">
        <p14:creationId xmlns:p14="http://schemas.microsoft.com/office/powerpoint/2010/main" val="1285149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79483C7-5D8B-4943-813F-3F79CF1EE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941761"/>
              </p:ext>
            </p:extLst>
          </p:nvPr>
        </p:nvGraphicFramePr>
        <p:xfrm>
          <a:off x="0" y="-1"/>
          <a:ext cx="6095999" cy="6718503"/>
        </p:xfrm>
        <a:graphic>
          <a:graphicData uri="http://schemas.openxmlformats.org/drawingml/2006/table">
            <a:tbl>
              <a:tblPr/>
              <a:tblGrid>
                <a:gridCol w="403476">
                  <a:extLst>
                    <a:ext uri="{9D8B030D-6E8A-4147-A177-3AD203B41FA5}">
                      <a16:colId xmlns:a16="http://schemas.microsoft.com/office/drawing/2014/main" val="2648046131"/>
                    </a:ext>
                  </a:extLst>
                </a:gridCol>
                <a:gridCol w="3569888">
                  <a:extLst>
                    <a:ext uri="{9D8B030D-6E8A-4147-A177-3AD203B41FA5}">
                      <a16:colId xmlns:a16="http://schemas.microsoft.com/office/drawing/2014/main" val="3774835202"/>
                    </a:ext>
                  </a:extLst>
                </a:gridCol>
                <a:gridCol w="473646">
                  <a:extLst>
                    <a:ext uri="{9D8B030D-6E8A-4147-A177-3AD203B41FA5}">
                      <a16:colId xmlns:a16="http://schemas.microsoft.com/office/drawing/2014/main" val="1850131971"/>
                    </a:ext>
                  </a:extLst>
                </a:gridCol>
                <a:gridCol w="1648989">
                  <a:extLst>
                    <a:ext uri="{9D8B030D-6E8A-4147-A177-3AD203B41FA5}">
                      <a16:colId xmlns:a16="http://schemas.microsoft.com/office/drawing/2014/main" val="559766652"/>
                    </a:ext>
                  </a:extLst>
                </a:gridCol>
              </a:tblGrid>
              <a:tr h="2289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Электронная информационно-образовательная среда общеобразовательной организации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Ответ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Варианты ответа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499791"/>
                  </a:ext>
                </a:extLst>
              </a:tr>
              <a:tr h="23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Электронная информационно-образовательная среда общеобразовательной организации  </a:t>
                      </a:r>
                      <a:r>
                        <a:rPr lang="ru-RU" sz="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ФГОС НОО-2021 (1 класс)</a:t>
                      </a:r>
                      <a:endParaRPr lang="ru-RU" sz="7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66114"/>
                  </a:ext>
                </a:extLst>
              </a:tr>
              <a:tr h="5503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доступ к учебным планам, рабочим программам учебных предметов, учебных курсов (в том числе внеурочной деятельности), учебных модулей, электронным учебным изданиям и электронным образовательным ресурсам, указанным в рабочих программах учебных предметов, учебных курсов (в том числе внеурочной деятельности), учебных модулей посредством сети Интернет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494196"/>
                  </a:ext>
                </a:extLst>
              </a:tr>
              <a:tr h="3379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формирование и хранение электронного портфолио обучающегося, в том числе выполненных им работ и результатов выполнения работ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145010"/>
                  </a:ext>
                </a:extLst>
              </a:tr>
              <a:tr h="3543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фиксацию и хранение информации о ходе образовательного процесса, результатов промежуточной аттестации и результатов освоения программ начального общего и основного общего образования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809149"/>
                  </a:ext>
                </a:extLst>
              </a:tr>
              <a:tr h="3434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проведение учебных занятий, процедуры оценки результатов обучения, реализация которых предусмотрена с применением электронного обучения, дистанционных образовательных технологий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94566"/>
                  </a:ext>
                </a:extLst>
              </a:tr>
              <a:tr h="210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взаимодействие между участниками образовательного процесса, в том числе посредством сети Интернет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473318"/>
                  </a:ext>
                </a:extLst>
              </a:tr>
              <a:tr h="1689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Информационно-образовательная среда </a:t>
                      </a:r>
                      <a:r>
                        <a:rPr lang="ru-RU" sz="8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НОО-2009 (2-4 классы)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261184"/>
                  </a:ext>
                </a:extLst>
              </a:tr>
              <a:tr h="2017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ЭОР, в том числе интерактивных учебных пособий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2371991"/>
                  </a:ext>
                </a:extLst>
              </a:tr>
              <a:tr h="3434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доступа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образовательнои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̆ организации к электронным образовательным ресурсам (ЭОР), размещенным в федеральных, региональных и иных базах данных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019638"/>
                  </a:ext>
                </a:extLst>
              </a:tr>
              <a:tr h="272576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 контролируемого доступа участников образовательного процесса к информационным образовательным ресурсам в сети Интернет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333743"/>
                  </a:ext>
                </a:extLst>
              </a:tr>
              <a:tr h="283479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Дистанционное взаимодействие со всеми участниками образовательного процесса (учитель-ученик-родитель)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28826"/>
                  </a:ext>
                </a:extLst>
              </a:tr>
              <a:tr h="2398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Разработаны единые правила оформления портфолио учащегося (в том числе электронного)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142253"/>
                  </a:ext>
                </a:extLst>
              </a:tr>
              <a:tr h="468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Взаимодействие с социальными партнёрами (наличие договоров с организациями дошкольного, общего, дополнительного образования, профессиональными организациями, ВУЗами, учреждениями культуры, спорта, досуга, работодателями)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762935"/>
                  </a:ext>
                </a:extLst>
              </a:tr>
              <a:tr h="1853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разработанного мониторинга здоровья обучающихся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724250"/>
                  </a:ext>
                </a:extLst>
              </a:tr>
              <a:tr h="2507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Электронная информационно-образовательная среда общеобразовательной организации  </a:t>
                      </a:r>
                      <a:r>
                        <a:rPr lang="ru-RU" sz="8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ООО-2021 (5 класс)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535969"/>
                  </a:ext>
                </a:extLst>
              </a:tr>
              <a:tr h="6977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доступ к учебным планам, рабочим программам учебных предметов, учебных курсов (в том числе внеурочной деятельности), учебных модулей, электронным учебным изданиям и электронным образовательным ресурсам, указанным в рабочих программах учебных предметов, учебных курсов (в том числе внеурочной деятельности), учебных модулей посредством сети Интернет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4375130"/>
                  </a:ext>
                </a:extLst>
              </a:tr>
              <a:tr h="3379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формирование и хранение электронного портфолио обучающегося, в том числе выполненных им работ и результатов выполнения работ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43307"/>
                  </a:ext>
                </a:extLst>
              </a:tr>
              <a:tr h="3598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фиксацию и хранение информации о ходе образовательного процесса, результатов промежуточной аттестации и результатов освоения программ начального общего и основного общего образования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057631"/>
                  </a:ext>
                </a:extLst>
              </a:tr>
              <a:tr h="3652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проведение учебных занятий, процедуры оценки результатов обучения, реализация которых предусмотрена с применением электронного обучения, дистанционных образовательных технологий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261847"/>
                  </a:ext>
                </a:extLst>
              </a:tr>
              <a:tr h="2289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обеспечивает взаимодействие между участниками образовательного процесса, в том числе посредством сети Интернет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797823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BB940FE-308A-4CA5-AC87-E2D80E6EE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734917"/>
              </p:ext>
            </p:extLst>
          </p:nvPr>
        </p:nvGraphicFramePr>
        <p:xfrm>
          <a:off x="6096000" y="235926"/>
          <a:ext cx="6096000" cy="6437219"/>
        </p:xfrm>
        <a:graphic>
          <a:graphicData uri="http://schemas.openxmlformats.org/drawingml/2006/table">
            <a:tbl>
              <a:tblPr/>
              <a:tblGrid>
                <a:gridCol w="403476">
                  <a:extLst>
                    <a:ext uri="{9D8B030D-6E8A-4147-A177-3AD203B41FA5}">
                      <a16:colId xmlns:a16="http://schemas.microsoft.com/office/drawing/2014/main" val="3724179988"/>
                    </a:ext>
                  </a:extLst>
                </a:gridCol>
                <a:gridCol w="3569888">
                  <a:extLst>
                    <a:ext uri="{9D8B030D-6E8A-4147-A177-3AD203B41FA5}">
                      <a16:colId xmlns:a16="http://schemas.microsoft.com/office/drawing/2014/main" val="3249600449"/>
                    </a:ext>
                  </a:extLst>
                </a:gridCol>
                <a:gridCol w="473646">
                  <a:extLst>
                    <a:ext uri="{9D8B030D-6E8A-4147-A177-3AD203B41FA5}">
                      <a16:colId xmlns:a16="http://schemas.microsoft.com/office/drawing/2014/main" val="2537365343"/>
                    </a:ext>
                  </a:extLst>
                </a:gridCol>
                <a:gridCol w="1648990">
                  <a:extLst>
                    <a:ext uri="{9D8B030D-6E8A-4147-A177-3AD203B41FA5}">
                      <a16:colId xmlns:a16="http://schemas.microsoft.com/office/drawing/2014/main" val="2140043350"/>
                    </a:ext>
                  </a:extLst>
                </a:gridCol>
              </a:tblGrid>
              <a:tr h="32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Информационно-образовательная среда  </a:t>
                      </a:r>
                      <a:r>
                        <a:rPr lang="ru-RU" sz="8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ООО-2010 (6-9 классы)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582423"/>
                  </a:ext>
                </a:extLst>
              </a:tr>
              <a:tr h="2017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ЭОР, в том числе интерактивных учебных пособий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869397"/>
                  </a:ext>
                </a:extLst>
              </a:tr>
              <a:tr h="3954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доступа образовательной организации к электронным образовательным ресурсам (ЭОР), размещенным в федеральных, региональных и иных базах данных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907884"/>
                  </a:ext>
                </a:extLst>
              </a:tr>
              <a:tr h="4514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 контролируемого доступа участников образовательного процесса к информационным образовательным ресурсам в сети Интернет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472129"/>
                  </a:ext>
                </a:extLst>
              </a:tr>
              <a:tr h="4418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Дистанционное взаимодействие со всеми участниками образовательного процесса (учитель-ученик-родитель)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42681"/>
                  </a:ext>
                </a:extLst>
              </a:tr>
              <a:tr h="2593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Разработаны единые правила оформления портфолио учащегося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278250"/>
                  </a:ext>
                </a:extLst>
              </a:tr>
              <a:tr h="5142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Взаимодействие с социальными партнёрами (наличие договоров с организациями дополнительного образования, профессиональными организациями, ВУЗами, учреждениями культуры, спорта, досуга, работодателями)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448791"/>
                  </a:ext>
                </a:extLst>
              </a:tr>
              <a:tr h="2686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разработанного мониторинга здоровья обучающихся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974056"/>
                  </a:ext>
                </a:extLst>
              </a:tr>
              <a:tr h="350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Информационно-образовательная среда </a:t>
                      </a:r>
                      <a:r>
                        <a:rPr lang="ru-RU" sz="8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СОО-2012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434883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ЭОР, в том числе интерактивных учебных пособий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670105"/>
                  </a:ext>
                </a:extLst>
              </a:tr>
              <a:tr h="6339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доступа образовательной организации к электронным образовательным ресурсам (ЭОР), размещенным в федеральных, региональных и иных базах данных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660880"/>
                  </a:ext>
                </a:extLst>
              </a:tr>
              <a:tr h="461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 контролируемого доступа участников образовательного процесса к информационным образовательным ресурсам в сети Интернет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399458"/>
                  </a:ext>
                </a:extLst>
              </a:tr>
              <a:tr h="413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Дистанционное взаимодействие со всеми участниками образовательного процесса (учитель-ученик-родитель)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952098"/>
                  </a:ext>
                </a:extLst>
              </a:tr>
              <a:tr h="3457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Разработаны единые правила оформления портфолио учащегося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553652"/>
                  </a:ext>
                </a:extLst>
              </a:tr>
              <a:tr h="8356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Взаимодействие с социальными партнёрами (наличие договоров с организациями дополнительного образования, профессиональными организациями, ВУЗами, учреждениями культуры, спорта, досуга, работодателями)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847649"/>
                  </a:ext>
                </a:extLst>
              </a:tr>
              <a:tr h="268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разработанного мониторинга здоровья обучающихся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710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783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D1B2927-FB0F-4318-9532-4412A52C6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181105"/>
              </p:ext>
            </p:extLst>
          </p:nvPr>
        </p:nvGraphicFramePr>
        <p:xfrm>
          <a:off x="0" y="-1"/>
          <a:ext cx="6096000" cy="6872086"/>
        </p:xfrm>
        <a:graphic>
          <a:graphicData uri="http://schemas.openxmlformats.org/drawingml/2006/table">
            <a:tbl>
              <a:tblPr/>
              <a:tblGrid>
                <a:gridCol w="403476">
                  <a:extLst>
                    <a:ext uri="{9D8B030D-6E8A-4147-A177-3AD203B41FA5}">
                      <a16:colId xmlns:a16="http://schemas.microsoft.com/office/drawing/2014/main" val="2659604552"/>
                    </a:ext>
                  </a:extLst>
                </a:gridCol>
                <a:gridCol w="3569889">
                  <a:extLst>
                    <a:ext uri="{9D8B030D-6E8A-4147-A177-3AD203B41FA5}">
                      <a16:colId xmlns:a16="http://schemas.microsoft.com/office/drawing/2014/main" val="3534513031"/>
                    </a:ext>
                  </a:extLst>
                </a:gridCol>
                <a:gridCol w="473645">
                  <a:extLst>
                    <a:ext uri="{9D8B030D-6E8A-4147-A177-3AD203B41FA5}">
                      <a16:colId xmlns:a16="http://schemas.microsoft.com/office/drawing/2014/main" val="3374749058"/>
                    </a:ext>
                  </a:extLst>
                </a:gridCol>
                <a:gridCol w="1648990">
                  <a:extLst>
                    <a:ext uri="{9D8B030D-6E8A-4147-A177-3AD203B41FA5}">
                      <a16:colId xmlns:a16="http://schemas.microsoft.com/office/drawing/2014/main" val="3719518264"/>
                    </a:ext>
                  </a:extLst>
                </a:gridCol>
              </a:tblGrid>
              <a:tr h="4838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Учебно-методические условия. Укомплектованность школьной библиотеки </a:t>
                      </a:r>
                    </a:p>
                    <a:p>
                      <a:pPr algn="l" fontAlgn="t"/>
                      <a:endParaRPr lang="ru-RU" sz="800" b="1" i="1" u="none" strike="noStrike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l" fontAlgn="t"/>
                      <a:r>
                        <a:rPr lang="ru-RU" sz="8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НОО-2021 - 1 класс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136319"/>
                  </a:ext>
                </a:extLst>
              </a:tr>
              <a:tr h="14516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менее одного учебника из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образования, и (или) учебного пособия в печатной форме, выпущенных организациями, входящими в перечень организаций, осуществляющих выпуск учебных пособий, которые допускаются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образования, необходимого для освоения программ начального общего и основного общего образования, на каждого обучающегося по каждому учебному предмету, курсу, модулю, входящему как в обязательную часть указанной программы, так и в часть программы, формируемую участниками образовательных отношений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6289825"/>
                  </a:ext>
                </a:extLst>
              </a:tr>
              <a:tr h="14132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учебные пособия в электронной форме, выпущенные организациями, входящими в перечень организаций, осуществляющих выпуск учебных пособий, которые допускаются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образования, необходимого для освоения программ начального общего и основного общего образования на каждого обучающегося по каждому учебному предмету, учебному курсу (в том числе внеурочной деятельности), учебному модулю, входящему как в обязательную часть указанной программы, так и в часть программы, формируемую участниками образовательных отношений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807548"/>
                  </a:ext>
                </a:extLst>
              </a:tr>
              <a:tr h="846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укомплектованность библиотеки печатными образовательными ресурсами и ЭОР по всем учебным предметам учебного плана и иметь фонд дополнительной литературы. Фонд дополнительной литературы должен включать детскую художественную и научно-популярную литературу, справочно-библиографические и периодические издания, сопровождающие реализацию программ начального общего и основного общего образования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189059"/>
                  </a:ext>
                </a:extLst>
              </a:tr>
              <a:tr h="428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Учебно-методическое и информационное обеспечение </a:t>
                      </a:r>
                    </a:p>
                    <a:p>
                      <a:pPr algn="l" fontAlgn="t"/>
                      <a:r>
                        <a:rPr lang="ru-RU" sz="9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НОО-2009          2-4 класс</a:t>
                      </a:r>
                      <a:endParaRPr lang="ru-RU" sz="7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081786"/>
                  </a:ext>
                </a:extLst>
              </a:tr>
              <a:tr h="2995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Укомплектованность библиотеки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912130"/>
                  </a:ext>
                </a:extLst>
              </a:tr>
              <a:tr h="5796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менее одного учебника в печатной и (или) электронной форме, достаточного для освоения программы учебного предмета на каждого обучающегося по каждому учебному предмету, входящему в обязательную часть учебного плана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353523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менее одного учебника в печатной и (или) электронной форме или учебного пособия, достаточного для освоения программы учебного предмета на каждого обучающегося по каждому учебному предмету, входящему в часть, формируемую участниками образовательных отношений, учебного плана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6805"/>
                  </a:ext>
                </a:extLst>
              </a:tr>
              <a:tr h="2735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читального зала, обеспеченного печатными и электронными информационно-образовательными ресурсами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151286"/>
                  </a:ext>
                </a:extLst>
              </a:tr>
              <a:tr h="2474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школьного сайта с актуальной информацией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685804"/>
                  </a:ext>
                </a:extLst>
              </a:tr>
              <a:tr h="1367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локальной сети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641572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915B3C3-5190-4ED5-86BC-B6D4DEDF9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806198"/>
              </p:ext>
            </p:extLst>
          </p:nvPr>
        </p:nvGraphicFramePr>
        <p:xfrm>
          <a:off x="6096000" y="0"/>
          <a:ext cx="6095999" cy="6876282"/>
        </p:xfrm>
        <a:graphic>
          <a:graphicData uri="http://schemas.openxmlformats.org/drawingml/2006/table">
            <a:tbl>
              <a:tblPr/>
              <a:tblGrid>
                <a:gridCol w="403475">
                  <a:extLst>
                    <a:ext uri="{9D8B030D-6E8A-4147-A177-3AD203B41FA5}">
                      <a16:colId xmlns:a16="http://schemas.microsoft.com/office/drawing/2014/main" val="4106037924"/>
                    </a:ext>
                  </a:extLst>
                </a:gridCol>
                <a:gridCol w="3569888">
                  <a:extLst>
                    <a:ext uri="{9D8B030D-6E8A-4147-A177-3AD203B41FA5}">
                      <a16:colId xmlns:a16="http://schemas.microsoft.com/office/drawing/2014/main" val="3950659274"/>
                    </a:ext>
                  </a:extLst>
                </a:gridCol>
                <a:gridCol w="473646">
                  <a:extLst>
                    <a:ext uri="{9D8B030D-6E8A-4147-A177-3AD203B41FA5}">
                      <a16:colId xmlns:a16="http://schemas.microsoft.com/office/drawing/2014/main" val="329137343"/>
                    </a:ext>
                  </a:extLst>
                </a:gridCol>
                <a:gridCol w="1648990">
                  <a:extLst>
                    <a:ext uri="{9D8B030D-6E8A-4147-A177-3AD203B41FA5}">
                      <a16:colId xmlns:a16="http://schemas.microsoft.com/office/drawing/2014/main" val="2193609458"/>
                    </a:ext>
                  </a:extLst>
                </a:gridCol>
              </a:tblGrid>
              <a:tr h="2255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Учебно-методическое и информационное обеспечение </a:t>
                      </a:r>
                      <a:r>
                        <a:rPr lang="ru-RU" sz="9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ООО-2021 (5 класс)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662808"/>
                  </a:ext>
                </a:extLst>
              </a:tr>
              <a:tr h="14661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менее одного учебника из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образования, и (или) учебного пособия в печатной форме, выпущенных организациями, входящими в перечень организаций, осуществляющих выпуск учебных пособий, которые допускаются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образования, необходимого для освоения программ начального общего и основного общего образования, на каждого обучающегося по каждому учебному предмету, курсу, модулю, входящему как в обязательную часть указанной программы, так и в часть программы, формируемую участниками образовательных отношений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869573"/>
                  </a:ext>
                </a:extLst>
              </a:tr>
              <a:tr h="12405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учебные пособия в электронной форме, выпущенные организациями, входящими в перечень организаций, осуществляющих выпуск учебных пособий, которые допускаются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образования, необходимого для освоения программ начального общего и основного общего образования на каждого обучающегося по каждому учебному предмету, учебному курсу (в том числе внеурочной деятельности), учебному модулю, входящему как в обязательную часть указанной программы, так и в часть программы, формируемую участниками образовательных отношений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992023"/>
                  </a:ext>
                </a:extLst>
              </a:tr>
              <a:tr h="7894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укомплектованность библиотеки печатными образовательными ресурсами и ЭОР по всем учебным предметам учебного плана и иметь фонд дополнительной литературы. Фонд дополнительной литературы должен включать детскую художественную и научно-популярную литературу, справочно-библиографические и периодические издания, сопровождающие реализацию программ начального общего и основного общего образования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249996"/>
                  </a:ext>
                </a:extLst>
              </a:tr>
              <a:tr h="2255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Учебно-методическое и информационное обеспечение </a:t>
                      </a:r>
                    </a:p>
                    <a:p>
                      <a:pPr algn="l" fontAlgn="t"/>
                      <a:r>
                        <a:rPr lang="ru-RU" sz="9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ООО-2010 (6-9 класс), СОО-2012 (10-11 класс)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197824"/>
                  </a:ext>
                </a:extLst>
              </a:tr>
              <a:tr h="161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Укомплектованность библиотеки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kumimoji="0" lang="ru-RU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582638"/>
                  </a:ext>
                </a:extLst>
              </a:tr>
              <a:tr h="477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менее одного учебника в печатной и (или) электронной форме, достаточного для освоения программы учебного предмета на каждого обучающегося по каждому учебному предмету, входящему в обязательную часть учебного плана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1747"/>
                  </a:ext>
                </a:extLst>
              </a:tr>
              <a:tr h="5585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менее одного учебника в печатной и (или) электронной форме или учебного пособия, достаточного для освоения программы учебного предмета на каждого обучающегося по каждому учебному предмету, входящему в часть, формируемую участниками образовательных отношений, учебного плана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035441"/>
                  </a:ext>
                </a:extLst>
              </a:tr>
              <a:tr h="2255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читального зала, обеспеченного печатными и электронными информационно-образовательными ресурсами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439559"/>
                  </a:ext>
                </a:extLst>
              </a:tr>
              <a:tr h="204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школьного сайта с актуальной информацией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483224"/>
                  </a:ext>
                </a:extLst>
              </a:tr>
              <a:tr h="1127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локальной сети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357758"/>
                  </a:ext>
                </a:extLst>
              </a:tr>
              <a:tr h="11707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Переход на электронный журнал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осуществлен полный переход на электронный журнал (без бумажного журнала)</a:t>
                      </a:r>
                      <a:b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организована работа электронного журнала,  электронных дневников (ведутся электронные и бумажные журналы и дневники)</a:t>
                      </a:r>
                      <a:b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электронные журналы и дневники не используются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9434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584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0C3D324-7E68-4064-BCCD-92FECD8586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125245"/>
              </p:ext>
            </p:extLst>
          </p:nvPr>
        </p:nvGraphicFramePr>
        <p:xfrm>
          <a:off x="0" y="101384"/>
          <a:ext cx="6095999" cy="6786620"/>
        </p:xfrm>
        <a:graphic>
          <a:graphicData uri="http://schemas.openxmlformats.org/drawingml/2006/table">
            <a:tbl>
              <a:tblPr/>
              <a:tblGrid>
                <a:gridCol w="403476">
                  <a:extLst>
                    <a:ext uri="{9D8B030D-6E8A-4147-A177-3AD203B41FA5}">
                      <a16:colId xmlns:a16="http://schemas.microsoft.com/office/drawing/2014/main" val="2565060774"/>
                    </a:ext>
                  </a:extLst>
                </a:gridCol>
                <a:gridCol w="3569888">
                  <a:extLst>
                    <a:ext uri="{9D8B030D-6E8A-4147-A177-3AD203B41FA5}">
                      <a16:colId xmlns:a16="http://schemas.microsoft.com/office/drawing/2014/main" val="3819882518"/>
                    </a:ext>
                  </a:extLst>
                </a:gridCol>
                <a:gridCol w="473645">
                  <a:extLst>
                    <a:ext uri="{9D8B030D-6E8A-4147-A177-3AD203B41FA5}">
                      <a16:colId xmlns:a16="http://schemas.microsoft.com/office/drawing/2014/main" val="1000324790"/>
                    </a:ext>
                  </a:extLst>
                </a:gridCol>
                <a:gridCol w="1648990">
                  <a:extLst>
                    <a:ext uri="{9D8B030D-6E8A-4147-A177-3AD203B41FA5}">
                      <a16:colId xmlns:a16="http://schemas.microsoft.com/office/drawing/2014/main" val="726813396"/>
                    </a:ext>
                  </a:extLst>
                </a:gridCol>
              </a:tblGrid>
              <a:tr h="26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документов, утвержденных на уровне образовательной организации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Ответ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Варианты ответа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29542"/>
                  </a:ext>
                </a:extLst>
              </a:tr>
              <a:tr h="4060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соответствующих требованиям </a:t>
                      </a:r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НОО-2009 (2-4 класс), ООО-2010 (6-9 класс), СОО-2012 (10-11 класс) 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(есть/нет, </a:t>
                      </a:r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выбирается из списка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394607"/>
                  </a:ext>
                </a:extLst>
              </a:tr>
              <a:tr h="1552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основных образовательных программ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выбирается из списка!</a:t>
                      </a:r>
                    </a:p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есть/нет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774948"/>
                  </a:ext>
                </a:extLst>
              </a:tr>
              <a:tr h="1492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учебного плана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138784"/>
                  </a:ext>
                </a:extLst>
              </a:tr>
              <a:tr h="1253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рабочих программ учебных предметов, курсов,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модулеи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̆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610367"/>
                  </a:ext>
                </a:extLst>
              </a:tr>
              <a:tr h="1253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календарного учебного графика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379051"/>
                  </a:ext>
                </a:extLst>
              </a:tr>
              <a:tr h="1253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положения об индивидуальных учебных планах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326238"/>
                  </a:ext>
                </a:extLst>
              </a:tr>
              <a:tr h="1253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положений о внеурочной деятельности обучающихся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374251"/>
                  </a:ext>
                </a:extLst>
              </a:tr>
              <a:tr h="250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положения об организации текущего контроля и промежуточной аттестации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259689"/>
                  </a:ext>
                </a:extLst>
              </a:tr>
              <a:tr h="2746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положения об организации оценки достижения обучающимися планируемых результатов освоения основной образовательной программы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135532"/>
                  </a:ext>
                </a:extLst>
              </a:tr>
              <a:tr h="1253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положения о проектной деятельности обучающихся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179800"/>
                  </a:ext>
                </a:extLst>
              </a:tr>
              <a:tr h="376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Система мониторинга образовательных потребностей обучающихся и родителей по использованию часов вариативной части учебного плана и внеурочной деятельности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871981"/>
                  </a:ext>
                </a:extLst>
              </a:tr>
              <a:tr h="26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соответствующих требованиям </a:t>
                      </a:r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ФГОС НОО-2021 (1 класс), ООО-2021 (5 </a:t>
                      </a:r>
                      <a:r>
                        <a:rPr lang="ru-RU" sz="800" b="1" i="0" u="none" strike="noStrike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)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(есть/нет, выбирается из списка)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022873"/>
                  </a:ext>
                </a:extLst>
              </a:tr>
              <a:tr h="26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план-график мероприятий по введению ФГОС НОО-2021 в 1 классах и ФГОС ООО-2021 в 5 классах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выбирается из списка!</a:t>
                      </a:r>
                    </a:p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есть/нет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2483675"/>
                  </a:ext>
                </a:extLst>
              </a:tr>
              <a:tr h="1253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основные образовательные программы НОО и ООО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418586"/>
                  </a:ext>
                </a:extLst>
              </a:tr>
              <a:tr h="26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локальные нормативные акты образовательной организации, приведенные в соответствие с требованиями ФГОС НОО-2021 и ООО-2021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626350"/>
                  </a:ext>
                </a:extLst>
              </a:tr>
              <a:tr h="26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Рабочие программы по учебным предметам обязательной части учебного плана 2022-2023 уч.г.: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685600"/>
                  </a:ext>
                </a:extLst>
              </a:tr>
              <a:tr h="5075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учебных предметов обязательной части учебного плана, по которым рабочие программы для 1 и 5 классов сформированы с использованием федерального онлайн-сервиса Конструктор рабочих программ (https://edsoo.ru/constuctor)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34555"/>
                  </a:ext>
                </a:extLst>
              </a:tr>
              <a:tr h="26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класс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укажите количество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165564"/>
                  </a:ext>
                </a:extLst>
              </a:tr>
              <a:tr h="26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класс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084448"/>
                  </a:ext>
                </a:extLst>
              </a:tr>
              <a:tr h="4692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Выбрать учебные предметы обязательной части учебного плана (выбрать из списка), рабочие программы которых для 1 и 5 классов сформированы без использования федерального онлайн-сервиса Конструктор рабочих программ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773656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класс: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492670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Русский язык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выбирается из списка!</a:t>
                      </a:r>
                    </a:p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есть/нет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538807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Литературное чтение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490164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Родной язык (при наличии в учебном плане)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925525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Литературное чтение на родном языке (при наличии в учебном плане)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071040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Математика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29924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Окружающий мир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141014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Изобразительное искусство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79944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Музыка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113349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854101"/>
                  </a:ext>
                </a:extLst>
              </a:tr>
              <a:tr h="143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755355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93EA5D4-298B-41BE-BB11-BE5041B93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844392"/>
              </p:ext>
            </p:extLst>
          </p:nvPr>
        </p:nvGraphicFramePr>
        <p:xfrm>
          <a:off x="6096000" y="101384"/>
          <a:ext cx="6096000" cy="6756608"/>
        </p:xfrm>
        <a:graphic>
          <a:graphicData uri="http://schemas.openxmlformats.org/drawingml/2006/table">
            <a:tbl>
              <a:tblPr/>
              <a:tblGrid>
                <a:gridCol w="403476">
                  <a:extLst>
                    <a:ext uri="{9D8B030D-6E8A-4147-A177-3AD203B41FA5}">
                      <a16:colId xmlns:a16="http://schemas.microsoft.com/office/drawing/2014/main" val="959349570"/>
                    </a:ext>
                  </a:extLst>
                </a:gridCol>
                <a:gridCol w="3569888">
                  <a:extLst>
                    <a:ext uri="{9D8B030D-6E8A-4147-A177-3AD203B41FA5}">
                      <a16:colId xmlns:a16="http://schemas.microsoft.com/office/drawing/2014/main" val="627589236"/>
                    </a:ext>
                  </a:extLst>
                </a:gridCol>
                <a:gridCol w="473646">
                  <a:extLst>
                    <a:ext uri="{9D8B030D-6E8A-4147-A177-3AD203B41FA5}">
                      <a16:colId xmlns:a16="http://schemas.microsoft.com/office/drawing/2014/main" val="2526161328"/>
                    </a:ext>
                  </a:extLst>
                </a:gridCol>
                <a:gridCol w="1648990">
                  <a:extLst>
                    <a:ext uri="{9D8B030D-6E8A-4147-A177-3AD203B41FA5}">
                      <a16:colId xmlns:a16="http://schemas.microsoft.com/office/drawing/2014/main" val="2361553247"/>
                    </a:ext>
                  </a:extLst>
                </a:gridCol>
              </a:tblGrid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класс: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------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955494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Русский язык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17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выбирается из списка!</a:t>
                      </a:r>
                    </a:p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есть/нет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057651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Литература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917726"/>
                  </a:ext>
                </a:extLst>
              </a:tr>
              <a:tr h="3864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Родной язык (при наличии в учебном плане)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457293"/>
                  </a:ext>
                </a:extLst>
              </a:tr>
              <a:tr h="3864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Родная литература (при наличии в учебном плане)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276842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Иностранный язык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034676"/>
                  </a:ext>
                </a:extLst>
              </a:tr>
              <a:tr h="3864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Второй иностранный язык (при наличии в учебном плане)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500494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Математика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030620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Информатика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706039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История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19708"/>
                  </a:ext>
                </a:extLst>
              </a:tr>
              <a:tr h="3864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Обществознание (при наличии в учебном плане)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572028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География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96836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Биология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950982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Изобразительное искусство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656045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Музыка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404759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683441"/>
                  </a:ext>
                </a:extLst>
              </a:tr>
              <a:tr h="237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536382"/>
                  </a:ext>
                </a:extLst>
              </a:tr>
              <a:tr h="3864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Основы безопасности жизнедеятельности (при наличии в учебном плане)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071061"/>
                  </a:ext>
                </a:extLst>
              </a:tr>
              <a:tr h="9662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План-график повышения квалификации педагогических и руководящих работников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образовательнои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̆ организации откорректирован в связи с введением обновленных ФГОС НОО-2021, ООО-2021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b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да/нет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218810"/>
                  </a:ext>
                </a:extLst>
              </a:tr>
              <a:tr h="7729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Разработан план мероприятий в рамках внутришкольного повышения квалификации по  вопросам введения обновленных ФГОС НОО-2021, ООО-2021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 fontAlgn="b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237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1094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6723</Words>
  <Application>Microsoft Office PowerPoint</Application>
  <PresentationFormat>Широкоэкранный</PresentationFormat>
  <Paragraphs>1718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Тема Office</vt:lpstr>
      <vt:lpstr>О проведении мониторинга  «Реализация ФГОС  общеобразовательными организациями,  в том числе с параметрами по работе  ШНОР/ШССУ и внеурочной деятельностью в 2022-2023 учебном году»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С. Бухтияр</dc:creator>
  <cp:lastModifiedBy>Екатерина С. Бухтияр</cp:lastModifiedBy>
  <cp:revision>70</cp:revision>
  <cp:lastPrinted>2022-07-05T05:50:46Z</cp:lastPrinted>
  <dcterms:created xsi:type="dcterms:W3CDTF">2022-07-04T14:34:44Z</dcterms:created>
  <dcterms:modified xsi:type="dcterms:W3CDTF">2023-05-17T09:47:07Z</dcterms:modified>
</cp:coreProperties>
</file>