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60" r:id="rId4"/>
    <p:sldId id="261" r:id="rId5"/>
    <p:sldId id="262" r:id="rId6"/>
    <p:sldId id="26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140" autoAdjust="0"/>
  </p:normalViewPr>
  <p:slideViewPr>
    <p:cSldViewPr snapToGrid="0">
      <p:cViewPr varScale="1">
        <p:scale>
          <a:sx n="81" d="100"/>
          <a:sy n="81" d="100"/>
        </p:scale>
        <p:origin x="15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6E1D3-2B68-4F44-AF65-BA723C10590A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0A68-828D-47B1-9BC7-38757A13FE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02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день, нас зовут</a:t>
            </a:r>
            <a:r>
              <a:rPr lang="ru-RU" baseline="0" dirty="0"/>
              <a:t> ………</a:t>
            </a:r>
          </a:p>
          <a:p>
            <a:r>
              <a:rPr lang="ru-RU" baseline="0" dirty="0"/>
              <a:t>Наш детский сад является краевой инновационной площадкой тему, которой вы видите на слайде. Сегодня мы хотим рассказать об одном из направлений этой деятельности, которое называется «Дизайн и математика»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60A68-828D-47B1-9BC7-38757A13FE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8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нашего проекта обеспечена интеграция математической деятельности ребенка в другие виды детской деятельности, объединяя математические события и повседневную жизнь детей. Это расширяет опыт применения математических знаний в различных ситуациях, тем самым показывая значимость математики как науки ,повышает детскую любознательность, развивает познавательную активность.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слайде представлены основные направления работы над проектом</a:t>
            </a:r>
            <a:endParaRPr lang="ru-RU" altLang="ru-RU" sz="1200" i="1" u="sng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aseline="0" dirty="0"/>
              <a:t>Мы пополняли среду совместными дизайнерскими проектами, для создания которых требовались математические знания и умение применить их на практике.</a:t>
            </a:r>
            <a:endParaRPr lang="ru-RU" altLang="ru-RU" dirty="0"/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60A68-828D-47B1-9BC7-38757A13FE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87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Наши дизайнерские проекты мы объединили в направлении «Дизайн и математика». Они направлены не только на развитие творческих способностей дошкольников, но и на стимулирование познавательной активности детей, формирование у них умения применять имеющиеся математические знания на практике.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60A68-828D-47B1-9BC7-38757A13FE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7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Во время проекта «Ателье</a:t>
            </a:r>
            <a:r>
              <a:rPr lang="ru-RU" baseline="0" dirty="0"/>
              <a:t> дизайнерской одежды</a:t>
            </a:r>
            <a:r>
              <a:rPr lang="ru-RU" dirty="0"/>
              <a:t>» ребята узнали</a:t>
            </a:r>
            <a:r>
              <a:rPr lang="ru-RU" baseline="0" dirty="0"/>
              <a:t> о том, кто такие дизайнеры, </a:t>
            </a:r>
            <a:r>
              <a:rPr lang="ru-RU" sz="1200" b="0" kern="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составляли узоры из геометрических фигур, рисовали гуашью и акварелью, применяли штампы,</a:t>
            </a:r>
            <a:r>
              <a:rPr lang="ru-RU" sz="1200" b="0" kern="50" baseline="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в результате чего, у </a:t>
            </a:r>
            <a:r>
              <a:rPr lang="ru-RU" sz="1200" b="0" dirty="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latin typeface="Century Gothic" panose="020B0502020202020204"/>
                <a:ea typeface="+mn-ea"/>
                <a:cs typeface="+mn-cs"/>
              </a:rPr>
              <a:t> каждого получилась своя «дизайнерская ткань»,</a:t>
            </a:r>
            <a:r>
              <a:rPr lang="ru-RU" sz="1200" b="0" baseline="0" dirty="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200" b="0" dirty="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latin typeface="Century Gothic" panose="020B0502020202020204"/>
                <a:ea typeface="+mn-ea"/>
                <a:cs typeface="+mn-cs"/>
              </a:rPr>
              <a:t>коллекцию «тканей» начали собирать в альбом.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60A68-828D-47B1-9BC7-38757A13FE4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737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kern="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Когда коллекция тканей была готова, перешли к изготовлению одежды для </a:t>
            </a:r>
            <a:r>
              <a:rPr lang="ru-RU" sz="1800" kern="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бумажной куклы. Дети п</a:t>
            </a:r>
            <a:r>
              <a:rPr lang="ru-RU" dirty="0"/>
              <a:t>одбирали необходимые мерки, пробовали построить простейшую выкройку. Готовые выкройки переносили на «дизайнерскую ткань». В результате работы у куклы появилась одежда.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Сегодня</a:t>
            </a:r>
            <a:r>
              <a:rPr lang="ru-RU" baseline="0" dirty="0"/>
              <a:t> мы хотим познакомить вас с одной игрой, которую придумали, пока были «модельерами»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60A68-828D-47B1-9BC7-38757A13FE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741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kern="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Сейчас в игре есть карточки, обозначающие вид изделия, цвет, сезон, назначение, наличие украшений, элементы (симметричность расположения, чередование элементов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60A68-828D-47B1-9BC7-38757A13FE4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37115-9381-4899-8F31-30E1ED4EE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0B767E-651D-47F2-836C-45B15C4A3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1AF349-7A33-4827-8F7A-EBDAB8AAD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6B468-C726-4072-BD52-26F49E4D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F114EA-068F-4D84-BC66-8611EE99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0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624E5-9B24-4296-B2BD-042E4F51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D3E651-A163-42D0-BE29-B0CFF8059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5CC92-25E5-44CF-BF69-D28D0808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6EF8F-6527-43DE-BE7E-3DB3779D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C5F86-84D7-455C-BD3C-E7B8FB76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44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8A534A-EE49-47D5-848B-EDAB4C6D1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2BE6C2-7D5D-4FF7-A7C7-565669B69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25C11A-96D2-4D7E-8303-F7A8FC1F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046E66-6490-4BE0-96E6-07DF7CEE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CC6883-2366-4B72-9E82-FA24734C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51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3E3F2-D8CB-4372-B9D5-6EC98BE7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BF605-29A3-4D7C-85B8-5E73BD4EA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67901C-FE13-4B47-AE4F-2F7E7AFB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E6B5CF-0D5B-40E0-AD81-3B8CC87B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7A8B38-05AA-4BCF-88E8-DC71D0DF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7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AB444-DC0B-45C8-912E-455D418F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A5D689-8CCC-48EE-8FE6-C8EFD0A7C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410D0-608B-4786-8EA9-F9B9F99B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B6645-EC75-44B0-B737-338EE2A6E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484A2F-7045-44DA-BDA6-73D135903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1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4ADD2-B888-4829-A6A8-B316273AD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C7DFFB-2AD5-4588-B113-16B5E5404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A27D11-6B3A-4967-978E-A8B83EF36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312981-FF46-4938-93D5-5E4C4638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75603E-B02C-4D44-AE57-5467779B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DB2905-2FCF-43BC-82C7-14B2CFF5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4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D7874-B7CB-4EC2-81F2-073C6F80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74B8DB-C9F8-4D81-8064-53E2818C2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3E68E1-9973-4C5E-B44B-4E3E31BBD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7D67E5-3770-4386-A8B2-99A2D0C25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F884F7E-79A8-4BAD-BAC9-E502822E1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8D432F-BFBF-478B-A5AF-99EF4F942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CA6B18-984F-4EBE-9393-9B3D59CE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D88BFC-4B71-40A1-B82E-DFEA073CB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76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CA016-B0F5-4839-B977-CB860A10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6652D8-FDC6-48C7-B2FD-2568F075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528B76-FBE6-4418-A9F7-25952CB0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474BD1-77FC-4892-AC49-1D9C98E09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76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C346E-849E-4658-9DB4-9AEF356D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D99B99-3EC4-4B40-9ECA-E982A2F5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FA970A-3789-4C95-B8ED-D7E2E048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38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F4533-EA68-4E00-BBF4-D8A1CADF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F7D72E-D37C-4FA0-B5FA-57C2451B5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D106A9-D190-4EE8-98EF-BFEF3A4C1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863568-815E-446A-B15F-27570763A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98E688-494E-48F9-845A-FE8C48C49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E4C3CB-1953-44B6-BB89-590AC69D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33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B7C08-43BE-429D-8906-0AD9AA9B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CEB866-0E57-448C-8DB1-211904815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40FCCB-7724-4023-879E-835AB8F15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99092-89D7-4013-94C3-99E350F1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936049-26F6-4538-BDC6-7C64C3BF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77B21F-AE87-42F8-968F-EC0389E5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67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BF27-455E-47E4-9AA0-99C04E30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D23B4-BEF4-4CB9-AE0E-86F086D19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2F691-49E4-469B-84A6-5B315342A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DAEE6-1B60-48B9-AEF1-D642069AD51E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F4A100-8720-4512-8567-3263DFF4B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FAFA61-FAD5-4D95-9621-1F019B365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E6FAE-F59D-4620-99CA-7E1B5CD89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32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png"/><Relationship Id="rId39" Type="http://schemas.openxmlformats.org/officeDocument/2006/relationships/image" Target="../media/image38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34" Type="http://schemas.openxmlformats.org/officeDocument/2006/relationships/image" Target="../media/image33.png"/><Relationship Id="rId42" Type="http://schemas.openxmlformats.org/officeDocument/2006/relationships/image" Target="../media/image41.jpeg"/><Relationship Id="rId47" Type="http://schemas.openxmlformats.org/officeDocument/2006/relationships/image" Target="../media/image46.jpeg"/><Relationship Id="rId50" Type="http://schemas.openxmlformats.org/officeDocument/2006/relationships/image" Target="../media/image49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41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png"/><Relationship Id="rId45" Type="http://schemas.openxmlformats.org/officeDocument/2006/relationships/image" Target="../media/image44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49" Type="http://schemas.openxmlformats.org/officeDocument/2006/relationships/image" Target="../media/image48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png"/><Relationship Id="rId30" Type="http://schemas.openxmlformats.org/officeDocument/2006/relationships/image" Target="../media/image29.jpeg"/><Relationship Id="rId35" Type="http://schemas.openxmlformats.org/officeDocument/2006/relationships/image" Target="../media/image34.png"/><Relationship Id="rId43" Type="http://schemas.openxmlformats.org/officeDocument/2006/relationships/image" Target="../media/image42.jpeg"/><Relationship Id="rId48" Type="http://schemas.openxmlformats.org/officeDocument/2006/relationships/image" Target="../media/image47.jpeg"/><Relationship Id="rId8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20D3DD-E1AC-4D3C-AAAA-EDCBF1BC3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5979" y="99978"/>
            <a:ext cx="7034981" cy="1116271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20000"/>
              </a:lnSpc>
              <a:buFont typeface="Arial" charset="0"/>
              <a:buNone/>
              <a:defRPr/>
            </a:pPr>
            <a:r>
              <a:rPr lang="ru-RU" sz="1800" b="1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муниципального образования город Краснодар </a:t>
            </a:r>
          </a:p>
          <a:p>
            <a:pPr algn="ctr">
              <a:lnSpc>
                <a:spcPct val="120000"/>
              </a:lnSpc>
              <a:buFont typeface="Arial" charset="0"/>
              <a:buNone/>
              <a:defRPr/>
            </a:pPr>
            <a:r>
              <a:rPr lang="ru-RU" sz="1800" b="1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 234»</a:t>
            </a: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A707ACD-B0F9-4552-A696-DE2753BD8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811" y="1893144"/>
            <a:ext cx="7296912" cy="2389393"/>
          </a:xfrm>
        </p:spPr>
        <p:txBody>
          <a:bodyPr>
            <a:noAutofit/>
          </a:bodyPr>
          <a:lstStyle/>
          <a:p>
            <a:b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«Ателье одежды»</a:t>
            </a:r>
            <a:b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«Дизайн и математика» краевой инновационной площадки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«Математическое развитие дошкольников 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непрерывного 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практико-ориентированного образования»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D0C56E4-DAD1-4482-B8C8-8744FA4367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13261" r="747" b="16495"/>
          <a:stretch/>
        </p:blipFill>
        <p:spPr>
          <a:xfrm>
            <a:off x="8232734" y="1359744"/>
            <a:ext cx="3720211" cy="3829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6FA07E54-6259-4540-8484-DDC5A15A66AB}"/>
              </a:ext>
            </a:extLst>
          </p:cNvPr>
          <p:cNvSpPr txBox="1">
            <a:spLocks/>
          </p:cNvSpPr>
          <p:nvPr/>
        </p:nvSpPr>
        <p:spPr>
          <a:xfrm>
            <a:off x="4754880" y="6227065"/>
            <a:ext cx="2185416" cy="420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ru-RU" sz="1800" b="1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</a:t>
            </a:r>
            <a:r>
              <a:rPr lang="ru-RU" sz="1600" b="1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2023 год</a:t>
            </a:r>
            <a:endParaRPr lang="ru-RU" sz="1600" dirty="0">
              <a:solidFill>
                <a:srgbClr val="512373"/>
              </a:solidFill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0AE98C7B-78D9-476F-8C2C-8AF45C6A92F0}"/>
              </a:ext>
            </a:extLst>
          </p:cNvPr>
          <p:cNvSpPr txBox="1">
            <a:spLocks/>
          </p:cNvSpPr>
          <p:nvPr/>
        </p:nvSpPr>
        <p:spPr>
          <a:xfrm>
            <a:off x="391455" y="4964856"/>
            <a:ext cx="8173425" cy="1062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defRPr/>
            </a:pPr>
            <a:r>
              <a:rPr lang="ru-RU" sz="1800" b="1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Шевцова Елена Сергеевна, Болгова Елена Лаврентьевна</a:t>
            </a:r>
            <a:endParaRPr lang="ru-RU" sz="1800" dirty="0">
              <a:solidFill>
                <a:srgbClr val="512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50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AE404B8D-223F-4804-9773-5BAB6F18FEBB}"/>
              </a:ext>
            </a:extLst>
          </p:cNvPr>
          <p:cNvGrpSpPr/>
          <p:nvPr/>
        </p:nvGrpSpPr>
        <p:grpSpPr>
          <a:xfrm>
            <a:off x="171166" y="215775"/>
            <a:ext cx="1918380" cy="1401544"/>
            <a:chOff x="227527" y="558162"/>
            <a:chExt cx="4968084" cy="3539340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0C66B9B7-EDB1-42CD-B853-FD672993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004" y="3017502"/>
              <a:ext cx="1526626" cy="1080000"/>
            </a:xfrm>
            <a:prstGeom prst="rect">
              <a:avLst/>
            </a:prstGeom>
            <a:ln w="31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1C32F102-40DB-4484-BED3-230ACC943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985" y="3006704"/>
              <a:ext cx="1526626" cy="1080000"/>
            </a:xfrm>
            <a:prstGeom prst="rect">
              <a:avLst/>
            </a:prstGeom>
            <a:ln w="31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EF1DA14A-0D0A-403F-9F69-F2E6539DE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27" y="1772816"/>
              <a:ext cx="1526626" cy="1080000"/>
            </a:xfrm>
            <a:prstGeom prst="rect">
              <a:avLst/>
            </a:prstGeom>
            <a:ln w="31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0A930BF-555E-4FFD-963D-B247FEC06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882" y="1772816"/>
              <a:ext cx="1526626" cy="1080000"/>
            </a:xfrm>
            <a:prstGeom prst="rect">
              <a:avLst/>
            </a:prstGeom>
            <a:ln w="31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7DAFF96E-2E3D-4C32-8294-48697BC8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6237" y="1772816"/>
              <a:ext cx="1526626" cy="1080000"/>
            </a:xfrm>
            <a:prstGeom prst="rect">
              <a:avLst/>
            </a:prstGeom>
            <a:ln w="31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BD6ADC1-5E2A-4537-A2AF-EEBE0E7F4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27" y="3017502"/>
              <a:ext cx="1526626" cy="1080000"/>
            </a:xfrm>
            <a:prstGeom prst="rect">
              <a:avLst/>
            </a:prstGeom>
            <a:ln w="31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4BB8FE25-FB96-42F2-8352-8DB37A739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27" y="558162"/>
              <a:ext cx="1526626" cy="1080000"/>
            </a:xfrm>
            <a:prstGeom prst="rect">
              <a:avLst/>
            </a:prstGeom>
            <a:ln w="31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DADDD649-C5B7-4C70-83FB-3698F5A9B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004" y="558162"/>
              <a:ext cx="1526626" cy="1080000"/>
            </a:xfrm>
            <a:prstGeom prst="rect">
              <a:avLst/>
            </a:prstGeom>
            <a:ln w="31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0AA91A3A-0166-49D0-AFB1-48F030DAB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933" y="558162"/>
              <a:ext cx="1526626" cy="1080000"/>
            </a:xfrm>
            <a:prstGeom prst="rect">
              <a:avLst/>
            </a:prstGeom>
            <a:ln w="31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3B183D4-E901-4086-9BE4-4042B3309CC1}"/>
              </a:ext>
            </a:extLst>
          </p:cNvPr>
          <p:cNvGrpSpPr/>
          <p:nvPr/>
        </p:nvGrpSpPr>
        <p:grpSpPr>
          <a:xfrm>
            <a:off x="3677021" y="1102967"/>
            <a:ext cx="4974336" cy="3704930"/>
            <a:chOff x="703069" y="211917"/>
            <a:chExt cx="8187208" cy="6265273"/>
          </a:xfrm>
        </p:grpSpPr>
        <p:sp>
          <p:nvSpPr>
            <p:cNvPr id="8" name="Восьмиугольник 7">
              <a:extLst>
                <a:ext uri="{FF2B5EF4-FFF2-40B4-BE49-F238E27FC236}">
                  <a16:creationId xmlns:a16="http://schemas.microsoft.com/office/drawing/2014/main" id="{CD23C875-12D3-448E-AB9E-C07DFA424F00}"/>
                </a:ext>
              </a:extLst>
            </p:cNvPr>
            <p:cNvSpPr/>
            <p:nvPr/>
          </p:nvSpPr>
          <p:spPr>
            <a:xfrm>
              <a:off x="703069" y="211917"/>
              <a:ext cx="8187208" cy="6265273"/>
            </a:xfrm>
            <a:prstGeom prst="octagon">
              <a:avLst/>
            </a:prstGeom>
            <a:solidFill>
              <a:srgbClr val="F5FD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15C762DF-A4FC-42DC-8725-10888921FD90}"/>
                </a:ext>
              </a:extLst>
            </p:cNvPr>
            <p:cNvSpPr/>
            <p:nvPr/>
          </p:nvSpPr>
          <p:spPr>
            <a:xfrm>
              <a:off x="6363596" y="3588678"/>
              <a:ext cx="2324148" cy="7268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746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000" b="1" dirty="0">
                  <a:solidFill>
                    <a:schemeClr val="accent4">
                      <a:lumMod val="50000"/>
                    </a:schemeClr>
                  </a:solidFill>
                </a:rPr>
                <a:t>«Исследовательская деятельность»</a:t>
              </a:r>
              <a:endParaRPr lang="ru-RU" sz="10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0" name="Скругленный прямоугольник 14">
              <a:extLst>
                <a:ext uri="{FF2B5EF4-FFF2-40B4-BE49-F238E27FC236}">
                  <a16:creationId xmlns:a16="http://schemas.microsoft.com/office/drawing/2014/main" id="{6877970F-BA4E-49A1-B5BE-10BCC3595823}"/>
                </a:ext>
              </a:extLst>
            </p:cNvPr>
            <p:cNvSpPr/>
            <p:nvPr/>
          </p:nvSpPr>
          <p:spPr>
            <a:xfrm>
              <a:off x="3145375" y="2100449"/>
              <a:ext cx="3116814" cy="1871738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rgbClr val="746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200" b="1" dirty="0">
                  <a:solidFill>
                    <a:schemeClr val="tx2">
                      <a:lumMod val="75000"/>
                    </a:schemeClr>
                  </a:solidFill>
                </a:rPr>
                <a:t>Математическое развитие дошкольников</a:t>
              </a:r>
            </a:p>
          </p:txBody>
        </p:sp>
        <p:sp>
          <p:nvSpPr>
            <p:cNvPr id="11" name="Скругленный прямоугольник 23">
              <a:extLst>
                <a:ext uri="{FF2B5EF4-FFF2-40B4-BE49-F238E27FC236}">
                  <a16:creationId xmlns:a16="http://schemas.microsoft.com/office/drawing/2014/main" id="{39077447-F83C-4A03-A949-C14CDC9A62FE}"/>
                </a:ext>
              </a:extLst>
            </p:cNvPr>
            <p:cNvSpPr/>
            <p:nvPr/>
          </p:nvSpPr>
          <p:spPr>
            <a:xfrm>
              <a:off x="3376586" y="612647"/>
              <a:ext cx="2952327" cy="12443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746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000" b="1" dirty="0">
                  <a:solidFill>
                    <a:schemeClr val="accent4">
                      <a:lumMod val="50000"/>
                    </a:schemeClr>
                  </a:solidFill>
                </a:rPr>
                <a:t>Модернизация развивающей предметно-пространственной среды</a:t>
              </a:r>
              <a:endParaRPr lang="ru-RU" sz="10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2" name="Скругленный прямоугольник 9">
              <a:extLst>
                <a:ext uri="{FF2B5EF4-FFF2-40B4-BE49-F238E27FC236}">
                  <a16:creationId xmlns:a16="http://schemas.microsoft.com/office/drawing/2014/main" id="{2C9359DC-D6A4-4434-B43F-4B0DD58FEBD8}"/>
                </a:ext>
              </a:extLst>
            </p:cNvPr>
            <p:cNvSpPr/>
            <p:nvPr/>
          </p:nvSpPr>
          <p:spPr>
            <a:xfrm>
              <a:off x="6411156" y="1702261"/>
              <a:ext cx="1964434" cy="78169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746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000" b="1" dirty="0">
                  <a:solidFill>
                    <a:schemeClr val="accent4">
                      <a:lumMod val="50000"/>
                    </a:schemeClr>
                  </a:solidFill>
                </a:rPr>
                <a:t>«Математика в движении»</a:t>
              </a:r>
              <a:endParaRPr lang="ru-RU" sz="10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3" name="Скругленный прямоугольник 11">
              <a:extLst>
                <a:ext uri="{FF2B5EF4-FFF2-40B4-BE49-F238E27FC236}">
                  <a16:creationId xmlns:a16="http://schemas.microsoft.com/office/drawing/2014/main" id="{13B64B00-D03F-49A7-A86D-09B36CA4E16E}"/>
                </a:ext>
              </a:extLst>
            </p:cNvPr>
            <p:cNvSpPr/>
            <p:nvPr/>
          </p:nvSpPr>
          <p:spPr>
            <a:xfrm>
              <a:off x="970685" y="3551628"/>
              <a:ext cx="2092447" cy="89141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746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000" b="1" dirty="0">
                  <a:solidFill>
                    <a:schemeClr val="accent4">
                      <a:lumMod val="50000"/>
                    </a:schemeClr>
                  </a:solidFill>
                </a:rPr>
                <a:t>«Математический музей» </a:t>
              </a:r>
              <a:endParaRPr lang="ru-RU" sz="10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4" name="Скругленный прямоугольник 12">
              <a:extLst>
                <a:ext uri="{FF2B5EF4-FFF2-40B4-BE49-F238E27FC236}">
                  <a16:creationId xmlns:a16="http://schemas.microsoft.com/office/drawing/2014/main" id="{CAEA1AD2-76E6-469F-99F6-9D9886B72509}"/>
                </a:ext>
              </a:extLst>
            </p:cNvPr>
            <p:cNvSpPr/>
            <p:nvPr/>
          </p:nvSpPr>
          <p:spPr>
            <a:xfrm>
              <a:off x="1165172" y="1757156"/>
              <a:ext cx="1836422" cy="7268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746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000" b="1" dirty="0">
                  <a:solidFill>
                    <a:schemeClr val="accent4">
                      <a:lumMod val="50000"/>
                    </a:schemeClr>
                  </a:solidFill>
                </a:rPr>
                <a:t>«Математика и творчество»</a:t>
              </a:r>
              <a:endParaRPr lang="ru-RU" sz="10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5" name="Скругленный прямоугольник 17">
              <a:extLst>
                <a:ext uri="{FF2B5EF4-FFF2-40B4-BE49-F238E27FC236}">
                  <a16:creationId xmlns:a16="http://schemas.microsoft.com/office/drawing/2014/main" id="{FDAFB5F4-8766-4A2B-A1EA-25F8AE892F09}"/>
                </a:ext>
              </a:extLst>
            </p:cNvPr>
            <p:cNvSpPr/>
            <p:nvPr/>
          </p:nvSpPr>
          <p:spPr>
            <a:xfrm>
              <a:off x="1165172" y="2630303"/>
              <a:ext cx="1836422" cy="7268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746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000" b="1" dirty="0">
                  <a:solidFill>
                    <a:schemeClr val="accent4">
                      <a:lumMod val="50000"/>
                    </a:schemeClr>
                  </a:solidFill>
                </a:rPr>
                <a:t>«Город мечты»</a:t>
              </a:r>
              <a:endParaRPr lang="ru-RU" sz="10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" name="Скругленный прямоугольник 11">
              <a:extLst>
                <a:ext uri="{FF2B5EF4-FFF2-40B4-BE49-F238E27FC236}">
                  <a16:creationId xmlns:a16="http://schemas.microsoft.com/office/drawing/2014/main" id="{62FE6AFF-2757-44D3-8E99-8E84C5484744}"/>
                </a:ext>
              </a:extLst>
            </p:cNvPr>
            <p:cNvSpPr/>
            <p:nvPr/>
          </p:nvSpPr>
          <p:spPr>
            <a:xfrm>
              <a:off x="3063131" y="4280132"/>
              <a:ext cx="3420795" cy="113442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746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000" b="1" dirty="0">
                  <a:solidFill>
                    <a:schemeClr val="accent4">
                      <a:lumMod val="50000"/>
                    </a:schemeClr>
                  </a:solidFill>
                </a:rPr>
                <a:t>Проектная деятельность</a:t>
              </a:r>
            </a:p>
            <a:p>
              <a:pPr algn="ctr" eaLnBrk="1" hangingPunct="1">
                <a:defRPr/>
              </a:pPr>
              <a:r>
                <a:rPr lang="ru-RU" sz="1000" b="1" i="1" dirty="0">
                  <a:solidFill>
                    <a:schemeClr val="accent4">
                      <a:lumMod val="50000"/>
                    </a:schemeClr>
                  </a:solidFill>
                </a:rPr>
                <a:t>«Дизайн и математика»</a:t>
              </a:r>
            </a:p>
            <a:p>
              <a:pPr algn="ctr" eaLnBrk="1" hangingPunct="1">
                <a:defRPr/>
              </a:pPr>
              <a:r>
                <a:rPr lang="ru-RU" sz="1000" b="1" i="1" dirty="0">
                  <a:solidFill>
                    <a:schemeClr val="accent4">
                      <a:lumMod val="50000"/>
                    </a:schemeClr>
                  </a:solidFill>
                </a:rPr>
                <a:t>«Кулинария и математика»</a:t>
              </a:r>
            </a:p>
            <a:p>
              <a:pPr algn="ctr" eaLnBrk="1" hangingPunct="1">
                <a:defRPr/>
              </a:pPr>
              <a:r>
                <a:rPr lang="ru-RU" sz="1000" b="1" i="1" dirty="0">
                  <a:solidFill>
                    <a:schemeClr val="accent4">
                      <a:lumMod val="50000"/>
                    </a:schemeClr>
                  </a:solidFill>
                </a:rPr>
                <a:t>«Математика в профессиях»</a:t>
              </a:r>
            </a:p>
          </p:txBody>
        </p:sp>
        <p:sp>
          <p:nvSpPr>
            <p:cNvPr id="17" name="Скругленный прямоугольник 13">
              <a:extLst>
                <a:ext uri="{FF2B5EF4-FFF2-40B4-BE49-F238E27FC236}">
                  <a16:creationId xmlns:a16="http://schemas.microsoft.com/office/drawing/2014/main" id="{3C3C2EC3-377E-4932-BF0F-392C683BFBC3}"/>
                </a:ext>
              </a:extLst>
            </p:cNvPr>
            <p:cNvSpPr/>
            <p:nvPr/>
          </p:nvSpPr>
          <p:spPr>
            <a:xfrm>
              <a:off x="6363596" y="2590611"/>
              <a:ext cx="2092447" cy="89141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746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000" b="1" dirty="0">
                  <a:solidFill>
                    <a:schemeClr val="accent4">
                      <a:lumMod val="50000"/>
                    </a:schemeClr>
                  </a:solidFill>
                </a:rPr>
                <a:t>«Математические сказки» </a:t>
              </a:r>
              <a:endParaRPr lang="ru-RU" sz="1000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" name="Скругленный прямоугольник 3">
              <a:extLst>
                <a:ext uri="{FF2B5EF4-FFF2-40B4-BE49-F238E27FC236}">
                  <a16:creationId xmlns:a16="http://schemas.microsoft.com/office/drawing/2014/main" id="{ED44C7F8-A54B-4C88-8DC9-F0E6B12B087B}"/>
                </a:ext>
              </a:extLst>
            </p:cNvPr>
            <p:cNvSpPr/>
            <p:nvPr/>
          </p:nvSpPr>
          <p:spPr>
            <a:xfrm>
              <a:off x="2411761" y="5720185"/>
              <a:ext cx="4752528" cy="675123"/>
            </a:xfrm>
            <a:prstGeom prst="roundRect">
              <a:avLst/>
            </a:prstGeom>
            <a:solidFill>
              <a:srgbClr val="F5F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Практико-ориентированное образование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84F5F11-66C9-40BE-8450-2AB8AA6AD585}"/>
              </a:ext>
            </a:extLst>
          </p:cNvPr>
          <p:cNvGrpSpPr/>
          <p:nvPr/>
        </p:nvGrpSpPr>
        <p:grpSpPr>
          <a:xfrm>
            <a:off x="122513" y="3798354"/>
            <a:ext cx="3536022" cy="2978886"/>
            <a:chOff x="169096" y="230143"/>
            <a:chExt cx="8840218" cy="6190729"/>
          </a:xfrm>
        </p:grpSpPr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DBC0EEB8-470D-4FB9-90FF-54E0B6A23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58637" y="230143"/>
              <a:ext cx="1967095" cy="2622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50101CA2-9BA7-4373-99A8-14B53A1D4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23751" y="230143"/>
              <a:ext cx="1967095" cy="2622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839F78D-4FD4-48A4-A864-46F3FD7CD2C6}"/>
                </a:ext>
              </a:extLst>
            </p:cNvPr>
            <p:cNvPicPr/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9512" y="230143"/>
              <a:ext cx="1913972" cy="2622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CE9964B9-54FB-4ACF-B58F-324362440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9096" y="3079244"/>
              <a:ext cx="3497057" cy="2622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84E6EF32-0773-443B-8F36-001587846332}"/>
                </a:ext>
              </a:extLst>
            </p:cNvPr>
            <p:cNvGrpSpPr/>
            <p:nvPr/>
          </p:nvGrpSpPr>
          <p:grpSpPr>
            <a:xfrm>
              <a:off x="3905011" y="3212976"/>
              <a:ext cx="5104303" cy="3207896"/>
              <a:chOff x="2249137" y="1214178"/>
              <a:chExt cx="6494862" cy="4494522"/>
            </a:xfrm>
          </p:grpSpPr>
          <p:pic>
            <p:nvPicPr>
              <p:cNvPr id="40" name="Объект 7">
                <a:extLst>
                  <a:ext uri="{FF2B5EF4-FFF2-40B4-BE49-F238E27FC236}">
                    <a16:creationId xmlns:a16="http://schemas.microsoft.com/office/drawing/2014/main" id="{596354D4-1393-4798-9320-50C0F6CA4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249137" y="1353741"/>
                <a:ext cx="3025124" cy="415051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175" cap="sq">
                <a:solidFill>
                  <a:srgbClr val="7030A0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41" name="Рисунок 40" descr="Изображение выглядит как человек, ребенок, молодой, семь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EFDF5AC-BBB9-43A8-A955-A99F69CDA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6815" y="1214178"/>
                <a:ext cx="3187184" cy="212531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175" cap="sq">
                <a:solidFill>
                  <a:srgbClr val="7030A0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42" name="Рисунок 41" descr="Изображение выглядит как текст, человек, стол, ребе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349BF1C-F540-42D5-A3EA-B3B45D7F3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361" y="3583910"/>
                <a:ext cx="3187184" cy="212479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175" cap="sq">
                <a:solidFill>
                  <a:srgbClr val="7030A0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F53E014-6DD6-4D6D-924E-CCD136F7E258}"/>
              </a:ext>
            </a:extLst>
          </p:cNvPr>
          <p:cNvGrpSpPr/>
          <p:nvPr/>
        </p:nvGrpSpPr>
        <p:grpSpPr>
          <a:xfrm>
            <a:off x="8059831" y="4019830"/>
            <a:ext cx="3660670" cy="2736678"/>
            <a:chOff x="539551" y="352749"/>
            <a:chExt cx="8433782" cy="5879396"/>
          </a:xfrm>
        </p:grpSpPr>
        <p:pic>
          <p:nvPicPr>
            <p:cNvPr id="44" name="Picture 4" descr="E:\Парковка\IMG_0280.JPG">
              <a:extLst>
                <a:ext uri="{FF2B5EF4-FFF2-40B4-BE49-F238E27FC236}">
                  <a16:creationId xmlns:a16="http://schemas.microsoft.com/office/drawing/2014/main" id="{E84F5D2F-4392-451B-9378-3C59CA6D5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764704"/>
              <a:ext cx="3215620" cy="21434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5" name="Picture 2" descr="G:\DCIM\100CANON\IMG_1772.JPG">
              <a:extLst>
                <a:ext uri="{FF2B5EF4-FFF2-40B4-BE49-F238E27FC236}">
                  <a16:creationId xmlns:a16="http://schemas.microsoft.com/office/drawing/2014/main" id="{5A16932D-1B57-45DE-A9CC-D771EF6CD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441939"/>
              <a:ext cx="4185309" cy="27902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6" name="Рисунок 45" descr="C:\Users\dns\AppData\Local\Microsoft\Windows\Temporary Internet Files\Content.Word\20180921_102514.jpg">
              <a:extLst>
                <a:ext uri="{FF2B5EF4-FFF2-40B4-BE49-F238E27FC236}">
                  <a16:creationId xmlns:a16="http://schemas.microsoft.com/office/drawing/2014/main" id="{AFE6E7FE-8B9B-48A0-8D45-76E9BF4DE1EB}"/>
                </a:ext>
              </a:extLst>
            </p:cNvPr>
            <p:cNvPicPr/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269" y="858031"/>
              <a:ext cx="3942624" cy="29320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7" name="Рисунок 46" descr="C:\Users\dns\AppData\Local\Microsoft\Windows\Temporary Internet Files\Content.Word\20180920_100030.jpg">
              <a:extLst>
                <a:ext uri="{FF2B5EF4-FFF2-40B4-BE49-F238E27FC236}">
                  <a16:creationId xmlns:a16="http://schemas.microsoft.com/office/drawing/2014/main" id="{5005C5FE-BA63-4BF5-A1BC-EC36AAE6E6AB}"/>
                </a:ext>
              </a:extLst>
            </p:cNvPr>
            <p:cNvPicPr/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98568" y="1571162"/>
              <a:ext cx="3303017" cy="21169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8" name="Picture 4" descr="E:\Проект\2017\Фото\10 группа\IMG_8416.JPG">
              <a:extLst>
                <a:ext uri="{FF2B5EF4-FFF2-40B4-BE49-F238E27FC236}">
                  <a16:creationId xmlns:a16="http://schemas.microsoft.com/office/drawing/2014/main" id="{9062B673-146D-4753-A139-2ECB21AF4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609352"/>
              <a:ext cx="3497280" cy="2622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A2C3E12-FE39-4500-A724-6BF68BC31146}"/>
              </a:ext>
            </a:extLst>
          </p:cNvPr>
          <p:cNvGrpSpPr/>
          <p:nvPr/>
        </p:nvGrpSpPr>
        <p:grpSpPr>
          <a:xfrm>
            <a:off x="4126830" y="4711934"/>
            <a:ext cx="3772803" cy="2065306"/>
            <a:chOff x="1396876" y="1090162"/>
            <a:chExt cx="7317649" cy="466696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48BEEC58-5017-4B37-907F-5147F007B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3162" t="3662" r="6680" b="9762"/>
            <a:stretch/>
          </p:blipFill>
          <p:spPr>
            <a:xfrm>
              <a:off x="1396876" y="3802049"/>
              <a:ext cx="2907555" cy="19550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EEDCCA6-0C32-4EC7-B20E-07244DC74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3111" t="4370" r="5740" b="10104"/>
            <a:stretch/>
          </p:blipFill>
          <p:spPr>
            <a:xfrm>
              <a:off x="5763874" y="3802049"/>
              <a:ext cx="2950651" cy="19355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B6DCD97A-5B56-4E4B-8C98-A67059E36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039" y="1230719"/>
              <a:ext cx="2779486" cy="20574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C4B38D69-BE42-43A0-BAB2-4C095FC10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962" y="1090162"/>
              <a:ext cx="2837384" cy="2115218"/>
            </a:xfrm>
            <a:prstGeom prst="rect">
              <a:avLst/>
            </a:prstGeom>
            <a:ln w="3175">
              <a:solidFill>
                <a:srgbClr val="7030A0"/>
              </a:solidFill>
            </a:ln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D5B4337-5A41-4AB4-A6F3-75F05D804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4318" y="2408042"/>
              <a:ext cx="2640493" cy="17603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3731FC8-E473-42CA-9E27-34B3D19C1917}"/>
              </a:ext>
            </a:extLst>
          </p:cNvPr>
          <p:cNvGrpSpPr/>
          <p:nvPr/>
        </p:nvGrpSpPr>
        <p:grpSpPr>
          <a:xfrm>
            <a:off x="212650" y="1851888"/>
            <a:ext cx="3036705" cy="1904126"/>
            <a:chOff x="304415" y="1007240"/>
            <a:chExt cx="8678824" cy="4843520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F0573411-08C5-40A0-9007-653743F9C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68" y="1007240"/>
              <a:ext cx="3600938" cy="27007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37C8519-B37C-462B-93C4-DF5A72025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15" y="3091766"/>
              <a:ext cx="3600938" cy="27007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6D9532CD-E2FD-4358-A8F9-70DFB948A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947" y="1013106"/>
              <a:ext cx="3600938" cy="27007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4CCB297E-4DFC-49D5-B281-7B48CDCD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2301" y="3104880"/>
              <a:ext cx="3600938" cy="27007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DEC8F7FD-C5E6-4BEA-9DCE-A1E879E75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1962" y="4969020"/>
              <a:ext cx="881740" cy="88174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DAD7109B-C0F7-4351-B4F2-331F58B23FB1}"/>
              </a:ext>
            </a:extLst>
          </p:cNvPr>
          <p:cNvGrpSpPr/>
          <p:nvPr/>
        </p:nvGrpSpPr>
        <p:grpSpPr>
          <a:xfrm>
            <a:off x="9145300" y="2266680"/>
            <a:ext cx="2649099" cy="1687274"/>
            <a:chOff x="1472020" y="1612344"/>
            <a:chExt cx="6812053" cy="4684918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2A4911E7-FDD8-470A-B622-00473368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020" y="1612344"/>
              <a:ext cx="6812053" cy="46849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DEDC36F7-C372-4627-9C71-9FE615EDA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5238311"/>
              <a:ext cx="881740" cy="88174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38357C1-D7EF-43DC-9967-D35675E02CDB}"/>
              </a:ext>
            </a:extLst>
          </p:cNvPr>
          <p:cNvGrpSpPr/>
          <p:nvPr/>
        </p:nvGrpSpPr>
        <p:grpSpPr>
          <a:xfrm>
            <a:off x="4349891" y="25885"/>
            <a:ext cx="1543943" cy="1197474"/>
            <a:chOff x="220787" y="933356"/>
            <a:chExt cx="8745509" cy="4922678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A157DC2-EF54-4BC7-9E4C-2D1724BF3F42}"/>
                </a:ext>
              </a:extLst>
            </p:cNvPr>
            <p:cNvGrpSpPr/>
            <p:nvPr/>
          </p:nvGrpSpPr>
          <p:grpSpPr>
            <a:xfrm>
              <a:off x="220787" y="933356"/>
              <a:ext cx="8745509" cy="4922678"/>
              <a:chOff x="291423" y="207042"/>
              <a:chExt cx="11657642" cy="6561861"/>
            </a:xfrm>
          </p:grpSpPr>
          <p:pic>
            <p:nvPicPr>
              <p:cNvPr id="74" name="Рисунок 73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0F99179-E74B-488E-8A94-786378BCA6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423" y="207042"/>
                <a:ext cx="4800000" cy="3600000"/>
              </a:xfrm>
              <a:prstGeom prst="rect">
                <a:avLst/>
              </a:prstGeom>
              <a:ln>
                <a:solidFill>
                  <a:srgbClr val="7030A0"/>
                </a:solidFill>
              </a:ln>
            </p:spPr>
          </p:pic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07A469F8-C7A0-469A-9431-A23E190E9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9065" y="207042"/>
                <a:ext cx="4800000" cy="3600000"/>
              </a:xfrm>
              <a:prstGeom prst="rect">
                <a:avLst/>
              </a:prstGeom>
              <a:ln>
                <a:solidFill>
                  <a:srgbClr val="7030A0"/>
                </a:solidFill>
              </a:ln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CB738C3-596B-4D67-BF39-BCC5766A5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6460" y="3168903"/>
                <a:ext cx="4800000" cy="3600000"/>
              </a:xfrm>
              <a:prstGeom prst="rect">
                <a:avLst/>
              </a:prstGeom>
              <a:ln>
                <a:solidFill>
                  <a:srgbClr val="7030A0"/>
                </a:solidFill>
              </a:ln>
            </p:spPr>
          </p:pic>
          <p:pic>
            <p:nvPicPr>
              <p:cNvPr id="77" name="Рисунок 76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6487F49-F290-4B50-971C-2819CD12A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852" y="3168903"/>
                <a:ext cx="4800000" cy="3600000"/>
              </a:xfrm>
              <a:prstGeom prst="rect">
                <a:avLst/>
              </a:prstGeom>
              <a:ln>
                <a:solidFill>
                  <a:srgbClr val="7030A0"/>
                </a:solidFill>
              </a:ln>
            </p:spPr>
          </p:pic>
        </p:grp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053FF4CE-853B-4289-9B86-726066F4C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130" y="4974294"/>
              <a:ext cx="881740" cy="88174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5756075-967E-430F-87F3-A3BC32E36568}"/>
              </a:ext>
            </a:extLst>
          </p:cNvPr>
          <p:cNvGrpSpPr/>
          <p:nvPr/>
        </p:nvGrpSpPr>
        <p:grpSpPr>
          <a:xfrm>
            <a:off x="2284211" y="37553"/>
            <a:ext cx="2032791" cy="1860751"/>
            <a:chOff x="611560" y="257821"/>
            <a:chExt cx="7632848" cy="6198191"/>
          </a:xfrm>
        </p:grpSpPr>
        <p:pic>
          <p:nvPicPr>
            <p:cNvPr id="83" name="Picture 2" descr="H:\DCIM\104_PANA\P1040287.JPG">
              <a:extLst>
                <a:ext uri="{FF2B5EF4-FFF2-40B4-BE49-F238E27FC236}">
                  <a16:creationId xmlns:a16="http://schemas.microsoft.com/office/drawing/2014/main" id="{45AF53AC-EE78-4059-BC9A-1E4214B514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6" r="2344" b="6597"/>
            <a:stretch/>
          </p:blipFill>
          <p:spPr bwMode="auto">
            <a:xfrm>
              <a:off x="2051720" y="257821"/>
              <a:ext cx="4352536" cy="2774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70F3B30F-EC71-45F9-A53C-8B50CE6D0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2807607"/>
              <a:ext cx="2736304" cy="36484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4FEF6E9D-FBC0-473E-9CFB-98E07812F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957093"/>
              <a:ext cx="4665225" cy="34989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50FDA52D-2A0D-420D-8C54-980136236D68}"/>
              </a:ext>
            </a:extLst>
          </p:cNvPr>
          <p:cNvGrpSpPr/>
          <p:nvPr/>
        </p:nvGrpSpPr>
        <p:grpSpPr>
          <a:xfrm>
            <a:off x="9112407" y="81747"/>
            <a:ext cx="2851308" cy="2026645"/>
            <a:chOff x="467544" y="569621"/>
            <a:chExt cx="8448513" cy="5969404"/>
          </a:xfrm>
        </p:grpSpPr>
        <p:pic>
          <p:nvPicPr>
            <p:cNvPr id="97" name="Picture 2" descr="D:\Проект\2018\Документы КНМЦ\4 отчет Брицкой.jpg">
              <a:extLst>
                <a:ext uri="{FF2B5EF4-FFF2-40B4-BE49-F238E27FC236}">
                  <a16:creationId xmlns:a16="http://schemas.microsoft.com/office/drawing/2014/main" id="{530A38EE-A686-4694-A410-C5D0A19A4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3659025"/>
              <a:ext cx="3840000" cy="28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4122433F-D5E6-4B03-969A-3C2CF27BB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569621"/>
              <a:ext cx="3840001" cy="28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A32794AD-730A-44D8-9D5A-6F2BB492A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569621"/>
              <a:ext cx="3840000" cy="28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15C88261-206A-462B-8062-8B699A191739}"/>
              </a:ext>
            </a:extLst>
          </p:cNvPr>
          <p:cNvGrpSpPr/>
          <p:nvPr/>
        </p:nvGrpSpPr>
        <p:grpSpPr>
          <a:xfrm>
            <a:off x="6334985" y="115612"/>
            <a:ext cx="2589900" cy="1231045"/>
            <a:chOff x="3563888" y="3424559"/>
            <a:chExt cx="5252874" cy="3002642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7D5AF0B3-7865-421C-A3AC-1A40BB49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3994492"/>
              <a:ext cx="2520280" cy="18902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85580E21-3B49-46C8-ACFB-D3409EB96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885" y="4850613"/>
              <a:ext cx="2413194" cy="15765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B66EC9BD-792B-497C-ADA0-7C1619165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482" y="3424559"/>
              <a:ext cx="2520280" cy="11624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DA4FE5C4-4F21-47B8-90DC-0FB3BFDFAE7A}"/>
              </a:ext>
            </a:extLst>
          </p:cNvPr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20" y="3991276"/>
            <a:ext cx="1400541" cy="105040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166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xxx\Desktop\Downloads\sx7ljBoPzmE.jpg">
            <a:extLst>
              <a:ext uri="{FF2B5EF4-FFF2-40B4-BE49-F238E27FC236}">
                <a16:creationId xmlns:a16="http://schemas.microsoft.com/office/drawing/2014/main" id="{EA59F47A-19B4-ED2F-831D-5FCB0834466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092" y="298488"/>
            <a:ext cx="2396794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E:\Парковка\IMG_0280.JPG">
            <a:extLst>
              <a:ext uri="{FF2B5EF4-FFF2-40B4-BE49-F238E27FC236}">
                <a16:creationId xmlns:a16="http://schemas.microsoft.com/office/drawing/2014/main" id="{54DCCA76-EF2F-1074-89DF-3F7605E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688" y="958642"/>
            <a:ext cx="3000396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45703ED-0F61-2540-3CE5-9AA55762F7FF}"/>
              </a:ext>
            </a:extLst>
          </p:cNvPr>
          <p:cNvSpPr txBox="1">
            <a:spLocks/>
          </p:cNvSpPr>
          <p:nvPr/>
        </p:nvSpPr>
        <p:spPr>
          <a:xfrm>
            <a:off x="2580886" y="192538"/>
            <a:ext cx="3015411" cy="76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7030A0"/>
                </a:solidFill>
              </a:rPr>
              <a:t>Парковка</a:t>
            </a:r>
          </a:p>
        </p:txBody>
      </p:sp>
      <p:pic>
        <p:nvPicPr>
          <p:cNvPr id="5" name="Picture 2" descr="G:\DCIM\100CANON\IMG_1772.JPG">
            <a:extLst>
              <a:ext uri="{FF2B5EF4-FFF2-40B4-BE49-F238E27FC236}">
                <a16:creationId xmlns:a16="http://schemas.microsoft.com/office/drawing/2014/main" id="{38158BEA-8F75-63A0-11B6-6C9A1EC2A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614" y="996399"/>
            <a:ext cx="4612297" cy="307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6D3899A-EE60-C4AC-DBF2-B142780E0759}"/>
              </a:ext>
            </a:extLst>
          </p:cNvPr>
          <p:cNvSpPr txBox="1">
            <a:spLocks/>
          </p:cNvSpPr>
          <p:nvPr/>
        </p:nvSpPr>
        <p:spPr>
          <a:xfrm>
            <a:off x="6805262" y="287428"/>
            <a:ext cx="4964981" cy="5763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7030A0"/>
                </a:solidFill>
              </a:rPr>
              <a:t>Футбольные ворота</a:t>
            </a:r>
          </a:p>
        </p:txBody>
      </p:sp>
      <p:pic>
        <p:nvPicPr>
          <p:cNvPr id="7" name="Picture 4" descr="E:\Проект\2017\Фото\10 группа\IMG_8416.JPG">
            <a:extLst>
              <a:ext uri="{FF2B5EF4-FFF2-40B4-BE49-F238E27FC236}">
                <a16:creationId xmlns:a16="http://schemas.microsoft.com/office/drawing/2014/main" id="{860D9E05-7BF8-997C-2041-52D5A8A3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914" y="4355082"/>
            <a:ext cx="3116960" cy="2337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dns\AppData\Local\Microsoft\Windows\Temporary Internet Files\Content.Word\20180921_102514.jpg">
            <a:extLst>
              <a:ext uri="{FF2B5EF4-FFF2-40B4-BE49-F238E27FC236}">
                <a16:creationId xmlns:a16="http://schemas.microsoft.com/office/drawing/2014/main" id="{F6253EE2-9297-72D5-D7FD-EC4EF4DCD7B3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45026" y="4179669"/>
            <a:ext cx="2899392" cy="2126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dns\AppData\Local\Microsoft\Windows\Temporary Internet Files\Content.Word\20180920_100030.jpg">
            <a:extLst>
              <a:ext uri="{FF2B5EF4-FFF2-40B4-BE49-F238E27FC236}">
                <a16:creationId xmlns:a16="http://schemas.microsoft.com/office/drawing/2014/main" id="{A4583221-0771-B416-E9A4-00924AFF3AE6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24338" y="4226383"/>
            <a:ext cx="2899393" cy="2033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dns\AppData\Local\Microsoft\Windows\Temporary Internet Files\Content.Word\20180921_102333.jpg">
            <a:extLst>
              <a:ext uri="{FF2B5EF4-FFF2-40B4-BE49-F238E27FC236}">
                <a16:creationId xmlns:a16="http://schemas.microsoft.com/office/drawing/2014/main" id="{6767F8B5-B9DC-C771-B33E-9F5A35975A3A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7167" y="4413184"/>
            <a:ext cx="3010744" cy="2291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F3F242D-4F38-ABAB-1366-EACDDE6C0D7E}"/>
              </a:ext>
            </a:extLst>
          </p:cNvPr>
          <p:cNvSpPr txBox="1">
            <a:spLocks/>
          </p:cNvSpPr>
          <p:nvPr/>
        </p:nvSpPr>
        <p:spPr>
          <a:xfrm>
            <a:off x="213631" y="3141583"/>
            <a:ext cx="4467813" cy="7962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7030A0"/>
                </a:solidFill>
              </a:rPr>
              <a:t>Кукольный</a:t>
            </a:r>
            <a:r>
              <a:rPr lang="ru-RU" dirty="0"/>
              <a:t> дом</a:t>
            </a:r>
          </a:p>
        </p:txBody>
      </p:sp>
    </p:spTree>
    <p:extLst>
      <p:ext uri="{BB962C8B-B14F-4D97-AF65-F5344CB8AC3E}">
        <p14:creationId xmlns:p14="http://schemas.microsoft.com/office/powerpoint/2010/main" val="314019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C447E02-0F8D-0EE8-E565-197A411CE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7405"/>
          <a:stretch/>
        </p:blipFill>
        <p:spPr bwMode="auto">
          <a:xfrm>
            <a:off x="276989" y="268611"/>
            <a:ext cx="3378730" cy="409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DF8A02-41B2-0F72-49F4-97B433FFEB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t="5231"/>
          <a:stretch/>
        </p:blipFill>
        <p:spPr>
          <a:xfrm>
            <a:off x="3972674" y="268611"/>
            <a:ext cx="4980064" cy="3636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7763EEB0-E765-F515-BBB5-BD9ED7A9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9693" y="268611"/>
            <a:ext cx="2642057" cy="3216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11FC389-ACA3-02DC-3A00-115F90B9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97" y="4796288"/>
            <a:ext cx="3447329" cy="1554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522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E6A606-6BA1-6F9A-D67D-2DD7E0B52E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5231" r="14440" b="2441"/>
          <a:stretch/>
        </p:blipFill>
        <p:spPr>
          <a:xfrm>
            <a:off x="4990092" y="306060"/>
            <a:ext cx="2270968" cy="3668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DA592-9DC5-823F-EEA7-7BE679149F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8"/>
          <a:stretch/>
        </p:blipFill>
        <p:spPr>
          <a:xfrm>
            <a:off x="328148" y="306060"/>
            <a:ext cx="3204503" cy="3368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26F3F8-F9A6-F23B-C517-2172DFF9D1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/>
          <a:stretch/>
        </p:blipFill>
        <p:spPr>
          <a:xfrm>
            <a:off x="9013748" y="306061"/>
            <a:ext cx="2848703" cy="3668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808E5D-F69F-4AF9-82CD-D6A4756FFD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7"/>
          <a:stretch/>
        </p:blipFill>
        <p:spPr>
          <a:xfrm>
            <a:off x="1930400" y="3032273"/>
            <a:ext cx="3053164" cy="3622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2F3EF5-AF6E-F4E4-82EA-29E3E39405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12852" r="8089" b="2791"/>
          <a:stretch/>
        </p:blipFill>
        <p:spPr>
          <a:xfrm>
            <a:off x="6736252" y="3032273"/>
            <a:ext cx="2822014" cy="3622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812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E6A606-6BA1-6F9A-D67D-2DD7E0B5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r="4576"/>
          <a:stretch/>
        </p:blipFill>
        <p:spPr>
          <a:xfrm>
            <a:off x="5170367" y="228345"/>
            <a:ext cx="3097899" cy="3266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DA592-9DC5-823F-EEA7-7BE67914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r="7181"/>
          <a:stretch/>
        </p:blipFill>
        <p:spPr>
          <a:xfrm>
            <a:off x="236539" y="203720"/>
            <a:ext cx="3899290" cy="293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26F3F8-F9A6-F23B-C517-2172DFF9D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r="9571"/>
          <a:stretch/>
        </p:blipFill>
        <p:spPr>
          <a:xfrm>
            <a:off x="9302805" y="203720"/>
            <a:ext cx="2501833" cy="2979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808E5D-F69F-4AF9-82CD-D6A4756FF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6458"/>
          <a:stretch/>
        </p:blipFill>
        <p:spPr>
          <a:xfrm>
            <a:off x="306988" y="3429000"/>
            <a:ext cx="3064960" cy="3148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2F3EF5-AF6E-F4E4-82EA-29E3E3940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r="2437"/>
          <a:stretch/>
        </p:blipFill>
        <p:spPr>
          <a:xfrm>
            <a:off x="4740440" y="3792541"/>
            <a:ext cx="2711119" cy="2785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B5E818-9E0F-D799-61EC-3180DD01F3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r="5316"/>
          <a:stretch/>
        </p:blipFill>
        <p:spPr>
          <a:xfrm>
            <a:off x="8739678" y="3617740"/>
            <a:ext cx="3064960" cy="2960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E6677-84E3-CA41-FC53-C5BC5AA7F406}"/>
              </a:ext>
            </a:extLst>
          </p:cNvPr>
          <p:cNvSpPr txBox="1"/>
          <p:nvPr/>
        </p:nvSpPr>
        <p:spPr>
          <a:xfrm flipH="1">
            <a:off x="1285640" y="280006"/>
            <a:ext cx="260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Вид изделия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300FCC-3318-2E87-92C5-3D642F4BD3C5}"/>
              </a:ext>
            </a:extLst>
          </p:cNvPr>
          <p:cNvSpPr txBox="1"/>
          <p:nvPr/>
        </p:nvSpPr>
        <p:spPr>
          <a:xfrm flipH="1">
            <a:off x="1340610" y="3495121"/>
            <a:ext cx="84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Цвет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4BFE6-FF43-2A57-6992-EBC759E731F2}"/>
              </a:ext>
            </a:extLst>
          </p:cNvPr>
          <p:cNvSpPr txBox="1"/>
          <p:nvPr/>
        </p:nvSpPr>
        <p:spPr>
          <a:xfrm flipH="1">
            <a:off x="6362775" y="1693287"/>
            <a:ext cx="10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Сезон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9272D-6931-7653-E471-7D8CA01CBBE9}"/>
              </a:ext>
            </a:extLst>
          </p:cNvPr>
          <p:cNvSpPr txBox="1"/>
          <p:nvPr/>
        </p:nvSpPr>
        <p:spPr>
          <a:xfrm flipH="1">
            <a:off x="5210546" y="5003497"/>
            <a:ext cx="192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Назначение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4A4F16-70F4-3394-6E55-8692CE933837}"/>
              </a:ext>
            </a:extLst>
          </p:cNvPr>
          <p:cNvSpPr txBox="1"/>
          <p:nvPr/>
        </p:nvSpPr>
        <p:spPr>
          <a:xfrm flipH="1">
            <a:off x="9654639" y="280006"/>
            <a:ext cx="2149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Наличие и расположение украшений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8E7EE-CF53-7DB5-3E69-F458F831E005}"/>
              </a:ext>
            </a:extLst>
          </p:cNvPr>
          <p:cNvSpPr txBox="1"/>
          <p:nvPr/>
        </p:nvSpPr>
        <p:spPr>
          <a:xfrm flipH="1">
            <a:off x="9128119" y="3617740"/>
            <a:ext cx="2501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Чередование, симметричность</a:t>
            </a:r>
          </a:p>
        </p:txBody>
      </p:sp>
    </p:spTree>
    <p:extLst>
      <p:ext uri="{BB962C8B-B14F-4D97-AF65-F5344CB8AC3E}">
        <p14:creationId xmlns:p14="http://schemas.microsoft.com/office/powerpoint/2010/main" val="1300921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425</Words>
  <Application>Microsoft Office PowerPoint</Application>
  <PresentationFormat>Широкоэкранный</PresentationFormat>
  <Paragraphs>45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Century Gothic</vt:lpstr>
      <vt:lpstr>Times New Roman</vt:lpstr>
      <vt:lpstr>Тема Office</vt:lpstr>
      <vt:lpstr> Мастер-класс «Ателье одежды» Направление «Дизайн и математика» краевой инновационной площадки «Математическое развитие дошкольников  в системе непрерывного  практико-ориентированного образования»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деятельности краевой инновационной площадки  по теме «Математическое развитие дошкольников в системе непрерывного  практико-ориентированного образования»</dc:title>
  <dc:creator>234 ДОУ</dc:creator>
  <cp:lastModifiedBy>234 ДОУ</cp:lastModifiedBy>
  <cp:revision>16</cp:revision>
  <dcterms:created xsi:type="dcterms:W3CDTF">2022-01-13T13:33:37Z</dcterms:created>
  <dcterms:modified xsi:type="dcterms:W3CDTF">2023-07-05T15:07:42Z</dcterms:modified>
</cp:coreProperties>
</file>