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8" r:id="rId4"/>
    <p:sldId id="279" r:id="rId5"/>
    <p:sldId id="280" r:id="rId6"/>
    <p:sldId id="287" r:id="rId7"/>
    <p:sldId id="288" r:id="rId8"/>
    <p:sldId id="289" r:id="rId9"/>
    <p:sldId id="290" r:id="rId10"/>
    <p:sldId id="283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C9B3D-F5E1-4564-AFA6-B943C426D5D1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0A7C0F12-EAB9-4AA5-A683-6E9A99495F9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дошкольном возрасте под финансовой грамотностью понимается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решения.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D5C3B-D999-4466-B1DE-EEAD79C26727}" type="parTrans" cxnId="{85194191-3796-41F1-9D99-E2211FBEA13D}">
      <dgm:prSet/>
      <dgm:spPr/>
      <dgm:t>
        <a:bodyPr/>
        <a:lstStyle/>
        <a:p>
          <a:endParaRPr lang="ru-RU"/>
        </a:p>
      </dgm:t>
    </dgm:pt>
    <dgm:pt modelId="{AD9FAC55-5556-4855-95ED-AA35AB398A1E}" type="sibTrans" cxnId="{85194191-3796-41F1-9D99-E2211FBEA13D}">
      <dgm:prSet/>
      <dgm:spPr/>
      <dgm:t>
        <a:bodyPr/>
        <a:lstStyle/>
        <a:p>
          <a:endParaRPr lang="ru-RU"/>
        </a:p>
      </dgm:t>
    </dgm:pt>
    <dgm:pt modelId="{FB70E2F0-BBE9-40CC-987E-9A155BF4483D}" type="pres">
      <dgm:prSet presAssocID="{59DC9B3D-F5E1-4564-AFA6-B943C426D5D1}" presName="linearFlow" presStyleCnt="0">
        <dgm:presLayoutVars>
          <dgm:dir/>
          <dgm:resizeHandles val="exact"/>
        </dgm:presLayoutVars>
      </dgm:prSet>
      <dgm:spPr/>
    </dgm:pt>
    <dgm:pt modelId="{374D2CB9-7A34-4B04-8886-8C53EC42318D}" type="pres">
      <dgm:prSet presAssocID="{0A7C0F12-EAB9-4AA5-A683-6E9A99495F9F}" presName="comp" presStyleCnt="0"/>
      <dgm:spPr/>
    </dgm:pt>
    <dgm:pt modelId="{12DE8919-9722-4E2C-AA28-DF4767408E5E}" type="pres">
      <dgm:prSet presAssocID="{0A7C0F12-EAB9-4AA5-A683-6E9A99495F9F}" presName="rect2" presStyleLbl="node1" presStyleIdx="0" presStyleCnt="1" custLinFactNeighborX="-2345" custLinFactNeighborY="-5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2343F-B752-4084-BF76-B84A58E6CA61}" type="pres">
      <dgm:prSet presAssocID="{0A7C0F12-EAB9-4AA5-A683-6E9A99495F9F}" presName="rect1" presStyleLbl="lnNode1" presStyleIdx="0" presStyleCnt="1" custLinFactNeighborX="726" custLinFactNeighborY="44891"/>
      <dgm:spPr/>
    </dgm:pt>
  </dgm:ptLst>
  <dgm:cxnLst>
    <dgm:cxn modelId="{85194191-3796-41F1-9D99-E2211FBEA13D}" srcId="{59DC9B3D-F5E1-4564-AFA6-B943C426D5D1}" destId="{0A7C0F12-EAB9-4AA5-A683-6E9A99495F9F}" srcOrd="0" destOrd="0" parTransId="{ACBD5C3B-D999-4466-B1DE-EEAD79C26727}" sibTransId="{AD9FAC55-5556-4855-95ED-AA35AB398A1E}"/>
    <dgm:cxn modelId="{83B05324-B3D4-45DE-92FD-151FE787131D}" type="presOf" srcId="{59DC9B3D-F5E1-4564-AFA6-B943C426D5D1}" destId="{FB70E2F0-BBE9-40CC-987E-9A155BF4483D}" srcOrd="0" destOrd="0" presId="urn:microsoft.com/office/officeart/2008/layout/AlternatingPictureBlocks"/>
    <dgm:cxn modelId="{A50C7E8A-126C-4A92-BFDD-6256193C2567}" type="presOf" srcId="{0A7C0F12-EAB9-4AA5-A683-6E9A99495F9F}" destId="{12DE8919-9722-4E2C-AA28-DF4767408E5E}" srcOrd="0" destOrd="0" presId="urn:microsoft.com/office/officeart/2008/layout/AlternatingPictureBlocks"/>
    <dgm:cxn modelId="{D5719663-A176-4DE8-A4EC-0563C808BA87}" type="presParOf" srcId="{FB70E2F0-BBE9-40CC-987E-9A155BF4483D}" destId="{374D2CB9-7A34-4B04-8886-8C53EC42318D}" srcOrd="0" destOrd="0" presId="urn:microsoft.com/office/officeart/2008/layout/AlternatingPictureBlocks"/>
    <dgm:cxn modelId="{6E36D423-A0D8-453D-A420-C240A669767E}" type="presParOf" srcId="{374D2CB9-7A34-4B04-8886-8C53EC42318D}" destId="{12DE8919-9722-4E2C-AA28-DF4767408E5E}" srcOrd="0" destOrd="0" presId="urn:microsoft.com/office/officeart/2008/layout/AlternatingPictureBlocks"/>
    <dgm:cxn modelId="{54C294C0-9106-4D81-BD69-FE8C05340AFF}" type="presParOf" srcId="{374D2CB9-7A34-4B04-8886-8C53EC42318D}" destId="{6172343F-B752-4084-BF76-B84A58E6CA61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8919-9722-4E2C-AA28-DF4767408E5E}">
      <dsp:nvSpPr>
        <dsp:cNvPr id="0" name=""/>
        <dsp:cNvSpPr/>
      </dsp:nvSpPr>
      <dsp:spPr>
        <a:xfrm>
          <a:off x="2376285" y="360043"/>
          <a:ext cx="5065762" cy="2291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дошкольном возрасте под финансовой грамотностью понимается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решения.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285" y="360043"/>
        <a:ext cx="5065762" cy="2291163"/>
      </dsp:txXfrm>
    </dsp:sp>
    <dsp:sp modelId="{6172343F-B752-4084-BF76-B84A58E6CA61}">
      <dsp:nvSpPr>
        <dsp:cNvPr id="0" name=""/>
        <dsp:cNvSpPr/>
      </dsp:nvSpPr>
      <dsp:spPr>
        <a:xfrm>
          <a:off x="16467" y="2592277"/>
          <a:ext cx="2268252" cy="2291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04856" cy="10081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№ 5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«Формирование основ финансовой грамотности у детей старшего дошкольного возраста посредством игровых технологий»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184" y="5157192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д/с № 5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Гросс Наталья Александровна</a:t>
            </a:r>
          </a:p>
          <a:p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65375"/>
            <a:ext cx="3600399" cy="300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836712"/>
            <a:ext cx="6912768" cy="2404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можно отметить, что создание необходимых условий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правильно организованная игровая деятельность положительно воздействует на становление финансовой грамотности дошкольников. Эта деятельность способствует развитию познавательной активности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коммуникативных навыков дошкольников.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Users\Колобок\Desktop\фин.грамотность\сочи\сочи ф\Новая папка (2)\d80f62dce21a75b8791a612941b74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777659" cy="290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олобок\Desktop\image1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752528" cy="5262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41277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923928" y="401044"/>
            <a:ext cx="2664296" cy="1368152"/>
          </a:xfrm>
          <a:prstGeom prst="cloudCallout">
            <a:avLst>
              <a:gd name="adj1" fmla="val -44846"/>
              <a:gd name="adj2" fmla="val 106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 грамотность дошкольников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483009" y="870906"/>
            <a:ext cx="2664296" cy="1368152"/>
          </a:xfrm>
          <a:prstGeom prst="cloudCallout">
            <a:avLst>
              <a:gd name="adj1" fmla="val 25775"/>
              <a:gd name="adj2" fmla="val 10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Экономическое образование дошкольников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2201317" cy="414908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220072" y="4293096"/>
            <a:ext cx="2736304" cy="1296144"/>
          </a:xfrm>
          <a:prstGeom prst="wedgeEllipseCallout">
            <a:avLst>
              <a:gd name="adj1" fmla="val -83974"/>
              <a:gd name="adj2" fmla="val -70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еще зачем? Стоит ли торопить время?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7551600"/>
              </p:ext>
            </p:extLst>
          </p:nvPr>
        </p:nvGraphicFramePr>
        <p:xfrm>
          <a:off x="827584" y="548680"/>
          <a:ext cx="75608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fs.znanio.ru/8c0997/6f/d2/88a6ac1f4dd401af55c0227a1a3e210764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1676408" cy="1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3672408" cy="22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7768"/>
            <a:ext cx="6271591" cy="194203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педагога— преподнести элементарные финансовые понятия в максимально доступной и увлекательной форме для дошкольника.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4157332" cy="3901365"/>
          </a:xfrm>
        </p:spPr>
      </p:pic>
    </p:spTree>
    <p:extLst>
      <p:ext uri="{BB962C8B-B14F-4D97-AF65-F5344CB8AC3E}">
        <p14:creationId xmlns:p14="http://schemas.microsoft.com/office/powerpoint/2010/main" val="2525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3967335" cy="12290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 основной вид деятельности дошкольников</a:t>
            </a:r>
            <a:endParaRPr lang="ru-RU" sz="2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 descr="C:\Users\Колобок\Desktop\2e89051ce5058334a6f0e772bffc455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240360" cy="2430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378904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помогает детям удовлетворять их потребность быть похожим на взрослого, реализовывать свои фантазии, которые сложно, а порой даже невозможно осуществить в реальной повседневной жизни. Применение игровой деятельности самый эффективный способ для освоения и закрепления детьми дошкольного возраста сложных экономических понятий.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4624"/>
            <a:ext cx="5544616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Игры маленьких экономистов»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2520280" cy="336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3469" y="1772816"/>
            <a:ext cx="4017421" cy="30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5240" cy="1012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«Остановка дидактических игр»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Колобок\Desktop\detsad-393843-1576756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343" y="2982047"/>
            <a:ext cx="1872208" cy="140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олобок\Desktop\detsad-393843-1576756041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70107"/>
            <a:ext cx="1804042" cy="135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08" y="2982047"/>
            <a:ext cx="3070185" cy="230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Колобок\Desktop\b79b85e7-6c0a-4706-a0cc-fd2f59e0e9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38613"/>
            <a:ext cx="2243986" cy="2991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0" y="803833"/>
            <a:ext cx="2742414" cy="205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0730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«Остановка настольно-печатные игры»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3096344" cy="2191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2313"/>
            <a:ext cx="288032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02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«Остановка </a:t>
            </a:r>
            <a:r>
              <a:rPr lang="ru-RU" b="1" dirty="0" smtClean="0">
                <a:solidFill>
                  <a:srgbClr val="C00000"/>
                </a:solidFill>
              </a:rPr>
              <a:t>сюжетно-ролевых </a:t>
            </a:r>
            <a:r>
              <a:rPr lang="ru-RU" b="1" dirty="0" smtClean="0">
                <a:solidFill>
                  <a:srgbClr val="C00000"/>
                </a:solidFill>
              </a:rPr>
              <a:t>игр»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58634"/>
            <a:ext cx="2998038" cy="172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58445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2648994" cy="195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Колобок\Desktop\19de153a-7f99-494a-81b7-e7650d30635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899592"/>
            <a:ext cx="151216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835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214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детский сад комбинированного вида № 5  Муниципального образования Кущевский район</vt:lpstr>
      <vt:lpstr>Презентация PowerPoint</vt:lpstr>
      <vt:lpstr>Презентация PowerPoint</vt:lpstr>
      <vt:lpstr>Задача педагога— преподнести элементарные финансовые понятия в максимально доступной и увлекательной форме для дошкольника.</vt:lpstr>
      <vt:lpstr>Игра- основной вид деятельности дошкольников</vt:lpstr>
      <vt:lpstr>« Игры маленьких экономистов»</vt:lpstr>
      <vt:lpstr>«Остановка дидактических игр»</vt:lpstr>
      <vt:lpstr>«Остановка настольно-печатные игры»</vt:lpstr>
      <vt:lpstr>«Остановка сюжетно-ролевых игр»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 5  Муниципального образования Кущевский район</dc:title>
  <dc:creator>Колобок</dc:creator>
  <cp:lastModifiedBy>User</cp:lastModifiedBy>
  <cp:revision>56</cp:revision>
  <dcterms:created xsi:type="dcterms:W3CDTF">2022-01-12T12:14:34Z</dcterms:created>
  <dcterms:modified xsi:type="dcterms:W3CDTF">2023-07-05T10:46:38Z</dcterms:modified>
</cp:coreProperties>
</file>