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9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BBDE6-A447-4CB8-88DA-DA0BDFC23176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8058C46-B23F-4E8D-BA15-F314E315C5A7}">
      <dgm:prSet phldrT="[Текст]" custT="1"/>
      <dgm:spPr/>
      <dgm:t>
        <a:bodyPr/>
        <a:lstStyle/>
        <a:p>
          <a:r>
            <a:rPr lang="ru-RU" sz="2800" dirty="0"/>
            <a:t>умение объяснять:</a:t>
          </a:r>
        </a:p>
      </dgm:t>
    </dgm:pt>
    <dgm:pt modelId="{34C855AC-893D-49B3-B629-9E8066D3DC33}" type="parTrans" cxnId="{DA39F559-A22A-4A0D-B86A-A20B40E195A1}">
      <dgm:prSet/>
      <dgm:spPr/>
      <dgm:t>
        <a:bodyPr/>
        <a:lstStyle/>
        <a:p>
          <a:endParaRPr lang="ru-RU"/>
        </a:p>
      </dgm:t>
    </dgm:pt>
    <dgm:pt modelId="{BEB456FD-5B8E-4152-875F-558EE48605D5}" type="sibTrans" cxnId="{DA39F559-A22A-4A0D-B86A-A20B40E195A1}">
      <dgm:prSet/>
      <dgm:spPr/>
      <dgm:t>
        <a:bodyPr/>
        <a:lstStyle/>
        <a:p>
          <a:endParaRPr lang="ru-RU"/>
        </a:p>
      </dgm:t>
    </dgm:pt>
    <dgm:pt modelId="{179B519A-F542-4363-A84F-037CD0219C90}">
      <dgm:prSet phldrT="[Текст]"/>
      <dgm:spPr/>
      <dgm:t>
        <a:bodyPr/>
        <a:lstStyle/>
        <a:p>
          <a:r>
            <a:rPr lang="ru-RU" dirty="0"/>
            <a:t>способность распознавать, предлагать, анализировать научные объяснения целого ряда природных и технологических явлений</a:t>
          </a:r>
        </a:p>
      </dgm:t>
    </dgm:pt>
    <dgm:pt modelId="{8F1EFF33-38EB-4D9A-B4B7-D886485F9499}" type="parTrans" cxnId="{6D4AA2F0-C243-440A-AB8F-CA4F49BCDE83}">
      <dgm:prSet/>
      <dgm:spPr/>
      <dgm:t>
        <a:bodyPr/>
        <a:lstStyle/>
        <a:p>
          <a:endParaRPr lang="ru-RU"/>
        </a:p>
      </dgm:t>
    </dgm:pt>
    <dgm:pt modelId="{3EDB8738-D884-4511-B2FB-57C97DF2341E}" type="sibTrans" cxnId="{6D4AA2F0-C243-440A-AB8F-CA4F49BCDE83}">
      <dgm:prSet/>
      <dgm:spPr/>
      <dgm:t>
        <a:bodyPr/>
        <a:lstStyle/>
        <a:p>
          <a:endParaRPr lang="ru-RU"/>
        </a:p>
      </dgm:t>
    </dgm:pt>
    <dgm:pt modelId="{ED455A6F-1D20-4F59-9DA2-8743ADAF00C9}">
      <dgm:prSet phldrT="[Текст]" custT="1"/>
      <dgm:spPr/>
      <dgm:t>
        <a:bodyPr/>
        <a:lstStyle/>
        <a:p>
          <a:r>
            <a:rPr lang="ru-RU" sz="2400" dirty="0"/>
            <a:t>умение оценивать и применять</a:t>
          </a:r>
        </a:p>
      </dgm:t>
    </dgm:pt>
    <dgm:pt modelId="{9F5F52C3-5DCA-489E-B75A-8BEB719203ED}" type="parTrans" cxnId="{1E87CB8F-16E7-45B1-9CA1-A5F4EC53351F}">
      <dgm:prSet/>
      <dgm:spPr/>
      <dgm:t>
        <a:bodyPr/>
        <a:lstStyle/>
        <a:p>
          <a:endParaRPr lang="ru-RU"/>
        </a:p>
      </dgm:t>
    </dgm:pt>
    <dgm:pt modelId="{7916AC50-514D-447F-9859-821BE78934D6}" type="sibTrans" cxnId="{1E87CB8F-16E7-45B1-9CA1-A5F4EC53351F}">
      <dgm:prSet/>
      <dgm:spPr/>
      <dgm:t>
        <a:bodyPr/>
        <a:lstStyle/>
        <a:p>
          <a:endParaRPr lang="ru-RU"/>
        </a:p>
      </dgm:t>
    </dgm:pt>
    <dgm:pt modelId="{AE33CD5E-14D0-4072-BB4E-CF9B3B913C82}">
      <dgm:prSet phldrT="[Текст]" custT="1"/>
      <dgm:spPr/>
      <dgm:t>
        <a:bodyPr/>
        <a:lstStyle/>
        <a:p>
          <a:r>
            <a:rPr lang="ru-RU" sz="2000" dirty="0"/>
            <a:t>умение интерпретировать с научной точки зрения: </a:t>
          </a:r>
        </a:p>
      </dgm:t>
    </dgm:pt>
    <dgm:pt modelId="{0E058095-E4A9-4022-8FEF-9496F3C877A7}" type="parTrans" cxnId="{1C09B040-0264-43CD-87EB-2C8866A4CF9D}">
      <dgm:prSet/>
      <dgm:spPr/>
      <dgm:t>
        <a:bodyPr/>
        <a:lstStyle/>
        <a:p>
          <a:endParaRPr lang="ru-RU"/>
        </a:p>
      </dgm:t>
    </dgm:pt>
    <dgm:pt modelId="{B1C579DF-1F03-4B25-9F12-C866C338792D}" type="sibTrans" cxnId="{1C09B040-0264-43CD-87EB-2C8866A4CF9D}">
      <dgm:prSet/>
      <dgm:spPr/>
      <dgm:t>
        <a:bodyPr/>
        <a:lstStyle/>
        <a:p>
          <a:endParaRPr lang="ru-RU"/>
        </a:p>
      </dgm:t>
    </dgm:pt>
    <dgm:pt modelId="{E5E035D3-595D-4698-A1D5-BB25DB067AF8}">
      <dgm:prSet phldrT="[Текст]"/>
      <dgm:spPr/>
      <dgm:t>
        <a:bodyPr/>
        <a:lstStyle/>
        <a:p>
          <a:r>
            <a:rPr lang="ru-RU" dirty="0"/>
            <a:t>анализировать и оценивать данные, утверждения и аргументы, представленные в различных формах, и соответствующие научные выводы</a:t>
          </a:r>
        </a:p>
      </dgm:t>
    </dgm:pt>
    <dgm:pt modelId="{4AB441E3-7918-4896-9145-D66621767183}" type="parTrans" cxnId="{9CF6FFBF-1C7D-4DA5-8581-011A262000B0}">
      <dgm:prSet/>
      <dgm:spPr/>
      <dgm:t>
        <a:bodyPr/>
        <a:lstStyle/>
        <a:p>
          <a:endParaRPr lang="ru-RU"/>
        </a:p>
      </dgm:t>
    </dgm:pt>
    <dgm:pt modelId="{BDB74B96-0C46-499A-8806-78E3B2D53342}" type="sibTrans" cxnId="{9CF6FFBF-1C7D-4DA5-8581-011A262000B0}">
      <dgm:prSet/>
      <dgm:spPr/>
      <dgm:t>
        <a:bodyPr/>
        <a:lstStyle/>
        <a:p>
          <a:endParaRPr lang="ru-RU"/>
        </a:p>
      </dgm:t>
    </dgm:pt>
    <dgm:pt modelId="{BFAC83E5-AB44-4E60-B59C-B05ECEAAB7F6}">
      <dgm:prSet phldrT="[Текст]"/>
      <dgm:spPr/>
      <dgm:t>
        <a:bodyPr/>
        <a:lstStyle/>
        <a:p>
          <a:r>
            <a:rPr lang="ru-RU" dirty="0"/>
            <a:t>описывать, планировать и оценивать научные исследования и предлагать пути решения задач с научной точки зрения</a:t>
          </a:r>
        </a:p>
      </dgm:t>
    </dgm:pt>
    <dgm:pt modelId="{93D25B18-517D-4E95-86C9-699B602B4596}" type="sibTrans" cxnId="{533A68D4-9E65-4D3D-8CC2-2AB534E07999}">
      <dgm:prSet/>
      <dgm:spPr/>
      <dgm:t>
        <a:bodyPr/>
        <a:lstStyle/>
        <a:p>
          <a:endParaRPr lang="ru-RU"/>
        </a:p>
      </dgm:t>
    </dgm:pt>
    <dgm:pt modelId="{230F4F38-6FED-42D3-AC34-C0713B6E53D9}" type="parTrans" cxnId="{533A68D4-9E65-4D3D-8CC2-2AB534E07999}">
      <dgm:prSet/>
      <dgm:spPr/>
      <dgm:t>
        <a:bodyPr/>
        <a:lstStyle/>
        <a:p>
          <a:endParaRPr lang="ru-RU"/>
        </a:p>
      </dgm:t>
    </dgm:pt>
    <dgm:pt modelId="{F2B4E6A0-6DD7-43B7-AC8E-D499FD92B4CF}" type="pres">
      <dgm:prSet presAssocID="{D61BBDE6-A447-4CB8-88DA-DA0BDFC2317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AA7A1B-A12C-49EB-A11B-F237EFEAB0C5}" type="pres">
      <dgm:prSet presAssocID="{98058C46-B23F-4E8D-BA15-F314E315C5A7}" presName="horFlow" presStyleCnt="0"/>
      <dgm:spPr/>
    </dgm:pt>
    <dgm:pt modelId="{D5CC45BC-9758-45F2-A4A5-ECCEA6A0415D}" type="pres">
      <dgm:prSet presAssocID="{98058C46-B23F-4E8D-BA15-F314E315C5A7}" presName="bigChev" presStyleLbl="node1" presStyleIdx="0" presStyleCnt="3"/>
      <dgm:spPr/>
      <dgm:t>
        <a:bodyPr/>
        <a:lstStyle/>
        <a:p>
          <a:endParaRPr lang="ru-RU"/>
        </a:p>
      </dgm:t>
    </dgm:pt>
    <dgm:pt modelId="{DD30C348-D362-44F7-932B-FBDFC5B4CB51}" type="pres">
      <dgm:prSet presAssocID="{8F1EFF33-38EB-4D9A-B4B7-D886485F9499}" presName="parTrans" presStyleCnt="0"/>
      <dgm:spPr/>
    </dgm:pt>
    <dgm:pt modelId="{8E822797-CCDA-4AAA-B7BE-4F6D632085DE}" type="pres">
      <dgm:prSet presAssocID="{179B519A-F542-4363-A84F-037CD0219C90}" presName="node" presStyleLbl="alignAccFollowNode1" presStyleIdx="0" presStyleCnt="3" custScaleX="219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7094D-0128-4E1E-AB9A-EC0E4026CB8C}" type="pres">
      <dgm:prSet presAssocID="{98058C46-B23F-4E8D-BA15-F314E315C5A7}" presName="vSp" presStyleCnt="0"/>
      <dgm:spPr/>
    </dgm:pt>
    <dgm:pt modelId="{0A017240-2631-4058-ABEE-88D86E27F60E}" type="pres">
      <dgm:prSet presAssocID="{ED455A6F-1D20-4F59-9DA2-8743ADAF00C9}" presName="horFlow" presStyleCnt="0"/>
      <dgm:spPr/>
    </dgm:pt>
    <dgm:pt modelId="{71AC258C-FEC6-4731-BA9E-52B7C05B0EEB}" type="pres">
      <dgm:prSet presAssocID="{ED455A6F-1D20-4F59-9DA2-8743ADAF00C9}" presName="bigChev" presStyleLbl="node1" presStyleIdx="1" presStyleCnt="3"/>
      <dgm:spPr/>
      <dgm:t>
        <a:bodyPr/>
        <a:lstStyle/>
        <a:p>
          <a:endParaRPr lang="ru-RU"/>
        </a:p>
      </dgm:t>
    </dgm:pt>
    <dgm:pt modelId="{79EC34B8-D825-42D3-B713-42CBCF642931}" type="pres">
      <dgm:prSet presAssocID="{230F4F38-6FED-42D3-AC34-C0713B6E53D9}" presName="parTrans" presStyleCnt="0"/>
      <dgm:spPr/>
    </dgm:pt>
    <dgm:pt modelId="{4C220B06-E06B-4C25-8805-4A912EE639F6}" type="pres">
      <dgm:prSet presAssocID="{BFAC83E5-AB44-4E60-B59C-B05ECEAAB7F6}" presName="node" presStyleLbl="alignAccFollowNode1" presStyleIdx="1" presStyleCnt="3" custScaleX="215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97B3F-6A68-4237-806F-7EB09865C586}" type="pres">
      <dgm:prSet presAssocID="{ED455A6F-1D20-4F59-9DA2-8743ADAF00C9}" presName="vSp" presStyleCnt="0"/>
      <dgm:spPr/>
    </dgm:pt>
    <dgm:pt modelId="{70D1C25C-0C79-4F30-B6B2-3BF29926F274}" type="pres">
      <dgm:prSet presAssocID="{AE33CD5E-14D0-4072-BB4E-CF9B3B913C82}" presName="horFlow" presStyleCnt="0"/>
      <dgm:spPr/>
    </dgm:pt>
    <dgm:pt modelId="{75D086AC-793E-4C65-AB12-AF4B8866FE44}" type="pres">
      <dgm:prSet presAssocID="{AE33CD5E-14D0-4072-BB4E-CF9B3B913C82}" presName="bigChev" presStyleLbl="node1" presStyleIdx="2" presStyleCnt="3" custScaleX="102668"/>
      <dgm:spPr/>
      <dgm:t>
        <a:bodyPr/>
        <a:lstStyle/>
        <a:p>
          <a:endParaRPr lang="ru-RU"/>
        </a:p>
      </dgm:t>
    </dgm:pt>
    <dgm:pt modelId="{3653C407-3D96-44B7-84FA-57C30892B703}" type="pres">
      <dgm:prSet presAssocID="{4AB441E3-7918-4896-9145-D66621767183}" presName="parTrans" presStyleCnt="0"/>
      <dgm:spPr/>
    </dgm:pt>
    <dgm:pt modelId="{C151CAFF-91C9-4855-8520-285A7C9B6456}" type="pres">
      <dgm:prSet presAssocID="{E5E035D3-595D-4698-A1D5-BB25DB067AF8}" presName="node" presStyleLbl="alignAccFollowNode1" presStyleIdx="2" presStyleCnt="3" custScaleX="208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3A68D4-9E65-4D3D-8CC2-2AB534E07999}" srcId="{ED455A6F-1D20-4F59-9DA2-8743ADAF00C9}" destId="{BFAC83E5-AB44-4E60-B59C-B05ECEAAB7F6}" srcOrd="0" destOrd="0" parTransId="{230F4F38-6FED-42D3-AC34-C0713B6E53D9}" sibTransId="{93D25B18-517D-4E95-86C9-699B602B4596}"/>
    <dgm:cxn modelId="{BBD284C2-F3A3-4873-89E0-46628C1D3C1D}" type="presOf" srcId="{AE33CD5E-14D0-4072-BB4E-CF9B3B913C82}" destId="{75D086AC-793E-4C65-AB12-AF4B8866FE44}" srcOrd="0" destOrd="0" presId="urn:microsoft.com/office/officeart/2005/8/layout/lProcess3"/>
    <dgm:cxn modelId="{DBD686EA-C3C9-4B63-A3DC-E978B70CD59F}" type="presOf" srcId="{179B519A-F542-4363-A84F-037CD0219C90}" destId="{8E822797-CCDA-4AAA-B7BE-4F6D632085DE}" srcOrd="0" destOrd="0" presId="urn:microsoft.com/office/officeart/2005/8/layout/lProcess3"/>
    <dgm:cxn modelId="{52F49220-2E2E-4695-8C7F-9289B0D67892}" type="presOf" srcId="{ED455A6F-1D20-4F59-9DA2-8743ADAF00C9}" destId="{71AC258C-FEC6-4731-BA9E-52B7C05B0EEB}" srcOrd="0" destOrd="0" presId="urn:microsoft.com/office/officeart/2005/8/layout/lProcess3"/>
    <dgm:cxn modelId="{A47AB933-EB27-4E4A-AFF2-E329BC3D5215}" type="presOf" srcId="{98058C46-B23F-4E8D-BA15-F314E315C5A7}" destId="{D5CC45BC-9758-45F2-A4A5-ECCEA6A0415D}" srcOrd="0" destOrd="0" presId="urn:microsoft.com/office/officeart/2005/8/layout/lProcess3"/>
    <dgm:cxn modelId="{A734B3D6-6A9E-4197-A808-851034D01EF5}" type="presOf" srcId="{E5E035D3-595D-4698-A1D5-BB25DB067AF8}" destId="{C151CAFF-91C9-4855-8520-285A7C9B6456}" srcOrd="0" destOrd="0" presId="urn:microsoft.com/office/officeart/2005/8/layout/lProcess3"/>
    <dgm:cxn modelId="{DA39F559-A22A-4A0D-B86A-A20B40E195A1}" srcId="{D61BBDE6-A447-4CB8-88DA-DA0BDFC23176}" destId="{98058C46-B23F-4E8D-BA15-F314E315C5A7}" srcOrd="0" destOrd="0" parTransId="{34C855AC-893D-49B3-B629-9E8066D3DC33}" sibTransId="{BEB456FD-5B8E-4152-875F-558EE48605D5}"/>
    <dgm:cxn modelId="{9CF6FFBF-1C7D-4DA5-8581-011A262000B0}" srcId="{AE33CD5E-14D0-4072-BB4E-CF9B3B913C82}" destId="{E5E035D3-595D-4698-A1D5-BB25DB067AF8}" srcOrd="0" destOrd="0" parTransId="{4AB441E3-7918-4896-9145-D66621767183}" sibTransId="{BDB74B96-0C46-499A-8806-78E3B2D53342}"/>
    <dgm:cxn modelId="{335307EF-EAB2-4CCE-A331-B8ED227F8AA4}" type="presOf" srcId="{D61BBDE6-A447-4CB8-88DA-DA0BDFC23176}" destId="{F2B4E6A0-6DD7-43B7-AC8E-D499FD92B4CF}" srcOrd="0" destOrd="0" presId="urn:microsoft.com/office/officeart/2005/8/layout/lProcess3"/>
    <dgm:cxn modelId="{57C84B9A-F811-4589-9971-CB04F61199BD}" type="presOf" srcId="{BFAC83E5-AB44-4E60-B59C-B05ECEAAB7F6}" destId="{4C220B06-E06B-4C25-8805-4A912EE639F6}" srcOrd="0" destOrd="0" presId="urn:microsoft.com/office/officeart/2005/8/layout/lProcess3"/>
    <dgm:cxn modelId="{6D4AA2F0-C243-440A-AB8F-CA4F49BCDE83}" srcId="{98058C46-B23F-4E8D-BA15-F314E315C5A7}" destId="{179B519A-F542-4363-A84F-037CD0219C90}" srcOrd="0" destOrd="0" parTransId="{8F1EFF33-38EB-4D9A-B4B7-D886485F9499}" sibTransId="{3EDB8738-D884-4511-B2FB-57C97DF2341E}"/>
    <dgm:cxn modelId="{1E87CB8F-16E7-45B1-9CA1-A5F4EC53351F}" srcId="{D61BBDE6-A447-4CB8-88DA-DA0BDFC23176}" destId="{ED455A6F-1D20-4F59-9DA2-8743ADAF00C9}" srcOrd="1" destOrd="0" parTransId="{9F5F52C3-5DCA-489E-B75A-8BEB719203ED}" sibTransId="{7916AC50-514D-447F-9859-821BE78934D6}"/>
    <dgm:cxn modelId="{1C09B040-0264-43CD-87EB-2C8866A4CF9D}" srcId="{D61BBDE6-A447-4CB8-88DA-DA0BDFC23176}" destId="{AE33CD5E-14D0-4072-BB4E-CF9B3B913C82}" srcOrd="2" destOrd="0" parTransId="{0E058095-E4A9-4022-8FEF-9496F3C877A7}" sibTransId="{B1C579DF-1F03-4B25-9F12-C866C338792D}"/>
    <dgm:cxn modelId="{DD552E53-346C-4344-BFCA-5AD5618984C4}" type="presParOf" srcId="{F2B4E6A0-6DD7-43B7-AC8E-D499FD92B4CF}" destId="{94AA7A1B-A12C-49EB-A11B-F237EFEAB0C5}" srcOrd="0" destOrd="0" presId="urn:microsoft.com/office/officeart/2005/8/layout/lProcess3"/>
    <dgm:cxn modelId="{650DED32-03CF-4B72-B9D0-A75DC4BBC49F}" type="presParOf" srcId="{94AA7A1B-A12C-49EB-A11B-F237EFEAB0C5}" destId="{D5CC45BC-9758-45F2-A4A5-ECCEA6A0415D}" srcOrd="0" destOrd="0" presId="urn:microsoft.com/office/officeart/2005/8/layout/lProcess3"/>
    <dgm:cxn modelId="{878F7BF7-B616-4177-9A4D-687F2C82C077}" type="presParOf" srcId="{94AA7A1B-A12C-49EB-A11B-F237EFEAB0C5}" destId="{DD30C348-D362-44F7-932B-FBDFC5B4CB51}" srcOrd="1" destOrd="0" presId="urn:microsoft.com/office/officeart/2005/8/layout/lProcess3"/>
    <dgm:cxn modelId="{5F81AE47-FC57-44ED-B323-14A7C5735D09}" type="presParOf" srcId="{94AA7A1B-A12C-49EB-A11B-F237EFEAB0C5}" destId="{8E822797-CCDA-4AAA-B7BE-4F6D632085DE}" srcOrd="2" destOrd="0" presId="urn:microsoft.com/office/officeart/2005/8/layout/lProcess3"/>
    <dgm:cxn modelId="{D2F802E8-5CFB-410F-B246-70DEF1C09D87}" type="presParOf" srcId="{F2B4E6A0-6DD7-43B7-AC8E-D499FD92B4CF}" destId="{7AA7094D-0128-4E1E-AB9A-EC0E4026CB8C}" srcOrd="1" destOrd="0" presId="urn:microsoft.com/office/officeart/2005/8/layout/lProcess3"/>
    <dgm:cxn modelId="{8E2FF005-C5FE-4C1B-8B57-2E22FDFE6347}" type="presParOf" srcId="{F2B4E6A0-6DD7-43B7-AC8E-D499FD92B4CF}" destId="{0A017240-2631-4058-ABEE-88D86E27F60E}" srcOrd="2" destOrd="0" presId="urn:microsoft.com/office/officeart/2005/8/layout/lProcess3"/>
    <dgm:cxn modelId="{1932662A-2EDE-4E44-837F-9E4A43E1581F}" type="presParOf" srcId="{0A017240-2631-4058-ABEE-88D86E27F60E}" destId="{71AC258C-FEC6-4731-BA9E-52B7C05B0EEB}" srcOrd="0" destOrd="0" presId="urn:microsoft.com/office/officeart/2005/8/layout/lProcess3"/>
    <dgm:cxn modelId="{B9BA5001-B79B-4353-BE48-60B41CFAE106}" type="presParOf" srcId="{0A017240-2631-4058-ABEE-88D86E27F60E}" destId="{79EC34B8-D825-42D3-B713-42CBCF642931}" srcOrd="1" destOrd="0" presId="urn:microsoft.com/office/officeart/2005/8/layout/lProcess3"/>
    <dgm:cxn modelId="{B2FAA217-2977-4A16-B508-9D6B0C6B6F3D}" type="presParOf" srcId="{0A017240-2631-4058-ABEE-88D86E27F60E}" destId="{4C220B06-E06B-4C25-8805-4A912EE639F6}" srcOrd="2" destOrd="0" presId="urn:microsoft.com/office/officeart/2005/8/layout/lProcess3"/>
    <dgm:cxn modelId="{E733DF13-16B0-49B1-A1E7-73E634F0FF0C}" type="presParOf" srcId="{F2B4E6A0-6DD7-43B7-AC8E-D499FD92B4CF}" destId="{D2F97B3F-6A68-4237-806F-7EB09865C586}" srcOrd="3" destOrd="0" presId="urn:microsoft.com/office/officeart/2005/8/layout/lProcess3"/>
    <dgm:cxn modelId="{6D9CC5D7-CE6D-4FEA-AB61-B7E9099174E8}" type="presParOf" srcId="{F2B4E6A0-6DD7-43B7-AC8E-D499FD92B4CF}" destId="{70D1C25C-0C79-4F30-B6B2-3BF29926F274}" srcOrd="4" destOrd="0" presId="urn:microsoft.com/office/officeart/2005/8/layout/lProcess3"/>
    <dgm:cxn modelId="{56E3304F-9968-4FE4-9C87-E4469FB05A95}" type="presParOf" srcId="{70D1C25C-0C79-4F30-B6B2-3BF29926F274}" destId="{75D086AC-793E-4C65-AB12-AF4B8866FE44}" srcOrd="0" destOrd="0" presId="urn:microsoft.com/office/officeart/2005/8/layout/lProcess3"/>
    <dgm:cxn modelId="{B954ED57-85BD-4C17-B6B6-2E69FB12ADC0}" type="presParOf" srcId="{70D1C25C-0C79-4F30-B6B2-3BF29926F274}" destId="{3653C407-3D96-44B7-84FA-57C30892B703}" srcOrd="1" destOrd="0" presId="urn:microsoft.com/office/officeart/2005/8/layout/lProcess3"/>
    <dgm:cxn modelId="{290977EA-5FBC-4F25-BA4B-A08E955EB61B}" type="presParOf" srcId="{70D1C25C-0C79-4F30-B6B2-3BF29926F274}" destId="{C151CAFF-91C9-4855-8520-285A7C9B645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A26ED-0AA5-4CE4-8BD7-33063A625D05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2CFD50-FB13-4956-833C-7834ECAE68D0}">
      <dgm:prSet phldrT="[Текст]"/>
      <dgm:spPr/>
      <dgm:t>
        <a:bodyPr/>
        <a:lstStyle/>
        <a:p>
          <a:r>
            <a:rPr lang="ru-RU" dirty="0"/>
            <a:t>гуманистический характер российского образования</a:t>
          </a:r>
        </a:p>
      </dgm:t>
    </dgm:pt>
    <dgm:pt modelId="{BA64BB7A-2B1D-42AC-8A18-8803406C3F6D}" type="parTrans" cxnId="{1ABE89C2-9515-4E51-A75D-E0C29DEE4CB8}">
      <dgm:prSet/>
      <dgm:spPr/>
      <dgm:t>
        <a:bodyPr/>
        <a:lstStyle/>
        <a:p>
          <a:endParaRPr lang="ru-RU"/>
        </a:p>
      </dgm:t>
    </dgm:pt>
    <dgm:pt modelId="{7F5C004D-E83B-45BB-A345-11ABEDC7118F}" type="sibTrans" cxnId="{1ABE89C2-9515-4E51-A75D-E0C29DEE4CB8}">
      <dgm:prSet/>
      <dgm:spPr/>
      <dgm:t>
        <a:bodyPr/>
        <a:lstStyle/>
        <a:p>
          <a:endParaRPr lang="ru-RU"/>
        </a:p>
      </dgm:t>
    </dgm:pt>
    <dgm:pt modelId="{4A4420BB-0B43-45E1-972E-7EA405C0CBB4}">
      <dgm:prSet/>
      <dgm:spPr/>
      <dgm:t>
        <a:bodyPr/>
        <a:lstStyle/>
        <a:p>
          <a:r>
            <a:rPr lang="ru-RU" dirty="0"/>
            <a:t>приоритет жизни и здоровья, прав и свобод личности, ее свободного развития</a:t>
          </a:r>
        </a:p>
      </dgm:t>
    </dgm:pt>
    <dgm:pt modelId="{AEC8BA49-9C38-47FC-9740-E522C4F2FB9A}" type="parTrans" cxnId="{FD217421-95F3-4E4E-845E-49FCEE59A570}">
      <dgm:prSet/>
      <dgm:spPr/>
      <dgm:t>
        <a:bodyPr/>
        <a:lstStyle/>
        <a:p>
          <a:endParaRPr lang="ru-RU"/>
        </a:p>
      </dgm:t>
    </dgm:pt>
    <dgm:pt modelId="{8E24F333-2CDD-4629-8E14-1A9C3E4C6296}" type="sibTrans" cxnId="{FD217421-95F3-4E4E-845E-49FCEE59A570}">
      <dgm:prSet/>
      <dgm:spPr/>
      <dgm:t>
        <a:bodyPr/>
        <a:lstStyle/>
        <a:p>
          <a:endParaRPr lang="ru-RU"/>
        </a:p>
      </dgm:t>
    </dgm:pt>
    <dgm:pt modelId="{01CE1344-DF93-48FA-843D-8F1454402A54}">
      <dgm:prSet/>
      <dgm:spPr/>
      <dgm:t>
        <a:bodyPr/>
        <a:lstStyle/>
        <a:p>
          <a:r>
            <a:rPr lang="ru-RU"/>
            <a:t>воспитание взаимоуважения, трудолюбия, гражданственности, патриотизма, ответственности, общенациональных и коллективных интересов, правовой культуры, бережного отношения к природе</a:t>
          </a:r>
        </a:p>
      </dgm:t>
    </dgm:pt>
    <dgm:pt modelId="{67E97F50-95EB-4F2C-A57A-4D9FBF85E62D}" type="parTrans" cxnId="{8FBCF295-121A-4907-A99A-982FEA6A56AE}">
      <dgm:prSet/>
      <dgm:spPr/>
      <dgm:t>
        <a:bodyPr/>
        <a:lstStyle/>
        <a:p>
          <a:endParaRPr lang="ru-RU"/>
        </a:p>
      </dgm:t>
    </dgm:pt>
    <dgm:pt modelId="{EE394EB1-3590-4929-8D6D-59C0A8EAAFA4}" type="sibTrans" cxnId="{8FBCF295-121A-4907-A99A-982FEA6A56AE}">
      <dgm:prSet/>
      <dgm:spPr/>
      <dgm:t>
        <a:bodyPr/>
        <a:lstStyle/>
        <a:p>
          <a:endParaRPr lang="ru-RU"/>
        </a:p>
      </dgm:t>
    </dgm:pt>
    <dgm:pt modelId="{089ACFDF-0C61-4B7D-B2BD-1740C4847D38}" type="pres">
      <dgm:prSet presAssocID="{1A6A26ED-0AA5-4CE4-8BD7-33063A625D0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11F535-7AE9-45C6-8FDF-795477969C69}" type="pres">
      <dgm:prSet presAssocID="{442CFD50-FB13-4956-833C-7834ECAE68D0}" presName="horFlow" presStyleCnt="0"/>
      <dgm:spPr/>
    </dgm:pt>
    <dgm:pt modelId="{174B5A15-8D44-430D-AF34-3FF15CAFE9BB}" type="pres">
      <dgm:prSet presAssocID="{442CFD50-FB13-4956-833C-7834ECAE68D0}" presName="bigChev" presStyleLbl="node1" presStyleIdx="0" presStyleCnt="3" custScaleX="240658"/>
      <dgm:spPr/>
      <dgm:t>
        <a:bodyPr/>
        <a:lstStyle/>
        <a:p>
          <a:endParaRPr lang="ru-RU"/>
        </a:p>
      </dgm:t>
    </dgm:pt>
    <dgm:pt modelId="{EFEB2940-E016-4781-BCEC-3A36838F7305}" type="pres">
      <dgm:prSet presAssocID="{442CFD50-FB13-4956-833C-7834ECAE68D0}" presName="vSp" presStyleCnt="0"/>
      <dgm:spPr/>
    </dgm:pt>
    <dgm:pt modelId="{3B8C8D22-4B83-4BA0-B5CD-4388658F708B}" type="pres">
      <dgm:prSet presAssocID="{4A4420BB-0B43-45E1-972E-7EA405C0CBB4}" presName="horFlow" presStyleCnt="0"/>
      <dgm:spPr/>
    </dgm:pt>
    <dgm:pt modelId="{DEE6210D-7E18-4D70-935D-04F190CA4AF6}" type="pres">
      <dgm:prSet presAssocID="{4A4420BB-0B43-45E1-972E-7EA405C0CBB4}" presName="bigChev" presStyleLbl="node1" presStyleIdx="1" presStyleCnt="3" custScaleX="240376"/>
      <dgm:spPr/>
      <dgm:t>
        <a:bodyPr/>
        <a:lstStyle/>
        <a:p>
          <a:endParaRPr lang="ru-RU"/>
        </a:p>
      </dgm:t>
    </dgm:pt>
    <dgm:pt modelId="{FA65C628-C38E-4DED-9546-558246B43088}" type="pres">
      <dgm:prSet presAssocID="{4A4420BB-0B43-45E1-972E-7EA405C0CBB4}" presName="vSp" presStyleCnt="0"/>
      <dgm:spPr/>
    </dgm:pt>
    <dgm:pt modelId="{2CF13653-BD19-47FA-B819-E16E30E88D6C}" type="pres">
      <dgm:prSet presAssocID="{01CE1344-DF93-48FA-843D-8F1454402A54}" presName="horFlow" presStyleCnt="0"/>
      <dgm:spPr/>
    </dgm:pt>
    <dgm:pt modelId="{D244E85B-0EF9-4B14-94CF-63E91BDC8C58}" type="pres">
      <dgm:prSet presAssocID="{01CE1344-DF93-48FA-843D-8F1454402A54}" presName="bigChev" presStyleLbl="node1" presStyleIdx="2" presStyleCnt="3" custScaleX="240658"/>
      <dgm:spPr/>
      <dgm:t>
        <a:bodyPr/>
        <a:lstStyle/>
        <a:p>
          <a:endParaRPr lang="ru-RU"/>
        </a:p>
      </dgm:t>
    </dgm:pt>
  </dgm:ptLst>
  <dgm:cxnLst>
    <dgm:cxn modelId="{8FBCF295-121A-4907-A99A-982FEA6A56AE}" srcId="{1A6A26ED-0AA5-4CE4-8BD7-33063A625D05}" destId="{01CE1344-DF93-48FA-843D-8F1454402A54}" srcOrd="2" destOrd="0" parTransId="{67E97F50-95EB-4F2C-A57A-4D9FBF85E62D}" sibTransId="{EE394EB1-3590-4929-8D6D-59C0A8EAAFA4}"/>
    <dgm:cxn modelId="{1F878441-8C1B-4A73-A914-104B9F97F9E8}" type="presOf" srcId="{1A6A26ED-0AA5-4CE4-8BD7-33063A625D05}" destId="{089ACFDF-0C61-4B7D-B2BD-1740C4847D38}" srcOrd="0" destOrd="0" presId="urn:microsoft.com/office/officeart/2005/8/layout/lProcess3"/>
    <dgm:cxn modelId="{F8DE702A-3842-484B-9DA0-C211B43C4B15}" type="presOf" srcId="{01CE1344-DF93-48FA-843D-8F1454402A54}" destId="{D244E85B-0EF9-4B14-94CF-63E91BDC8C58}" srcOrd="0" destOrd="0" presId="urn:microsoft.com/office/officeart/2005/8/layout/lProcess3"/>
    <dgm:cxn modelId="{FD217421-95F3-4E4E-845E-49FCEE59A570}" srcId="{1A6A26ED-0AA5-4CE4-8BD7-33063A625D05}" destId="{4A4420BB-0B43-45E1-972E-7EA405C0CBB4}" srcOrd="1" destOrd="0" parTransId="{AEC8BA49-9C38-47FC-9740-E522C4F2FB9A}" sibTransId="{8E24F333-2CDD-4629-8E14-1A9C3E4C6296}"/>
    <dgm:cxn modelId="{54482079-CDF9-48E6-B1F4-AF51C54F11F2}" type="presOf" srcId="{442CFD50-FB13-4956-833C-7834ECAE68D0}" destId="{174B5A15-8D44-430D-AF34-3FF15CAFE9BB}" srcOrd="0" destOrd="0" presId="urn:microsoft.com/office/officeart/2005/8/layout/lProcess3"/>
    <dgm:cxn modelId="{0D453945-30D6-4628-852A-F817B3193612}" type="presOf" srcId="{4A4420BB-0B43-45E1-972E-7EA405C0CBB4}" destId="{DEE6210D-7E18-4D70-935D-04F190CA4AF6}" srcOrd="0" destOrd="0" presId="urn:microsoft.com/office/officeart/2005/8/layout/lProcess3"/>
    <dgm:cxn modelId="{1ABE89C2-9515-4E51-A75D-E0C29DEE4CB8}" srcId="{1A6A26ED-0AA5-4CE4-8BD7-33063A625D05}" destId="{442CFD50-FB13-4956-833C-7834ECAE68D0}" srcOrd="0" destOrd="0" parTransId="{BA64BB7A-2B1D-42AC-8A18-8803406C3F6D}" sibTransId="{7F5C004D-E83B-45BB-A345-11ABEDC7118F}"/>
    <dgm:cxn modelId="{63CD9A75-CCE0-4DAD-9DAF-ECE1B4307372}" type="presParOf" srcId="{089ACFDF-0C61-4B7D-B2BD-1740C4847D38}" destId="{3D11F535-7AE9-45C6-8FDF-795477969C69}" srcOrd="0" destOrd="0" presId="urn:microsoft.com/office/officeart/2005/8/layout/lProcess3"/>
    <dgm:cxn modelId="{DB7C9B25-95A5-4B00-8BE1-3E10FA7CD096}" type="presParOf" srcId="{3D11F535-7AE9-45C6-8FDF-795477969C69}" destId="{174B5A15-8D44-430D-AF34-3FF15CAFE9BB}" srcOrd="0" destOrd="0" presId="urn:microsoft.com/office/officeart/2005/8/layout/lProcess3"/>
    <dgm:cxn modelId="{6396AD85-8FFA-491F-9D26-A0C259639C5C}" type="presParOf" srcId="{089ACFDF-0C61-4B7D-B2BD-1740C4847D38}" destId="{EFEB2940-E016-4781-BCEC-3A36838F7305}" srcOrd="1" destOrd="0" presId="urn:microsoft.com/office/officeart/2005/8/layout/lProcess3"/>
    <dgm:cxn modelId="{9022CA51-F7B5-4AF4-B77A-6F8000492727}" type="presParOf" srcId="{089ACFDF-0C61-4B7D-B2BD-1740C4847D38}" destId="{3B8C8D22-4B83-4BA0-B5CD-4388658F708B}" srcOrd="2" destOrd="0" presId="urn:microsoft.com/office/officeart/2005/8/layout/lProcess3"/>
    <dgm:cxn modelId="{20CC7291-FA61-4A9C-A9E9-585A1A43D510}" type="presParOf" srcId="{3B8C8D22-4B83-4BA0-B5CD-4388658F708B}" destId="{DEE6210D-7E18-4D70-935D-04F190CA4AF6}" srcOrd="0" destOrd="0" presId="urn:microsoft.com/office/officeart/2005/8/layout/lProcess3"/>
    <dgm:cxn modelId="{133EB1E9-6655-4655-8E4E-85FCF983B57F}" type="presParOf" srcId="{089ACFDF-0C61-4B7D-B2BD-1740C4847D38}" destId="{FA65C628-C38E-4DED-9546-558246B43088}" srcOrd="3" destOrd="0" presId="urn:microsoft.com/office/officeart/2005/8/layout/lProcess3"/>
    <dgm:cxn modelId="{E0ECC886-E798-4B4F-9C39-8BDC45F5EB1E}" type="presParOf" srcId="{089ACFDF-0C61-4B7D-B2BD-1740C4847D38}" destId="{2CF13653-BD19-47FA-B819-E16E30E88D6C}" srcOrd="4" destOrd="0" presId="urn:microsoft.com/office/officeart/2005/8/layout/lProcess3"/>
    <dgm:cxn modelId="{1D8CBC90-5EE9-4527-9659-5E5A2601F6E8}" type="presParOf" srcId="{2CF13653-BD19-47FA-B819-E16E30E88D6C}" destId="{D244E85B-0EF9-4B14-94CF-63E91BDC8C5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C45BC-9758-45F2-A4A5-ECCEA6A0415D}">
      <dsp:nvSpPr>
        <dsp:cNvPr id="0" name=""/>
        <dsp:cNvSpPr/>
      </dsp:nvSpPr>
      <dsp:spPr>
        <a:xfrm>
          <a:off x="5277" y="285029"/>
          <a:ext cx="3638066" cy="14552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умение объяснять:</a:t>
          </a:r>
        </a:p>
      </dsp:txBody>
      <dsp:txXfrm>
        <a:off x="732890" y="285029"/>
        <a:ext cx="2182840" cy="1455226"/>
      </dsp:txXfrm>
    </dsp:sp>
    <dsp:sp modelId="{8E822797-CCDA-4AAA-B7BE-4F6D632085DE}">
      <dsp:nvSpPr>
        <dsp:cNvPr id="0" name=""/>
        <dsp:cNvSpPr/>
      </dsp:nvSpPr>
      <dsp:spPr>
        <a:xfrm>
          <a:off x="3170395" y="408723"/>
          <a:ext cx="6640874" cy="120783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способность распознавать, предлагать, анализировать научные объяснения целого ряда природных и технологических явлений</a:t>
          </a:r>
        </a:p>
      </dsp:txBody>
      <dsp:txXfrm>
        <a:off x="3774314" y="408723"/>
        <a:ext cx="5433037" cy="1207837"/>
      </dsp:txXfrm>
    </dsp:sp>
    <dsp:sp modelId="{71AC258C-FEC6-4731-BA9E-52B7C05B0EEB}">
      <dsp:nvSpPr>
        <dsp:cNvPr id="0" name=""/>
        <dsp:cNvSpPr/>
      </dsp:nvSpPr>
      <dsp:spPr>
        <a:xfrm>
          <a:off x="5277" y="1943987"/>
          <a:ext cx="3638066" cy="1455226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умение оценивать и применять</a:t>
          </a:r>
        </a:p>
      </dsp:txBody>
      <dsp:txXfrm>
        <a:off x="732890" y="1943987"/>
        <a:ext cx="2182840" cy="1455226"/>
      </dsp:txXfrm>
    </dsp:sp>
    <dsp:sp modelId="{4C220B06-E06B-4C25-8805-4A912EE639F6}">
      <dsp:nvSpPr>
        <dsp:cNvPr id="0" name=""/>
        <dsp:cNvSpPr/>
      </dsp:nvSpPr>
      <dsp:spPr>
        <a:xfrm>
          <a:off x="3170395" y="2067682"/>
          <a:ext cx="6506139" cy="1207837"/>
        </a:xfrm>
        <a:prstGeom prst="chevron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описывать, планировать и оценивать научные исследования и предлагать пути решения задач с научной точки зрения</a:t>
          </a:r>
        </a:p>
      </dsp:txBody>
      <dsp:txXfrm>
        <a:off x="3774314" y="2067682"/>
        <a:ext cx="5298302" cy="1207837"/>
      </dsp:txXfrm>
    </dsp:sp>
    <dsp:sp modelId="{75D086AC-793E-4C65-AB12-AF4B8866FE44}">
      <dsp:nvSpPr>
        <dsp:cNvPr id="0" name=""/>
        <dsp:cNvSpPr/>
      </dsp:nvSpPr>
      <dsp:spPr>
        <a:xfrm>
          <a:off x="5277" y="3602945"/>
          <a:ext cx="3735129" cy="1455226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умение интерпретировать с научной точки зрения: </a:t>
          </a:r>
        </a:p>
      </dsp:txBody>
      <dsp:txXfrm>
        <a:off x="732890" y="3602945"/>
        <a:ext cx="2279903" cy="1455226"/>
      </dsp:txXfrm>
    </dsp:sp>
    <dsp:sp modelId="{C151CAFF-91C9-4855-8520-285A7C9B6456}">
      <dsp:nvSpPr>
        <dsp:cNvPr id="0" name=""/>
        <dsp:cNvSpPr/>
      </dsp:nvSpPr>
      <dsp:spPr>
        <a:xfrm>
          <a:off x="3267458" y="3726640"/>
          <a:ext cx="6300082" cy="1207837"/>
        </a:xfrm>
        <a:prstGeom prst="chevron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анализировать и оценивать данные, утверждения и аргументы, представленные в различных формах, и соответствующие научные выводы</a:t>
          </a:r>
        </a:p>
      </dsp:txBody>
      <dsp:txXfrm>
        <a:off x="3871377" y="3726640"/>
        <a:ext cx="5092245" cy="1207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B5A15-8D44-430D-AF34-3FF15CAFE9BB}">
      <dsp:nvSpPr>
        <dsp:cNvPr id="0" name=""/>
        <dsp:cNvSpPr/>
      </dsp:nvSpPr>
      <dsp:spPr>
        <a:xfrm>
          <a:off x="1" y="4882"/>
          <a:ext cx="9921458" cy="16490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гуманистический характер российского образования</a:t>
          </a:r>
        </a:p>
      </dsp:txBody>
      <dsp:txXfrm>
        <a:off x="824529" y="4882"/>
        <a:ext cx="8272403" cy="1649055"/>
      </dsp:txXfrm>
    </dsp:sp>
    <dsp:sp modelId="{DEE6210D-7E18-4D70-935D-04F190CA4AF6}">
      <dsp:nvSpPr>
        <dsp:cNvPr id="0" name=""/>
        <dsp:cNvSpPr/>
      </dsp:nvSpPr>
      <dsp:spPr>
        <a:xfrm>
          <a:off x="1" y="1884805"/>
          <a:ext cx="9909833" cy="1649055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приоритет жизни и здоровья, прав и свобод личности, ее свободного развития</a:t>
          </a:r>
        </a:p>
      </dsp:txBody>
      <dsp:txXfrm>
        <a:off x="824529" y="1884805"/>
        <a:ext cx="8260778" cy="1649055"/>
      </dsp:txXfrm>
    </dsp:sp>
    <dsp:sp modelId="{D244E85B-0EF9-4B14-94CF-63E91BDC8C58}">
      <dsp:nvSpPr>
        <dsp:cNvPr id="0" name=""/>
        <dsp:cNvSpPr/>
      </dsp:nvSpPr>
      <dsp:spPr>
        <a:xfrm>
          <a:off x="1" y="3764728"/>
          <a:ext cx="9921458" cy="1649055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воспитание взаимоуважения, трудолюбия, гражданственности, патриотизма, ответственности, общенациональных и коллективных интересов, правовой культуры, бережного отношения к природе</a:t>
          </a:r>
        </a:p>
      </dsp:txBody>
      <dsp:txXfrm>
        <a:off x="824529" y="3764728"/>
        <a:ext cx="8272403" cy="164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D8E2B-EF24-4B8C-B06E-24718CC1E023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FC2C-6A5E-4856-AB03-A788FCF14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4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8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0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7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2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5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9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7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0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1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4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2019-BA66-4A83-B476-ED19373538F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EBB9-5124-41CE-BA56-4B482D08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53" y="604645"/>
            <a:ext cx="1767844" cy="181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7997" y="5192181"/>
            <a:ext cx="5751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Перепелица Кристина Вячеславовна,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общественных дисциплин  и регионоведения ГБОУ ИРО Краснодарского края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BBC22-8BEB-80AE-4164-9FBBC9953225}"/>
              </a:ext>
            </a:extLst>
          </p:cNvPr>
          <p:cNvSpPr txBox="1"/>
          <p:nvPr/>
        </p:nvSpPr>
        <p:spPr>
          <a:xfrm>
            <a:off x="1705970" y="229282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тьюторов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Особенности, цели, задачи ГИА-9 в 2023 году.</a:t>
            </a:r>
          </a:p>
        </p:txBody>
      </p:sp>
    </p:spTree>
    <p:extLst>
      <p:ext uri="{BB962C8B-B14F-4D97-AF65-F5344CB8AC3E}">
        <p14:creationId xmlns:p14="http://schemas.microsoft.com/office/powerpoint/2010/main" val="271118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лезные советы при сдаче ОГЭ и ЕГЭ | Сайт гимназии №23 г. Владимир">
            <a:extLst>
              <a:ext uri="{FF2B5EF4-FFF2-40B4-BE49-F238E27FC236}">
                <a16:creationId xmlns:a16="http://schemas.microsoft.com/office/drawing/2014/main" id="{54051DDA-9401-F066-F547-21D3485F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22" y="1063211"/>
            <a:ext cx="4731578" cy="47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7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254FF4-CA23-729E-563E-BB175489AA90}"/>
              </a:ext>
            </a:extLst>
          </p:cNvPr>
          <p:cNvSpPr txBox="1"/>
          <p:nvPr/>
        </p:nvSpPr>
        <p:spPr>
          <a:xfrm>
            <a:off x="1977896" y="1399808"/>
            <a:ext cx="2319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«Об образовании в Российской Федерации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от 29.12.2012 г № 273-ФЗ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71146-123B-BA80-DC01-749FDE7DA754}"/>
              </a:ext>
            </a:extLst>
          </p:cNvPr>
          <p:cNvSpPr txBox="1"/>
          <p:nvPr/>
        </p:nvSpPr>
        <p:spPr>
          <a:xfrm>
            <a:off x="4868521" y="1366897"/>
            <a:ext cx="3511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образования, утверждённым приказом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и Рособрнадзора от 07.11.2018 г. № 189/1513.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14F2C-8292-43A1-5EE1-7857A50F833C}"/>
              </a:ext>
            </a:extLst>
          </p:cNvPr>
          <p:cNvSpPr txBox="1"/>
          <p:nvPr/>
        </p:nvSpPr>
        <p:spPr>
          <a:xfrm>
            <a:off x="9096330" y="1366897"/>
            <a:ext cx="2716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едеральный государственный образовательный стандарт основного общего образования (приказ Минобрнауки России от 17.12.2010 г. № 1897)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55E7A-6A56-7AB1-D8AD-86FE28649327}"/>
              </a:ext>
            </a:extLst>
          </p:cNvPr>
          <p:cNvSpPr txBox="1"/>
          <p:nvPr/>
        </p:nvSpPr>
        <p:spPr>
          <a:xfrm>
            <a:off x="1789039" y="3813957"/>
            <a:ext cx="31805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Примерная основная образовательная программа основного общего образования (одобрена решением федерального учебно-методического объединения по общему образованию (протокол от 08.04.2015 г. № 1/15)). 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C3026-D05A-29C9-FF12-AB0E8AD64FDB}"/>
              </a:ext>
            </a:extLst>
          </p:cNvPr>
          <p:cNvSpPr txBox="1"/>
          <p:nvPr/>
        </p:nvSpPr>
        <p:spPr>
          <a:xfrm>
            <a:off x="5718413" y="3794129"/>
            <a:ext cx="6094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637 от 25 ноября 2019 г. «Об утверждении плана мероприятия по реализации Концепции преподавания учебного предмета «Обществознание» в образовательных организациях Российской Федерации, реализующих основные общеобразовательные программы на 2020 – 2024 годы, утвержденной на заседании Коллегии Министерства просвещения Российской Федерации 24 декабря 2018 года»</a:t>
            </a:r>
            <a:endParaRPr lang="ru-RU" sz="16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2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7058457-24A8-719A-A137-EA8A37208134}"/>
              </a:ext>
            </a:extLst>
          </p:cNvPr>
          <p:cNvSpPr/>
          <p:nvPr/>
        </p:nvSpPr>
        <p:spPr>
          <a:xfrm>
            <a:off x="7003773" y="3220434"/>
            <a:ext cx="4896679" cy="1397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178FE15-62D5-ACEC-38C3-EC6D0EAF49BA}"/>
              </a:ext>
            </a:extLst>
          </p:cNvPr>
          <p:cNvSpPr/>
          <p:nvPr/>
        </p:nvSpPr>
        <p:spPr>
          <a:xfrm>
            <a:off x="4532244" y="3378713"/>
            <a:ext cx="2160105" cy="1255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C0DDC9E-52A1-9F92-B198-68597D011EA8}"/>
              </a:ext>
            </a:extLst>
          </p:cNvPr>
          <p:cNvSpPr/>
          <p:nvPr/>
        </p:nvSpPr>
        <p:spPr>
          <a:xfrm>
            <a:off x="2054087" y="3319080"/>
            <a:ext cx="2232991" cy="1315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AB2DDAF-49D2-76A5-90BA-771CB9B0F344}"/>
              </a:ext>
            </a:extLst>
          </p:cNvPr>
          <p:cNvSpPr/>
          <p:nvPr/>
        </p:nvSpPr>
        <p:spPr>
          <a:xfrm>
            <a:off x="9647582" y="736511"/>
            <a:ext cx="2252870" cy="23064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5E63ACC-710B-D904-A7D0-08E5A35BCBEF}"/>
              </a:ext>
            </a:extLst>
          </p:cNvPr>
          <p:cNvSpPr/>
          <p:nvPr/>
        </p:nvSpPr>
        <p:spPr>
          <a:xfrm>
            <a:off x="7149547" y="768628"/>
            <a:ext cx="2252870" cy="2313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831E415-D3D1-E5F9-07D7-2F6BCA8782E5}"/>
              </a:ext>
            </a:extLst>
          </p:cNvPr>
          <p:cNvSpPr/>
          <p:nvPr/>
        </p:nvSpPr>
        <p:spPr>
          <a:xfrm>
            <a:off x="4432851" y="736511"/>
            <a:ext cx="2570922" cy="2485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603A726-5662-9794-6271-46C5E59D0AF9}"/>
              </a:ext>
            </a:extLst>
          </p:cNvPr>
          <p:cNvSpPr/>
          <p:nvPr/>
        </p:nvSpPr>
        <p:spPr>
          <a:xfrm>
            <a:off x="2034208" y="768628"/>
            <a:ext cx="2252870" cy="24257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DD7D3-9E30-DB39-EE5F-4A806EFE63E9}"/>
              </a:ext>
            </a:extLst>
          </p:cNvPr>
          <p:cNvSpPr txBox="1"/>
          <p:nvPr/>
        </p:nvSpPr>
        <p:spPr>
          <a:xfrm>
            <a:off x="1848679" y="825963"/>
            <a:ext cx="2663687" cy="230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сформированность уважительного отношения к своей семье и семейным традициям, Организации, родному краю, России, ее истории и культуре, природе; чувства гордости за национальные свершения, открытия, победы;</a:t>
            </a: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EE3BC-B1B3-774D-5B1F-30C74C18CD22}"/>
              </a:ext>
            </a:extLst>
          </p:cNvPr>
          <p:cNvSpPr txBox="1"/>
          <p:nvPr/>
        </p:nvSpPr>
        <p:spPr>
          <a:xfrm>
            <a:off x="4412974" y="768630"/>
            <a:ext cx="2663687" cy="230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первоначальные представления о природных и социальных объектах как компонентах единого мира, связи мира живой и неживой природы; сформированность основ рационального поведения и обоснованного принятия решений;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EE0F7-DB24-AD85-4F88-A88752681221}"/>
              </a:ext>
            </a:extLst>
          </p:cNvPr>
          <p:cNvSpPr txBox="1"/>
          <p:nvPr/>
        </p:nvSpPr>
        <p:spPr>
          <a:xfrm>
            <a:off x="7076661" y="768629"/>
            <a:ext cx="2464904" cy="230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первоначальные представления о традициях и обычаях, важнейших для страны и личности событиях и фактах прошлого и настоящего России; основных правах и обязанностях гражданина Российской Федерации;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1F9A6-6F99-D734-7B18-0C8FCA9E2FC7}"/>
              </a:ext>
            </a:extLst>
          </p:cNvPr>
          <p:cNvSpPr txBox="1"/>
          <p:nvPr/>
        </p:nvSpPr>
        <p:spPr>
          <a:xfrm>
            <a:off x="9548191" y="887623"/>
            <a:ext cx="2464905" cy="181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умений описывать, сравнивать и группировать изученные природные объекты и явления, выделяя их существенные признаки и отношения между объектами и явлениями;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B686A-3F7D-F0DF-6539-9347967E47EA}"/>
              </a:ext>
            </a:extLst>
          </p:cNvPr>
          <p:cNvSpPr txBox="1"/>
          <p:nvPr/>
        </p:nvSpPr>
        <p:spPr>
          <a:xfrm>
            <a:off x="2054087" y="3318240"/>
            <a:ext cx="225287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простейших причинно-следственных связей в окружающем мире (в том числе на материале родного края);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13E2F-18B5-89AD-7165-7D12545FA1F4}"/>
              </a:ext>
            </a:extLst>
          </p:cNvPr>
          <p:cNvSpPr txBox="1"/>
          <p:nvPr/>
        </p:nvSpPr>
        <p:spPr>
          <a:xfrm>
            <a:off x="4512365" y="3385513"/>
            <a:ext cx="216010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решать в рамках изученного материала познавательные, в том числе практические задачи;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B9D625-9CFB-7BB9-A019-6FE0A49ECE45}"/>
              </a:ext>
            </a:extLst>
          </p:cNvPr>
          <p:cNvSpPr txBox="1"/>
          <p:nvPr/>
        </p:nvSpPr>
        <p:spPr>
          <a:xfrm>
            <a:off x="6877879" y="3194362"/>
            <a:ext cx="5128592" cy="1311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базовых умений работы с доступной информацией (текстовой, графической, аудиовизуальной) о природе и обществе, безопасного использования электронных ресурсов Организации и сети Интернет, получения информации из источников в современной информационной среде;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AD1220-0125-DECE-6290-BA8A1CDEBC5E}"/>
              </a:ext>
            </a:extLst>
          </p:cNvPr>
          <p:cNvSpPr/>
          <p:nvPr/>
        </p:nvSpPr>
        <p:spPr>
          <a:xfrm>
            <a:off x="2054087" y="4757543"/>
            <a:ext cx="2232991" cy="2100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проведения несложных групповых и индивидуальных наблюдений в окружающей среде, фиксацией результатов наблюдений;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BAEF922B-DE63-8AF7-5F3A-50CCF0924DD1}"/>
              </a:ext>
            </a:extLst>
          </p:cNvPr>
          <p:cNvSpPr/>
          <p:nvPr/>
        </p:nvSpPr>
        <p:spPr>
          <a:xfrm>
            <a:off x="4383156" y="4954023"/>
            <a:ext cx="5158409" cy="176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здорового и безопасного образа жизни на основе выполнения правил безопасного поведения в окружающей среде, в том числе знаний о небезопасности разглашения личной и финансовой информации при общении с людьми вне семьи, в сети Интернет и опыта соблюдения правил безопасного поведения при использовании личных финансов;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8413B25-EA4B-2E34-4E83-CAB955AF1110}"/>
              </a:ext>
            </a:extLst>
          </p:cNvPr>
          <p:cNvSpPr/>
          <p:nvPr/>
        </p:nvSpPr>
        <p:spPr>
          <a:xfrm>
            <a:off x="9637643" y="4657069"/>
            <a:ext cx="2554357" cy="22009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положительного эмоционально-ценностного отношения к природе и обществу; стремления действовать в окружающей среде в соответствии с экологическими нормами поведения.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C5FDE9-C1C1-8BB3-3E7D-BDA5C5C729C8}"/>
              </a:ext>
            </a:extLst>
          </p:cNvPr>
          <p:cNvSpPr txBox="1"/>
          <p:nvPr/>
        </p:nvSpPr>
        <p:spPr>
          <a:xfrm>
            <a:off x="2584174" y="14366"/>
            <a:ext cx="898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должны обеспечивать:</a:t>
            </a:r>
          </a:p>
        </p:txBody>
      </p:sp>
    </p:spTree>
    <p:extLst>
      <p:ext uri="{BB962C8B-B14F-4D97-AF65-F5344CB8AC3E}">
        <p14:creationId xmlns:p14="http://schemas.microsoft.com/office/powerpoint/2010/main" val="353090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9EEC3-2AC0-07F8-6F4B-16CE9280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52" y="-119269"/>
            <a:ext cx="9816547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мения учащихся, необходимые для освоения обществознания и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 к ОГЭ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6405B61-3118-6FDA-8F25-C22E214FB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802626"/>
              </p:ext>
            </p:extLst>
          </p:nvPr>
        </p:nvGraphicFramePr>
        <p:xfrm>
          <a:off x="2031999" y="795131"/>
          <a:ext cx="9816547" cy="534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2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15128-D24F-0D45-BC84-465F0F9F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623" y="173069"/>
            <a:ext cx="10515600" cy="41081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политика в сфере образования</a:t>
            </a: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B91B81C7-E08D-FB64-0791-587CE1BF1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621049"/>
              </p:ext>
            </p:extLst>
          </p:nvPr>
        </p:nvGraphicFramePr>
        <p:xfrm>
          <a:off x="2031999" y="719666"/>
          <a:ext cx="99214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50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2A037-7773-669D-6083-7E56D48F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853" y="13648"/>
            <a:ext cx="10515600" cy="66874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Концепция преподавания учебного предмета «Обществознание»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F9F80-FEDE-954C-97B9-2D177E6F2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095" y="1865392"/>
            <a:ext cx="9180443" cy="426865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Концепции является повышение качества преподавания и изучения обществознания в образовательных организациях с учетом перспективных задач развития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557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576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Умения учащихся, необходимые для освоения обществознания и  подготовки к ОГЭ</vt:lpstr>
      <vt:lpstr>Государственная политика в сфере образования</vt:lpstr>
      <vt:lpstr>Концепция преподавания учебного предмета «Обществознание»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User</cp:lastModifiedBy>
  <cp:revision>34</cp:revision>
  <dcterms:created xsi:type="dcterms:W3CDTF">2022-11-01T07:40:39Z</dcterms:created>
  <dcterms:modified xsi:type="dcterms:W3CDTF">2022-11-15T07:10:32Z</dcterms:modified>
</cp:coreProperties>
</file>