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5"/>
  </p:notesMasterIdLst>
  <p:sldIdLst>
    <p:sldId id="256" r:id="rId2"/>
    <p:sldId id="281" r:id="rId3"/>
    <p:sldId id="258" r:id="rId4"/>
    <p:sldId id="259" r:id="rId5"/>
    <p:sldId id="290" r:id="rId6"/>
    <p:sldId id="302" r:id="rId7"/>
    <p:sldId id="291" r:id="rId8"/>
    <p:sldId id="303" r:id="rId9"/>
    <p:sldId id="292" r:id="rId10"/>
    <p:sldId id="304" r:id="rId11"/>
    <p:sldId id="293" r:id="rId12"/>
    <p:sldId id="305" r:id="rId13"/>
    <p:sldId id="294" r:id="rId14"/>
    <p:sldId id="306" r:id="rId15"/>
    <p:sldId id="295" r:id="rId16"/>
    <p:sldId id="296" r:id="rId17"/>
    <p:sldId id="307" r:id="rId18"/>
    <p:sldId id="297" r:id="rId19"/>
    <p:sldId id="308" r:id="rId20"/>
    <p:sldId id="298" r:id="rId21"/>
    <p:sldId id="309" r:id="rId22"/>
    <p:sldId id="299" r:id="rId23"/>
    <p:sldId id="310" r:id="rId24"/>
    <p:sldId id="300" r:id="rId25"/>
    <p:sldId id="311" r:id="rId26"/>
    <p:sldId id="301" r:id="rId27"/>
    <p:sldId id="320" r:id="rId28"/>
    <p:sldId id="312" r:id="rId29"/>
    <p:sldId id="321" r:id="rId30"/>
    <p:sldId id="319" r:id="rId31"/>
    <p:sldId id="322" r:id="rId32"/>
    <p:sldId id="318" r:id="rId33"/>
    <p:sldId id="323" r:id="rId34"/>
    <p:sldId id="317" r:id="rId35"/>
    <p:sldId id="324" r:id="rId36"/>
    <p:sldId id="316" r:id="rId37"/>
    <p:sldId id="315" r:id="rId38"/>
    <p:sldId id="326" r:id="rId39"/>
    <p:sldId id="325" r:id="rId40"/>
    <p:sldId id="314" r:id="rId41"/>
    <p:sldId id="327" r:id="rId42"/>
    <p:sldId id="313" r:id="rId43"/>
    <p:sldId id="328" r:id="rId44"/>
    <p:sldId id="272" r:id="rId45"/>
    <p:sldId id="329" r:id="rId46"/>
    <p:sldId id="330" r:id="rId47"/>
    <p:sldId id="331" r:id="rId48"/>
    <p:sldId id="335" r:id="rId49"/>
    <p:sldId id="273" r:id="rId50"/>
    <p:sldId id="334" r:id="rId51"/>
    <p:sldId id="333" r:id="rId52"/>
    <p:sldId id="332" r:id="rId53"/>
    <p:sldId id="336" r:id="rId5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omanova" initials="r" lastIdx="2"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Светлый стиль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85BE263C-DBD7-4A20-BB59-AAB30ACAA65A}" styleName="Средний стиль 3 - акцент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5DA37D80-6434-44D0-A028-1B22A696006F}" styleName="Светлый стиль 3 - акцент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72833802-FEF1-4C79-8D5D-14CF1EAF98D9}" styleName="Светлый стиль 2 - акцент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Средний стиль 1 - акцент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FD0F851-EC5A-4D38-B0AD-8093EC10F338}" styleName="Светлый стиль 1 - акцент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81" autoAdjust="0"/>
    <p:restoredTop sz="94729" autoAdjust="0"/>
  </p:normalViewPr>
  <p:slideViewPr>
    <p:cSldViewPr>
      <p:cViewPr>
        <p:scale>
          <a:sx n="66" d="100"/>
          <a:sy n="66" d="100"/>
        </p:scale>
        <p:origin x="-1500" y="-18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CCABE97-5705-4F21-A1D4-3FCFE4CFE936}" type="datetimeFigureOut">
              <a:rPr lang="ru-RU" smtClean="0"/>
              <a:pPr/>
              <a:t>15.11.2022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2EBC866-641B-49AF-9177-622A2DF6A4EA}" type="slidenum">
              <a:rPr lang="ru-RU" smtClean="0"/>
              <a:pPr/>
              <a:t>‹#›</a:t>
            </a:fld>
            <a:endParaRPr lang="ru-RU"/>
          </a:p>
        </p:txBody>
      </p:sp>
    </p:spTree>
    <p:extLst>
      <p:ext uri="{BB962C8B-B14F-4D97-AF65-F5344CB8AC3E}">
        <p14:creationId xmlns:p14="http://schemas.microsoft.com/office/powerpoint/2010/main" val="9375515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2EBC866-641B-49AF-9177-622A2DF6A4EA}" type="slidenum">
              <a:rPr lang="ru-RU" smtClean="0"/>
              <a:pPr/>
              <a:t>2</a:t>
            </a:fld>
            <a:endParaRPr lang="ru-RU"/>
          </a:p>
        </p:txBody>
      </p:sp>
    </p:spTree>
    <p:extLst>
      <p:ext uri="{BB962C8B-B14F-4D97-AF65-F5344CB8AC3E}">
        <p14:creationId xmlns:p14="http://schemas.microsoft.com/office/powerpoint/2010/main" val="30027010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3" name="Прямоугольник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Прямоугольник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Прямоугольник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Прямоугольник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Прямоугольник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Скругленный прямоугольник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Скругленный прямоугольник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Прямоугольник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6705600" y="4206240"/>
            <a:ext cx="960120" cy="457200"/>
          </a:xfrm>
        </p:spPr>
        <p:txBody>
          <a:bodyPr/>
          <a:lstStyle/>
          <a:p>
            <a:fld id="{B4C71EC6-210F-42DE-9C53-41977AD35B3D}" type="datetimeFigureOut">
              <a:rPr lang="ru-RU" smtClean="0"/>
              <a:pPr/>
              <a:t>15.11.2022</a:t>
            </a:fld>
            <a:endParaRPr lang="ru-RU"/>
          </a:p>
        </p:txBody>
      </p:sp>
      <p:sp>
        <p:nvSpPr>
          <p:cNvPr id="17" name="Нижний колонтитул 16"/>
          <p:cNvSpPr>
            <a:spLocks noGrp="1"/>
          </p:cNvSpPr>
          <p:nvPr>
            <p:ph type="ftr" sz="quarter" idx="11"/>
          </p:nvPr>
        </p:nvSpPr>
        <p:spPr>
          <a:xfrm>
            <a:off x="5410200" y="4205288"/>
            <a:ext cx="1295400" cy="457200"/>
          </a:xfrm>
        </p:spPr>
        <p:txBody>
          <a:bodyPr/>
          <a:lstStyle/>
          <a:p>
            <a:endParaRPr lang="ru-RU"/>
          </a:p>
        </p:txBody>
      </p:sp>
      <p:sp>
        <p:nvSpPr>
          <p:cNvPr id="29" name="Номер слайда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B19B0651-EE4F-4900-A07F-96A6BFA9D0F0}"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pPr/>
              <a:t>15.11.2022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1143000"/>
            <a:ext cx="1905000" cy="5486400"/>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1143000"/>
            <a:ext cx="6248400" cy="5486400"/>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pPr/>
              <a:t>15.11.2022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pPr/>
              <a:t>15.11.2022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pPr/>
              <a:t>15.11.2022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B4C71EC6-210F-42DE-9C53-41977AD35B3D}" type="datetimeFigureOut">
              <a:rPr lang="ru-RU" smtClean="0"/>
              <a:pPr/>
              <a:t>15.11.2022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1143000"/>
            <a:ext cx="8382000" cy="1069848"/>
          </a:xfrm>
        </p:spPr>
        <p:txBody>
          <a:bodyPr anchor="ctr"/>
          <a:lstStyle>
            <a:lvl1pPr>
              <a:defRPr sz="4000" b="0" i="0"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Объект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6" name="Дата 25"/>
          <p:cNvSpPr>
            <a:spLocks noGrp="1"/>
          </p:cNvSpPr>
          <p:nvPr>
            <p:ph type="dt" sz="half" idx="10"/>
          </p:nvPr>
        </p:nvSpPr>
        <p:spPr/>
        <p:txBody>
          <a:bodyPr rtlCol="0"/>
          <a:lstStyle/>
          <a:p>
            <a:fld id="{B4C71EC6-210F-42DE-9C53-41977AD35B3D}" type="datetimeFigureOut">
              <a:rPr lang="ru-RU" smtClean="0"/>
              <a:pPr/>
              <a:t>15.11.2022</a:t>
            </a:fld>
            <a:endParaRPr lang="ru-RU"/>
          </a:p>
        </p:txBody>
      </p:sp>
      <p:sp>
        <p:nvSpPr>
          <p:cNvPr id="27" name="Номер слайда 26"/>
          <p:cNvSpPr>
            <a:spLocks noGrp="1"/>
          </p:cNvSpPr>
          <p:nvPr>
            <p:ph type="sldNum" sz="quarter" idx="11"/>
          </p:nvPr>
        </p:nvSpPr>
        <p:spPr/>
        <p:txBody>
          <a:bodyPr rtlCol="0"/>
          <a:lstStyle/>
          <a:p>
            <a:fld id="{B19B0651-EE4F-4900-A07F-96A6BFA9D0F0}" type="slidenum">
              <a:rPr lang="ru-RU" smtClean="0"/>
              <a:pPr/>
              <a:t>‹#›</a:t>
            </a:fld>
            <a:endParaRPr lang="ru-RU"/>
          </a:p>
        </p:txBody>
      </p:sp>
      <p:sp>
        <p:nvSpPr>
          <p:cNvPr id="28" name="Нижний колонтитул 27"/>
          <p:cNvSpPr>
            <a:spLocks noGrp="1"/>
          </p:cNvSpPr>
          <p:nvPr>
            <p:ph type="ftr" sz="quarter" idx="12"/>
          </p:nvPr>
        </p:nvSpPr>
        <p:spPr/>
        <p:txBody>
          <a:bodyPr rtlCol="0"/>
          <a:lstStyle/>
          <a:p>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ru-RU" smtClean="0"/>
              <a:t>Образец заголовка</a:t>
            </a:r>
            <a:endParaRPr kumimoji="0" lang="en-US"/>
          </a:p>
        </p:txBody>
      </p:sp>
      <p:sp>
        <p:nvSpPr>
          <p:cNvPr id="3" name="Дата 2"/>
          <p:cNvSpPr>
            <a:spLocks noGrp="1"/>
          </p:cNvSpPr>
          <p:nvPr>
            <p:ph type="dt" sz="half" idx="10"/>
          </p:nvPr>
        </p:nvSpPr>
        <p:spPr>
          <a:xfrm>
            <a:off x="6583680" y="612648"/>
            <a:ext cx="957264" cy="457200"/>
          </a:xfrm>
        </p:spPr>
        <p:txBody>
          <a:bodyPr/>
          <a:lstStyle/>
          <a:p>
            <a:fld id="{B4C71EC6-210F-42DE-9C53-41977AD35B3D}" type="datetimeFigureOut">
              <a:rPr lang="ru-RU" smtClean="0"/>
              <a:pPr/>
              <a:t>15.11.2022</a:t>
            </a:fld>
            <a:endParaRPr lang="ru-RU"/>
          </a:p>
        </p:txBody>
      </p:sp>
      <p:sp>
        <p:nvSpPr>
          <p:cNvPr id="4" name="Нижний колонтитул 3"/>
          <p:cNvSpPr>
            <a:spLocks noGrp="1"/>
          </p:cNvSpPr>
          <p:nvPr>
            <p:ph type="ftr" sz="quarter" idx="11"/>
          </p:nvPr>
        </p:nvSpPr>
        <p:spPr>
          <a:xfrm>
            <a:off x="5257800" y="612648"/>
            <a:ext cx="1325880" cy="457200"/>
          </a:xfrm>
        </p:spPr>
        <p:txBody>
          <a:bodyPr/>
          <a:lstStyle/>
          <a:p>
            <a:endParaRPr lang="ru-RU"/>
          </a:p>
        </p:txBody>
      </p:sp>
      <p:sp>
        <p:nvSpPr>
          <p:cNvPr id="5" name="Номер слайда 4"/>
          <p:cNvSpPr>
            <a:spLocks noGrp="1"/>
          </p:cNvSpPr>
          <p:nvPr>
            <p:ph type="sldNum" sz="quarter" idx="12"/>
          </p:nvPr>
        </p:nvSpPr>
        <p:spPr>
          <a:xfrm>
            <a:off x="8174736" y="2272"/>
            <a:ext cx="762000" cy="365760"/>
          </a:xfrm>
        </p:spPr>
        <p:txBody>
          <a:bodyPr/>
          <a:lstStyle/>
          <a:p>
            <a:fld id="{B19B0651-EE4F-4900-A07F-96A6BFA9D0F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pPr/>
              <a:t>15.11.2022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53496" y="1101970"/>
            <a:ext cx="3383280" cy="877824"/>
          </a:xfrm>
        </p:spPr>
        <p:txBody>
          <a:bodyPr anchor="b"/>
          <a:lstStyle>
            <a:lvl1pPr algn="l">
              <a:buNone/>
              <a:defRPr sz="1800" b="1"/>
            </a:lvl1pPr>
          </a:lstStyle>
          <a:p>
            <a:r>
              <a:rPr kumimoji="0" lang="ru-RU" smtClean="0"/>
              <a:t>Образец заголовка</a:t>
            </a:r>
            <a:endParaRPr kumimoji="0" lang="en-US"/>
          </a:p>
        </p:txBody>
      </p:sp>
      <p:sp>
        <p:nvSpPr>
          <p:cNvPr id="3" name="Текст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Объект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B4C71EC6-210F-42DE-9C53-41977AD35B3D}" type="datetimeFigureOut">
              <a:rPr lang="ru-RU" smtClean="0"/>
              <a:pPr/>
              <a:t>15.11.2022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15.11.2022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Прямоугольник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Прямоугольник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Прямоугольник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Прямоугольник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Прямоугольник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Скругленный прямоугольник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Скругленный прямоугольник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Прямоугольник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Прямоугольник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Прямоугольник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Прямоугольник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Прямоугольник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Прямоугольник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Заголовок 21"/>
          <p:cNvSpPr>
            <a:spLocks noGrp="1"/>
          </p:cNvSpPr>
          <p:nvPr>
            <p:ph type="title"/>
          </p:nvPr>
        </p:nvSpPr>
        <p:spPr>
          <a:xfrm>
            <a:off x="457200" y="1143000"/>
            <a:ext cx="8229600" cy="1066800"/>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B4C71EC6-210F-42DE-9C53-41977AD35B3D}" type="datetimeFigureOut">
              <a:rPr lang="ru-RU" smtClean="0"/>
              <a:pPr/>
              <a:t>15.11.2022</a:t>
            </a:fld>
            <a:endParaRPr lang="ru-RU"/>
          </a:p>
        </p:txBody>
      </p:sp>
      <p:sp>
        <p:nvSpPr>
          <p:cNvPr id="3" name="Нижний колонтитул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ru-RU"/>
          </a:p>
        </p:txBody>
      </p:sp>
      <p:sp>
        <p:nvSpPr>
          <p:cNvPr id="23" name="Номер слайда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B19B0651-EE4F-4900-A07F-96A6BFA9D0F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67544" y="2132856"/>
            <a:ext cx="8458200" cy="2653466"/>
          </a:xfrm>
        </p:spPr>
        <p:txBody>
          <a:bodyPr>
            <a:noAutofit/>
          </a:bodyPr>
          <a:lstStyle/>
          <a:p>
            <a:pPr algn="ctr"/>
            <a:r>
              <a:rPr lang="ru-RU" sz="6000" dirty="0" smtClean="0">
                <a:solidFill>
                  <a:schemeClr val="accent2"/>
                </a:solidFill>
                <a:latin typeface="Times New Roman" pitchFamily="18" charset="0"/>
                <a:cs typeface="Times New Roman" pitchFamily="18" charset="0"/>
              </a:rPr>
              <a:t>Методические рекомендации по подготовке к ГИА – 9 </a:t>
            </a:r>
            <a:br>
              <a:rPr lang="ru-RU" sz="6000" dirty="0" smtClean="0">
                <a:solidFill>
                  <a:schemeClr val="accent2"/>
                </a:solidFill>
                <a:latin typeface="Times New Roman" pitchFamily="18" charset="0"/>
                <a:cs typeface="Times New Roman" pitchFamily="18" charset="0"/>
              </a:rPr>
            </a:br>
            <a:r>
              <a:rPr lang="ru-RU" sz="6000" dirty="0" smtClean="0">
                <a:solidFill>
                  <a:schemeClr val="accent2"/>
                </a:solidFill>
                <a:latin typeface="Times New Roman" pitchFamily="18" charset="0"/>
                <a:cs typeface="Times New Roman" pitchFamily="18" charset="0"/>
              </a:rPr>
              <a:t>по истории</a:t>
            </a:r>
            <a:r>
              <a:rPr lang="ru-RU" sz="6000" dirty="0" smtClean="0">
                <a:solidFill>
                  <a:schemeClr val="accent2"/>
                </a:solidFill>
                <a:latin typeface="Times New Roman" pitchFamily="18" charset="0"/>
                <a:cs typeface="Times New Roman" pitchFamily="18" charset="0"/>
              </a:rPr>
              <a:t>.</a:t>
            </a:r>
            <a:endParaRPr lang="ru-RU" sz="6000" dirty="0">
              <a:solidFill>
                <a:schemeClr val="accent2"/>
              </a:solidFill>
              <a:latin typeface="Times New Roman" pitchFamily="18" charset="0"/>
              <a:cs typeface="Times New Roman" pitchFamily="18" charset="0"/>
            </a:endParaRPr>
          </a:p>
        </p:txBody>
      </p:sp>
    </p:spTree>
    <p:extLst>
      <p:ext uri="{BB962C8B-B14F-4D97-AF65-F5344CB8AC3E}">
        <p14:creationId xmlns:p14="http://schemas.microsoft.com/office/powerpoint/2010/main" val="16969667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4"/>
          <p:cNvSpPr>
            <a:spLocks noGrp="1"/>
          </p:cNvSpPr>
          <p:nvPr>
            <p:ph idx="1"/>
          </p:nvPr>
        </p:nvSpPr>
        <p:spPr>
          <a:xfrm>
            <a:off x="457200" y="692696"/>
            <a:ext cx="8229600" cy="5881840"/>
          </a:xfrm>
        </p:spPr>
        <p:txBody>
          <a:bodyPr/>
          <a:lstStyle/>
          <a:p>
            <a:pPr>
              <a:spcAft>
                <a:spcPts val="0"/>
              </a:spcAft>
            </a:pPr>
            <a:r>
              <a:rPr lang="ru-RU" b="1" u="sng" dirty="0">
                <a:solidFill>
                  <a:schemeClr val="accent2"/>
                </a:solidFill>
                <a:latin typeface="Times New Roman"/>
                <a:ea typeface="Calibri"/>
                <a:cs typeface="Times New Roman"/>
              </a:rPr>
              <a:t>Средний процент выполнения</a:t>
            </a:r>
            <a:r>
              <a:rPr lang="ru-RU" b="1" dirty="0">
                <a:solidFill>
                  <a:schemeClr val="accent2"/>
                </a:solidFill>
                <a:latin typeface="Times New Roman"/>
                <a:ea typeface="Calibri"/>
                <a:cs typeface="Times New Roman"/>
              </a:rPr>
              <a:t>: </a:t>
            </a:r>
            <a:r>
              <a:rPr lang="ru-RU" dirty="0">
                <a:latin typeface="Times New Roman"/>
                <a:ea typeface="Calibri"/>
                <a:cs typeface="Times New Roman"/>
              </a:rPr>
              <a:t>1,8 (средний набранный балл) - одно из заданий базового уровня сложности, с которым учащиеся справились хуже всего.</a:t>
            </a:r>
            <a:endParaRPr lang="ru-RU" sz="2000" dirty="0">
              <a:latin typeface="Calibri"/>
              <a:ea typeface="Calibri"/>
              <a:cs typeface="Times New Roman"/>
            </a:endParaRPr>
          </a:p>
          <a:p>
            <a:endParaRPr lang="ru-RU" dirty="0"/>
          </a:p>
        </p:txBody>
      </p:sp>
      <p:graphicFrame>
        <p:nvGraphicFramePr>
          <p:cNvPr id="6" name="Таблица 5"/>
          <p:cNvGraphicFramePr>
            <a:graphicFrameLocks noGrp="1"/>
          </p:cNvGraphicFramePr>
          <p:nvPr>
            <p:extLst>
              <p:ext uri="{D42A27DB-BD31-4B8C-83A1-F6EECF244321}">
                <p14:modId xmlns:p14="http://schemas.microsoft.com/office/powerpoint/2010/main" val="2307526740"/>
              </p:ext>
            </p:extLst>
          </p:nvPr>
        </p:nvGraphicFramePr>
        <p:xfrm>
          <a:off x="971600" y="2924944"/>
          <a:ext cx="7272808" cy="2808312"/>
        </p:xfrm>
        <a:graphic>
          <a:graphicData uri="http://schemas.openxmlformats.org/drawingml/2006/table">
            <a:tbl>
              <a:tblPr firstRow="1" bandRow="1">
                <a:tableStyleId>{5940675A-B579-460E-94D1-54222C63F5DA}</a:tableStyleId>
              </a:tblPr>
              <a:tblGrid>
                <a:gridCol w="1818202"/>
                <a:gridCol w="1990020"/>
                <a:gridCol w="1646384"/>
                <a:gridCol w="1818202"/>
              </a:tblGrid>
              <a:tr h="936104">
                <a:tc gridSpan="4">
                  <a:txBody>
                    <a:bodyPr/>
                    <a:lstStyle/>
                    <a:p>
                      <a:pPr algn="ctr"/>
                      <a:r>
                        <a:rPr lang="ru-RU" sz="2400" b="1" dirty="0" smtClean="0">
                          <a:solidFill>
                            <a:schemeClr val="accent2"/>
                          </a:solidFill>
                          <a:latin typeface="Times New Roman" pitchFamily="18" charset="0"/>
                          <a:cs typeface="Times New Roman" pitchFamily="18" charset="0"/>
                        </a:rPr>
                        <a:t>Процент выполнения по региону в группах, получивших отметку</a:t>
                      </a:r>
                      <a:endParaRPr lang="ru-RU" sz="2400" b="1" dirty="0">
                        <a:solidFill>
                          <a:schemeClr val="accent2"/>
                        </a:solidFill>
                        <a:latin typeface="Times New Roman" pitchFamily="18" charset="0"/>
                        <a:cs typeface="Times New Roman" pitchFamily="18" charset="0"/>
                      </a:endParaRPr>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r>
              <a:tr h="936104">
                <a:tc>
                  <a:txBody>
                    <a:bodyPr/>
                    <a:lstStyle/>
                    <a:p>
                      <a:pPr algn="ctr"/>
                      <a:r>
                        <a:rPr lang="ru-RU" sz="2400" b="1" dirty="0" smtClean="0">
                          <a:solidFill>
                            <a:schemeClr val="accent2"/>
                          </a:solidFill>
                          <a:latin typeface="Times New Roman" pitchFamily="18" charset="0"/>
                          <a:cs typeface="Times New Roman" pitchFamily="18" charset="0"/>
                        </a:rPr>
                        <a:t>«2»</a:t>
                      </a:r>
                      <a:endParaRPr lang="ru-RU" sz="2400" b="1" dirty="0">
                        <a:solidFill>
                          <a:schemeClr val="accent2"/>
                        </a:solidFill>
                        <a:latin typeface="Times New Roman" pitchFamily="18" charset="0"/>
                        <a:cs typeface="Times New Roman" pitchFamily="18" charset="0"/>
                      </a:endParaRPr>
                    </a:p>
                  </a:txBody>
                  <a:tcPr/>
                </a:tc>
                <a:tc>
                  <a:txBody>
                    <a:bodyPr/>
                    <a:lstStyle/>
                    <a:p>
                      <a:pPr algn="ctr"/>
                      <a:r>
                        <a:rPr lang="ru-RU" sz="2400" b="1" dirty="0" smtClean="0">
                          <a:solidFill>
                            <a:schemeClr val="accent2"/>
                          </a:solidFill>
                          <a:latin typeface="Times New Roman" pitchFamily="18" charset="0"/>
                          <a:cs typeface="Times New Roman" pitchFamily="18" charset="0"/>
                        </a:rPr>
                        <a:t>«3»</a:t>
                      </a:r>
                      <a:endParaRPr lang="ru-RU" sz="2400" b="1" dirty="0">
                        <a:solidFill>
                          <a:schemeClr val="accent2"/>
                        </a:solidFill>
                        <a:latin typeface="Times New Roman" pitchFamily="18" charset="0"/>
                        <a:cs typeface="Times New Roman" pitchFamily="18" charset="0"/>
                      </a:endParaRPr>
                    </a:p>
                  </a:txBody>
                  <a:tcPr/>
                </a:tc>
                <a:tc>
                  <a:txBody>
                    <a:bodyPr/>
                    <a:lstStyle/>
                    <a:p>
                      <a:pPr algn="ctr"/>
                      <a:r>
                        <a:rPr lang="ru-RU" sz="2400" b="1" dirty="0" smtClean="0">
                          <a:solidFill>
                            <a:schemeClr val="accent2"/>
                          </a:solidFill>
                          <a:latin typeface="Times New Roman" pitchFamily="18" charset="0"/>
                          <a:cs typeface="Times New Roman" pitchFamily="18" charset="0"/>
                        </a:rPr>
                        <a:t>«4»</a:t>
                      </a:r>
                      <a:endParaRPr lang="ru-RU" sz="2400" b="1" dirty="0">
                        <a:solidFill>
                          <a:schemeClr val="accent2"/>
                        </a:solidFill>
                        <a:latin typeface="Times New Roman" pitchFamily="18" charset="0"/>
                        <a:cs typeface="Times New Roman" pitchFamily="18" charset="0"/>
                      </a:endParaRPr>
                    </a:p>
                  </a:txBody>
                  <a:tcPr/>
                </a:tc>
                <a:tc>
                  <a:txBody>
                    <a:bodyPr/>
                    <a:lstStyle/>
                    <a:p>
                      <a:pPr algn="ctr"/>
                      <a:r>
                        <a:rPr lang="ru-RU" sz="2400" b="1" dirty="0" smtClean="0">
                          <a:solidFill>
                            <a:schemeClr val="accent2"/>
                          </a:solidFill>
                          <a:latin typeface="Times New Roman" pitchFamily="18" charset="0"/>
                          <a:cs typeface="Times New Roman" pitchFamily="18" charset="0"/>
                        </a:rPr>
                        <a:t>«5»</a:t>
                      </a:r>
                      <a:endParaRPr lang="ru-RU" sz="2400" b="1" dirty="0">
                        <a:solidFill>
                          <a:schemeClr val="accent2"/>
                        </a:solidFill>
                        <a:latin typeface="Times New Roman" pitchFamily="18" charset="0"/>
                        <a:cs typeface="Times New Roman" pitchFamily="18" charset="0"/>
                      </a:endParaRPr>
                    </a:p>
                  </a:txBody>
                  <a:tcPr/>
                </a:tc>
              </a:tr>
              <a:tr h="936104">
                <a:tc>
                  <a:txBody>
                    <a:bodyPr/>
                    <a:lstStyle/>
                    <a:p>
                      <a:pPr algn="ctr"/>
                      <a:r>
                        <a:rPr lang="ru-RU" sz="2400" dirty="0" smtClean="0">
                          <a:latin typeface="Times New Roman" pitchFamily="18" charset="0"/>
                          <a:cs typeface="Times New Roman" pitchFamily="18" charset="0"/>
                        </a:rPr>
                        <a:t>0,6</a:t>
                      </a:r>
                      <a:endParaRPr lang="ru-RU" sz="2400" dirty="0">
                        <a:latin typeface="Times New Roman" pitchFamily="18" charset="0"/>
                        <a:cs typeface="Times New Roman" pitchFamily="18" charset="0"/>
                      </a:endParaRPr>
                    </a:p>
                  </a:txBody>
                  <a:tcPr/>
                </a:tc>
                <a:tc>
                  <a:txBody>
                    <a:bodyPr/>
                    <a:lstStyle/>
                    <a:p>
                      <a:pPr algn="ctr"/>
                      <a:r>
                        <a:rPr lang="ru-RU" sz="2400" dirty="0" smtClean="0">
                          <a:latin typeface="Times New Roman" pitchFamily="18" charset="0"/>
                          <a:cs typeface="Times New Roman" pitchFamily="18" charset="0"/>
                        </a:rPr>
                        <a:t>1,54</a:t>
                      </a:r>
                      <a:endParaRPr lang="ru-RU" sz="2400" dirty="0">
                        <a:latin typeface="Times New Roman" pitchFamily="18" charset="0"/>
                        <a:cs typeface="Times New Roman" pitchFamily="18" charset="0"/>
                      </a:endParaRPr>
                    </a:p>
                  </a:txBody>
                  <a:tcPr/>
                </a:tc>
                <a:tc>
                  <a:txBody>
                    <a:bodyPr/>
                    <a:lstStyle/>
                    <a:p>
                      <a:pPr algn="ctr"/>
                      <a:r>
                        <a:rPr lang="ru-RU" sz="2400" dirty="0" smtClean="0">
                          <a:latin typeface="Times New Roman" pitchFamily="18" charset="0"/>
                          <a:cs typeface="Times New Roman" pitchFamily="18" charset="0"/>
                        </a:rPr>
                        <a:t>1,84</a:t>
                      </a:r>
                      <a:endParaRPr lang="ru-RU" sz="2400" dirty="0">
                        <a:latin typeface="Times New Roman" pitchFamily="18" charset="0"/>
                        <a:cs typeface="Times New Roman" pitchFamily="18" charset="0"/>
                      </a:endParaRPr>
                    </a:p>
                  </a:txBody>
                  <a:tcPr/>
                </a:tc>
                <a:tc>
                  <a:txBody>
                    <a:bodyPr/>
                    <a:lstStyle/>
                    <a:p>
                      <a:pPr algn="ctr"/>
                      <a:r>
                        <a:rPr lang="ru-RU" sz="2400" dirty="0" smtClean="0">
                          <a:latin typeface="Times New Roman" pitchFamily="18" charset="0"/>
                          <a:cs typeface="Times New Roman" pitchFamily="18" charset="0"/>
                        </a:rPr>
                        <a:t>1,96</a:t>
                      </a:r>
                      <a:endParaRPr lang="ru-RU" sz="2400" dirty="0">
                        <a:latin typeface="Times New Roman" pitchFamily="18" charset="0"/>
                        <a:cs typeface="Times New Roman" pitchFamily="18" charset="0"/>
                      </a:endParaRPr>
                    </a:p>
                  </a:txBody>
                  <a:tcPr/>
                </a:tc>
              </a:tr>
            </a:tbl>
          </a:graphicData>
        </a:graphic>
      </p:graphicFrame>
    </p:spTree>
    <p:extLst>
      <p:ext uri="{BB962C8B-B14F-4D97-AF65-F5344CB8AC3E}">
        <p14:creationId xmlns:p14="http://schemas.microsoft.com/office/powerpoint/2010/main" val="21905007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4"/>
          <p:cNvSpPr>
            <a:spLocks noGrp="1"/>
          </p:cNvSpPr>
          <p:nvPr>
            <p:ph idx="1"/>
          </p:nvPr>
        </p:nvSpPr>
        <p:spPr>
          <a:xfrm>
            <a:off x="457200" y="692696"/>
            <a:ext cx="8229600" cy="5881840"/>
          </a:xfrm>
        </p:spPr>
        <p:txBody>
          <a:bodyPr>
            <a:normAutofit/>
          </a:bodyPr>
          <a:lstStyle/>
          <a:p>
            <a:pPr marL="109728" indent="0">
              <a:buNone/>
            </a:pPr>
            <a:r>
              <a:rPr lang="ru-RU" sz="1800" b="1" dirty="0" smtClean="0">
                <a:solidFill>
                  <a:schemeClr val="accent2"/>
                </a:solidFill>
                <a:latin typeface="Times New Roman" pitchFamily="18" charset="0"/>
                <a:cs typeface="Times New Roman" pitchFamily="18" charset="0"/>
              </a:rPr>
              <a:t>5. </a:t>
            </a:r>
            <a:r>
              <a:rPr lang="ru-RU" sz="1600" dirty="0" smtClean="0">
                <a:latin typeface="Times New Roman" pitchFamily="18" charset="0"/>
                <a:cs typeface="Times New Roman" pitchFamily="18" charset="0"/>
              </a:rPr>
              <a:t>Ниже приведён перечень терминов. Все они, за исключением одного, относятся к периоду 1894-1914гг.</a:t>
            </a:r>
          </a:p>
          <a:p>
            <a:pPr marL="109728" indent="0">
              <a:buNone/>
            </a:pPr>
            <a:r>
              <a:rPr lang="ru-RU" sz="1600" dirty="0" smtClean="0">
                <a:latin typeface="Times New Roman" pitchFamily="18" charset="0"/>
                <a:cs typeface="Times New Roman" pitchFamily="18" charset="0"/>
              </a:rPr>
              <a:t>1) октябристы; 2) кадеты; 3)стачка; 4)петрашевцы; 5) петиция.</a:t>
            </a:r>
          </a:p>
          <a:p>
            <a:pPr marL="109728" indent="0">
              <a:buNone/>
            </a:pPr>
            <a:r>
              <a:rPr lang="ru-RU" sz="1600" dirty="0" smtClean="0">
                <a:latin typeface="Times New Roman" pitchFamily="18" charset="0"/>
                <a:cs typeface="Times New Roman" pitchFamily="18" charset="0"/>
              </a:rPr>
              <a:t>Найдите и запишите порядковый номер термина «выпадающего» из этого ряда.</a:t>
            </a:r>
          </a:p>
          <a:p>
            <a:pPr marL="109728" indent="0">
              <a:buNone/>
            </a:pPr>
            <a:endParaRPr lang="ru-RU" sz="1600" dirty="0">
              <a:latin typeface="Times New Roman" pitchFamily="18" charset="0"/>
              <a:cs typeface="Times New Roman" pitchFamily="18" charset="0"/>
            </a:endParaRPr>
          </a:p>
          <a:p>
            <a:pPr marL="109728" indent="0">
              <a:buNone/>
            </a:pPr>
            <a:endParaRPr lang="ru-RU" sz="1600" dirty="0" smtClean="0">
              <a:latin typeface="Times New Roman" pitchFamily="18" charset="0"/>
              <a:cs typeface="Times New Roman" pitchFamily="18" charset="0"/>
            </a:endParaRPr>
          </a:p>
          <a:p>
            <a:pPr marL="109728" indent="0">
              <a:buNone/>
            </a:pPr>
            <a:r>
              <a:rPr lang="ru-RU" sz="1800" b="1" u="sng" dirty="0">
                <a:solidFill>
                  <a:srgbClr val="740000"/>
                </a:solidFill>
                <a:latin typeface="Times New Roman"/>
                <a:ea typeface="Calibri"/>
              </a:rPr>
              <a:t>Проверяемые элементы содержания/ умения</a:t>
            </a:r>
            <a:r>
              <a:rPr lang="ru-RU" sz="1800" b="1" dirty="0" smtClean="0">
                <a:solidFill>
                  <a:prstClr val="black"/>
                </a:solidFill>
                <a:latin typeface="Times New Roman"/>
                <a:ea typeface="Calibri"/>
              </a:rPr>
              <a:t>:</a:t>
            </a:r>
            <a:r>
              <a:rPr lang="ru-RU" sz="1600" dirty="0">
                <a:latin typeface="Times New Roman"/>
                <a:ea typeface="Calibri"/>
              </a:rPr>
              <a:t> Объяснение смысла изученных исторических понятий и терминов</a:t>
            </a:r>
            <a:r>
              <a:rPr lang="ru-RU" sz="1600" dirty="0" smtClean="0">
                <a:latin typeface="Times New Roman"/>
                <a:ea typeface="Calibri"/>
              </a:rPr>
              <a:t>.</a:t>
            </a:r>
          </a:p>
          <a:p>
            <a:pPr marL="109728" indent="0">
              <a:buNone/>
            </a:pPr>
            <a:endParaRPr lang="ru-RU" sz="1600" dirty="0" smtClean="0">
              <a:latin typeface="Times New Roman" pitchFamily="18" charset="0"/>
              <a:cs typeface="Times New Roman" pitchFamily="18" charset="0"/>
            </a:endParaRPr>
          </a:p>
          <a:p>
            <a:pPr marL="109728" indent="0">
              <a:spcAft>
                <a:spcPts val="0"/>
              </a:spcAft>
              <a:buNone/>
            </a:pPr>
            <a:r>
              <a:rPr lang="ru-RU" sz="1800" b="1" u="sng" dirty="0">
                <a:solidFill>
                  <a:srgbClr val="740000"/>
                </a:solidFill>
                <a:latin typeface="Times New Roman"/>
                <a:ea typeface="Calibri"/>
              </a:rPr>
              <a:t>Рекомендации</a:t>
            </a:r>
            <a:r>
              <a:rPr lang="ru-RU" sz="1800" b="1" u="sng" dirty="0" smtClean="0">
                <a:solidFill>
                  <a:srgbClr val="740000"/>
                </a:solidFill>
                <a:latin typeface="Times New Roman"/>
                <a:ea typeface="Calibri"/>
              </a:rPr>
              <a:t>:</a:t>
            </a:r>
            <a:r>
              <a:rPr lang="ru-RU" sz="1600" dirty="0">
                <a:latin typeface="Times New Roman"/>
                <a:ea typeface="Calibri"/>
                <a:cs typeface="Times New Roman"/>
              </a:rPr>
              <a:t> Данное задание  может быть успешно выполнено при условии знания участником ОГЭ соответствующих  понятий. Изучение исторических понятий должно целенаправленно проводиться при изучении всех разделов курса.</a:t>
            </a:r>
            <a:endParaRPr lang="ru-RU" sz="1200" dirty="0">
              <a:latin typeface="Calibri"/>
              <a:ea typeface="Calibri"/>
              <a:cs typeface="Times New Roman"/>
            </a:endParaRPr>
          </a:p>
          <a:p>
            <a:pPr marL="109728" indent="0">
              <a:buNone/>
            </a:pPr>
            <a:endParaRPr lang="ru-RU" sz="1600" dirty="0">
              <a:latin typeface="Times New Roman" pitchFamily="18" charset="0"/>
              <a:cs typeface="Times New Roman" pitchFamily="18" charset="0"/>
            </a:endParaRPr>
          </a:p>
          <a:p>
            <a:pPr marL="109728" lvl="0" indent="0">
              <a:buClr>
                <a:srgbClr val="99987F"/>
              </a:buClr>
              <a:buNone/>
            </a:pPr>
            <a:r>
              <a:rPr lang="ru-RU" sz="1800" b="1" u="sng" dirty="0">
                <a:solidFill>
                  <a:srgbClr val="740000"/>
                </a:solidFill>
                <a:latin typeface="Times New Roman"/>
                <a:ea typeface="Calibri"/>
              </a:rPr>
              <a:t>Уровень сложности</a:t>
            </a:r>
            <a:r>
              <a:rPr lang="ru-RU" sz="1600" dirty="0">
                <a:solidFill>
                  <a:prstClr val="black"/>
                </a:solidFill>
                <a:latin typeface="Times New Roman"/>
                <a:ea typeface="Calibri"/>
              </a:rPr>
              <a:t>: базовый</a:t>
            </a:r>
            <a:endParaRPr lang="ru-RU" sz="1600" dirty="0">
              <a:solidFill>
                <a:prstClr val="black"/>
              </a:solidFill>
              <a:latin typeface="Times New Roman" pitchFamily="18" charset="0"/>
              <a:cs typeface="Times New Roman" pitchFamily="18" charset="0"/>
            </a:endParaRPr>
          </a:p>
          <a:p>
            <a:pPr marL="109728" indent="0">
              <a:buNone/>
            </a:pPr>
            <a:endParaRPr lang="ru-RU" sz="1600" dirty="0" smtClean="0">
              <a:latin typeface="Times New Roman" pitchFamily="18" charset="0"/>
              <a:cs typeface="Times New Roman" pitchFamily="18" charset="0"/>
            </a:endParaRPr>
          </a:p>
          <a:p>
            <a:pPr marL="109728" indent="0">
              <a:buNone/>
            </a:pPr>
            <a:endParaRPr lang="ru-RU" sz="1600" dirty="0">
              <a:latin typeface="Times New Roman" pitchFamily="18" charset="0"/>
              <a:cs typeface="Times New Roman" pitchFamily="18" charset="0"/>
            </a:endParaRPr>
          </a:p>
        </p:txBody>
      </p:sp>
    </p:spTree>
    <p:extLst>
      <p:ext uri="{BB962C8B-B14F-4D97-AF65-F5344CB8AC3E}">
        <p14:creationId xmlns:p14="http://schemas.microsoft.com/office/powerpoint/2010/main" val="8921974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4"/>
          <p:cNvSpPr>
            <a:spLocks noGrp="1"/>
          </p:cNvSpPr>
          <p:nvPr>
            <p:ph idx="1"/>
          </p:nvPr>
        </p:nvSpPr>
        <p:spPr>
          <a:xfrm>
            <a:off x="457200" y="692696"/>
            <a:ext cx="8229600" cy="5881840"/>
          </a:xfrm>
        </p:spPr>
        <p:txBody>
          <a:bodyPr/>
          <a:lstStyle/>
          <a:p>
            <a:pPr algn="ctr">
              <a:spcAft>
                <a:spcPts val="0"/>
              </a:spcAft>
            </a:pPr>
            <a:r>
              <a:rPr lang="ru-RU" b="1" u="sng" dirty="0">
                <a:solidFill>
                  <a:schemeClr val="accent2"/>
                </a:solidFill>
                <a:latin typeface="Times New Roman"/>
                <a:ea typeface="Calibri"/>
                <a:cs typeface="Times New Roman"/>
              </a:rPr>
              <a:t>Средний процент </a:t>
            </a:r>
            <a:r>
              <a:rPr lang="ru-RU" b="1" u="sng" dirty="0" smtClean="0">
                <a:solidFill>
                  <a:schemeClr val="accent2"/>
                </a:solidFill>
                <a:latin typeface="Times New Roman"/>
                <a:ea typeface="Calibri"/>
                <a:cs typeface="Times New Roman"/>
              </a:rPr>
              <a:t>выполнения</a:t>
            </a:r>
            <a:r>
              <a:rPr lang="ru-RU" b="1" dirty="0" smtClean="0">
                <a:solidFill>
                  <a:schemeClr val="accent2"/>
                </a:solidFill>
                <a:latin typeface="Times New Roman"/>
                <a:ea typeface="Calibri"/>
                <a:cs typeface="Times New Roman"/>
              </a:rPr>
              <a:t>:  </a:t>
            </a:r>
            <a:r>
              <a:rPr lang="ru-RU" b="1" dirty="0" smtClean="0">
                <a:latin typeface="Times New Roman"/>
                <a:ea typeface="Calibri"/>
                <a:cs typeface="Times New Roman"/>
              </a:rPr>
              <a:t>83,7 %</a:t>
            </a:r>
            <a:endParaRPr lang="ru-RU" dirty="0"/>
          </a:p>
        </p:txBody>
      </p:sp>
      <p:graphicFrame>
        <p:nvGraphicFramePr>
          <p:cNvPr id="6" name="Таблица 5"/>
          <p:cNvGraphicFramePr>
            <a:graphicFrameLocks noGrp="1"/>
          </p:cNvGraphicFramePr>
          <p:nvPr>
            <p:extLst>
              <p:ext uri="{D42A27DB-BD31-4B8C-83A1-F6EECF244321}">
                <p14:modId xmlns:p14="http://schemas.microsoft.com/office/powerpoint/2010/main" val="3841804766"/>
              </p:ext>
            </p:extLst>
          </p:nvPr>
        </p:nvGraphicFramePr>
        <p:xfrm>
          <a:off x="971600" y="2348880"/>
          <a:ext cx="7272808" cy="3384376"/>
        </p:xfrm>
        <a:graphic>
          <a:graphicData uri="http://schemas.openxmlformats.org/drawingml/2006/table">
            <a:tbl>
              <a:tblPr firstRow="1" bandRow="1">
                <a:tableStyleId>{5940675A-B579-460E-94D1-54222C63F5DA}</a:tableStyleId>
              </a:tblPr>
              <a:tblGrid>
                <a:gridCol w="1818202"/>
                <a:gridCol w="1990020"/>
                <a:gridCol w="1646384"/>
                <a:gridCol w="1818202"/>
              </a:tblGrid>
              <a:tr h="1512168">
                <a:tc gridSpan="4">
                  <a:txBody>
                    <a:bodyPr/>
                    <a:lstStyle/>
                    <a:p>
                      <a:pPr algn="ctr"/>
                      <a:r>
                        <a:rPr lang="ru-RU" sz="2400" b="1" dirty="0" smtClean="0">
                          <a:solidFill>
                            <a:schemeClr val="accent2"/>
                          </a:solidFill>
                          <a:latin typeface="Times New Roman" pitchFamily="18" charset="0"/>
                          <a:cs typeface="Times New Roman" pitchFamily="18" charset="0"/>
                        </a:rPr>
                        <a:t>Процент выполнения по региону в группах, получивших отметку</a:t>
                      </a:r>
                      <a:endParaRPr lang="ru-RU" sz="2400" b="1" dirty="0">
                        <a:solidFill>
                          <a:schemeClr val="accent2"/>
                        </a:solidFill>
                        <a:latin typeface="Times New Roman" pitchFamily="18" charset="0"/>
                        <a:cs typeface="Times New Roman" pitchFamily="18" charset="0"/>
                      </a:endParaRPr>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r>
              <a:tr h="936104">
                <a:tc>
                  <a:txBody>
                    <a:bodyPr/>
                    <a:lstStyle/>
                    <a:p>
                      <a:pPr algn="ctr"/>
                      <a:r>
                        <a:rPr lang="ru-RU" sz="2400" b="1" dirty="0" smtClean="0">
                          <a:solidFill>
                            <a:schemeClr val="accent2"/>
                          </a:solidFill>
                          <a:latin typeface="Times New Roman" pitchFamily="18" charset="0"/>
                          <a:cs typeface="Times New Roman" pitchFamily="18" charset="0"/>
                        </a:rPr>
                        <a:t>«2»</a:t>
                      </a:r>
                      <a:endParaRPr lang="ru-RU" sz="2400" b="1" dirty="0">
                        <a:solidFill>
                          <a:schemeClr val="accent2"/>
                        </a:solidFill>
                        <a:latin typeface="Times New Roman" pitchFamily="18" charset="0"/>
                        <a:cs typeface="Times New Roman" pitchFamily="18" charset="0"/>
                      </a:endParaRPr>
                    </a:p>
                  </a:txBody>
                  <a:tcPr/>
                </a:tc>
                <a:tc>
                  <a:txBody>
                    <a:bodyPr/>
                    <a:lstStyle/>
                    <a:p>
                      <a:pPr algn="ctr"/>
                      <a:r>
                        <a:rPr lang="ru-RU" sz="2400" b="1" dirty="0" smtClean="0">
                          <a:solidFill>
                            <a:schemeClr val="accent2"/>
                          </a:solidFill>
                          <a:latin typeface="Times New Roman" pitchFamily="18" charset="0"/>
                          <a:cs typeface="Times New Roman" pitchFamily="18" charset="0"/>
                        </a:rPr>
                        <a:t>«3»</a:t>
                      </a:r>
                      <a:endParaRPr lang="ru-RU" sz="2400" b="1" dirty="0">
                        <a:solidFill>
                          <a:schemeClr val="accent2"/>
                        </a:solidFill>
                        <a:latin typeface="Times New Roman" pitchFamily="18" charset="0"/>
                        <a:cs typeface="Times New Roman" pitchFamily="18" charset="0"/>
                      </a:endParaRPr>
                    </a:p>
                  </a:txBody>
                  <a:tcPr/>
                </a:tc>
                <a:tc>
                  <a:txBody>
                    <a:bodyPr/>
                    <a:lstStyle/>
                    <a:p>
                      <a:pPr algn="ctr"/>
                      <a:r>
                        <a:rPr lang="ru-RU" sz="2400" b="1" dirty="0" smtClean="0">
                          <a:solidFill>
                            <a:schemeClr val="accent2"/>
                          </a:solidFill>
                          <a:latin typeface="Times New Roman" pitchFamily="18" charset="0"/>
                          <a:cs typeface="Times New Roman" pitchFamily="18" charset="0"/>
                        </a:rPr>
                        <a:t>«4»</a:t>
                      </a:r>
                      <a:endParaRPr lang="ru-RU" sz="2400" b="1" dirty="0">
                        <a:solidFill>
                          <a:schemeClr val="accent2"/>
                        </a:solidFill>
                        <a:latin typeface="Times New Roman" pitchFamily="18" charset="0"/>
                        <a:cs typeface="Times New Roman" pitchFamily="18" charset="0"/>
                      </a:endParaRPr>
                    </a:p>
                  </a:txBody>
                  <a:tcPr/>
                </a:tc>
                <a:tc>
                  <a:txBody>
                    <a:bodyPr/>
                    <a:lstStyle/>
                    <a:p>
                      <a:pPr algn="ctr"/>
                      <a:r>
                        <a:rPr lang="ru-RU" sz="2400" b="1" dirty="0" smtClean="0">
                          <a:solidFill>
                            <a:schemeClr val="accent2"/>
                          </a:solidFill>
                          <a:latin typeface="Times New Roman" pitchFamily="18" charset="0"/>
                          <a:cs typeface="Times New Roman" pitchFamily="18" charset="0"/>
                        </a:rPr>
                        <a:t>«5»</a:t>
                      </a:r>
                      <a:endParaRPr lang="ru-RU" sz="2400" b="1" dirty="0">
                        <a:solidFill>
                          <a:schemeClr val="accent2"/>
                        </a:solidFill>
                        <a:latin typeface="Times New Roman" pitchFamily="18" charset="0"/>
                        <a:cs typeface="Times New Roman" pitchFamily="18" charset="0"/>
                      </a:endParaRPr>
                    </a:p>
                  </a:txBody>
                  <a:tcPr/>
                </a:tc>
              </a:tr>
              <a:tr h="936104">
                <a:tc>
                  <a:txBody>
                    <a:bodyPr/>
                    <a:lstStyle/>
                    <a:p>
                      <a:pPr algn="ctr"/>
                      <a:r>
                        <a:rPr lang="ru-RU" sz="2400" dirty="0" smtClean="0">
                          <a:latin typeface="Times New Roman" pitchFamily="18" charset="0"/>
                          <a:cs typeface="Times New Roman" pitchFamily="18" charset="0"/>
                        </a:rPr>
                        <a:t>27,5</a:t>
                      </a:r>
                      <a:endParaRPr lang="ru-RU" sz="2400" dirty="0">
                        <a:latin typeface="Times New Roman" pitchFamily="18" charset="0"/>
                        <a:cs typeface="Times New Roman" pitchFamily="18" charset="0"/>
                      </a:endParaRPr>
                    </a:p>
                  </a:txBody>
                  <a:tcPr/>
                </a:tc>
                <a:tc>
                  <a:txBody>
                    <a:bodyPr/>
                    <a:lstStyle/>
                    <a:p>
                      <a:pPr algn="ctr"/>
                      <a:r>
                        <a:rPr lang="ru-RU" sz="2400" dirty="0" smtClean="0">
                          <a:latin typeface="Times New Roman" pitchFamily="18" charset="0"/>
                          <a:cs typeface="Times New Roman" pitchFamily="18" charset="0"/>
                        </a:rPr>
                        <a:t>72</a:t>
                      </a:r>
                      <a:endParaRPr lang="ru-RU" sz="2400" dirty="0">
                        <a:latin typeface="Times New Roman" pitchFamily="18" charset="0"/>
                        <a:cs typeface="Times New Roman" pitchFamily="18" charset="0"/>
                      </a:endParaRPr>
                    </a:p>
                  </a:txBody>
                  <a:tcPr/>
                </a:tc>
                <a:tc>
                  <a:txBody>
                    <a:bodyPr/>
                    <a:lstStyle/>
                    <a:p>
                      <a:pPr algn="ctr"/>
                      <a:r>
                        <a:rPr lang="ru-RU" sz="2400" dirty="0" smtClean="0">
                          <a:latin typeface="Times New Roman" pitchFamily="18" charset="0"/>
                          <a:cs typeface="Times New Roman" pitchFamily="18" charset="0"/>
                        </a:rPr>
                        <a:t>87,5</a:t>
                      </a:r>
                      <a:endParaRPr lang="ru-RU" sz="2400" dirty="0">
                        <a:latin typeface="Times New Roman" pitchFamily="18" charset="0"/>
                        <a:cs typeface="Times New Roman" pitchFamily="18" charset="0"/>
                      </a:endParaRPr>
                    </a:p>
                  </a:txBody>
                  <a:tcPr/>
                </a:tc>
                <a:tc>
                  <a:txBody>
                    <a:bodyPr/>
                    <a:lstStyle/>
                    <a:p>
                      <a:pPr algn="ctr"/>
                      <a:r>
                        <a:rPr lang="ru-RU" sz="2400" dirty="0" smtClean="0">
                          <a:latin typeface="Times New Roman" pitchFamily="18" charset="0"/>
                          <a:cs typeface="Times New Roman" pitchFamily="18" charset="0"/>
                        </a:rPr>
                        <a:t>94</a:t>
                      </a:r>
                      <a:endParaRPr lang="ru-RU" sz="2400" dirty="0">
                        <a:latin typeface="Times New Roman" pitchFamily="18" charset="0"/>
                        <a:cs typeface="Times New Roman" pitchFamily="18" charset="0"/>
                      </a:endParaRPr>
                    </a:p>
                  </a:txBody>
                  <a:tcPr/>
                </a:tc>
              </a:tr>
            </a:tbl>
          </a:graphicData>
        </a:graphic>
      </p:graphicFrame>
    </p:spTree>
    <p:extLst>
      <p:ext uri="{BB962C8B-B14F-4D97-AF65-F5344CB8AC3E}">
        <p14:creationId xmlns:p14="http://schemas.microsoft.com/office/powerpoint/2010/main" val="41231871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4"/>
          <p:cNvSpPr>
            <a:spLocks noGrp="1"/>
          </p:cNvSpPr>
          <p:nvPr>
            <p:ph idx="1"/>
          </p:nvPr>
        </p:nvSpPr>
        <p:spPr>
          <a:xfrm>
            <a:off x="457200" y="692696"/>
            <a:ext cx="8229600" cy="5881840"/>
          </a:xfrm>
        </p:spPr>
        <p:txBody>
          <a:bodyPr>
            <a:normAutofit/>
          </a:bodyPr>
          <a:lstStyle/>
          <a:p>
            <a:pPr marL="109728" indent="0">
              <a:buNone/>
            </a:pPr>
            <a:r>
              <a:rPr lang="ru-RU" sz="1800" b="1" dirty="0" smtClean="0">
                <a:solidFill>
                  <a:schemeClr val="accent2"/>
                </a:solidFill>
                <a:latin typeface="Times New Roman" pitchFamily="18" charset="0"/>
                <a:cs typeface="Times New Roman" pitchFamily="18" charset="0"/>
              </a:rPr>
              <a:t>6. </a:t>
            </a:r>
            <a:r>
              <a:rPr lang="ru-RU" sz="1600" dirty="0">
                <a:latin typeface="Times New Roman" pitchFamily="18" charset="0"/>
                <a:cs typeface="Times New Roman" pitchFamily="18" charset="0"/>
              </a:rPr>
              <a:t>Прочитайте четыре предложения. Два из них являются тезисами (положениями, которые требуется аргументировать). Другие два содержат факты, которые могут послужить для аргументации этих тезисов. Подберите для каждого из тезисов соответствующий ему факт. Номера соответствующих предложений запишите в таблицу. </a:t>
            </a:r>
            <a:endParaRPr lang="ru-RU" sz="1600" dirty="0" smtClean="0">
              <a:latin typeface="Times New Roman" pitchFamily="18" charset="0"/>
              <a:cs typeface="Times New Roman" pitchFamily="18" charset="0"/>
            </a:endParaRPr>
          </a:p>
          <a:p>
            <a:pPr marL="452628" indent="-342900">
              <a:buAutoNum type="arabicParenR"/>
            </a:pPr>
            <a:r>
              <a:rPr lang="ru-RU" sz="1600" dirty="0" smtClean="0">
                <a:latin typeface="Times New Roman" pitchFamily="18" charset="0"/>
                <a:cs typeface="Times New Roman" pitchFamily="18" charset="0"/>
              </a:rPr>
              <a:t>При </a:t>
            </a:r>
            <a:r>
              <a:rPr lang="ru-RU" sz="1600" dirty="0">
                <a:latin typeface="Times New Roman" pitchFamily="18" charset="0"/>
                <a:cs typeface="Times New Roman" pitchFamily="18" charset="0"/>
              </a:rPr>
              <a:t>Иване IV Россия вела активную внешнюю политику в восточном направлении. </a:t>
            </a:r>
            <a:endParaRPr lang="ru-RU" sz="1600" dirty="0" smtClean="0">
              <a:latin typeface="Times New Roman" pitchFamily="18" charset="0"/>
              <a:cs typeface="Times New Roman" pitchFamily="18" charset="0"/>
            </a:endParaRPr>
          </a:p>
          <a:p>
            <a:pPr marL="452628" indent="-342900">
              <a:buAutoNum type="arabicParenR"/>
            </a:pPr>
            <a:r>
              <a:rPr lang="ru-RU" sz="1600" dirty="0" smtClean="0">
                <a:latin typeface="Times New Roman" pitchFamily="18" charset="0"/>
                <a:cs typeface="Times New Roman" pitchFamily="18" charset="0"/>
              </a:rPr>
              <a:t>2</a:t>
            </a:r>
            <a:r>
              <a:rPr lang="ru-RU" sz="1600" dirty="0">
                <a:latin typeface="Times New Roman" pitchFamily="18" charset="0"/>
                <a:cs typeface="Times New Roman" pitchFamily="18" charset="0"/>
              </a:rPr>
              <a:t>) Политика опричнины, проводимая Иваном IV, была губительна для страны. </a:t>
            </a:r>
            <a:endParaRPr lang="ru-RU" sz="1600" dirty="0" smtClean="0">
              <a:latin typeface="Times New Roman" pitchFamily="18" charset="0"/>
              <a:cs typeface="Times New Roman" pitchFamily="18" charset="0"/>
            </a:endParaRPr>
          </a:p>
          <a:p>
            <a:pPr marL="452628" indent="-342900">
              <a:buAutoNum type="arabicParenR"/>
            </a:pPr>
            <a:r>
              <a:rPr lang="ru-RU" sz="1600" dirty="0" smtClean="0">
                <a:latin typeface="Times New Roman" pitchFamily="18" charset="0"/>
                <a:cs typeface="Times New Roman" pitchFamily="18" charset="0"/>
              </a:rPr>
              <a:t>3</a:t>
            </a:r>
            <a:r>
              <a:rPr lang="ru-RU" sz="1600" dirty="0">
                <a:latin typeface="Times New Roman" pitchFamily="18" charset="0"/>
                <a:cs typeface="Times New Roman" pitchFamily="18" charset="0"/>
              </a:rPr>
              <a:t>) Многие центральные уезды России были разорены</a:t>
            </a:r>
            <a:r>
              <a:rPr lang="ru-RU" sz="1600" dirty="0" smtClean="0">
                <a:latin typeface="Times New Roman" pitchFamily="18" charset="0"/>
                <a:cs typeface="Times New Roman" pitchFamily="18" charset="0"/>
              </a:rPr>
              <a:t>.</a:t>
            </a:r>
          </a:p>
          <a:p>
            <a:pPr marL="452628" indent="-342900">
              <a:buAutoNum type="arabicParenR"/>
            </a:pPr>
            <a:r>
              <a:rPr lang="ru-RU" sz="1600" dirty="0" smtClean="0">
                <a:latin typeface="Times New Roman" pitchFamily="18" charset="0"/>
                <a:cs typeface="Times New Roman" pitchFamily="18" charset="0"/>
              </a:rPr>
              <a:t> </a:t>
            </a:r>
            <a:r>
              <a:rPr lang="ru-RU" sz="1600" dirty="0">
                <a:latin typeface="Times New Roman" pitchFamily="18" charset="0"/>
                <a:cs typeface="Times New Roman" pitchFamily="18" charset="0"/>
              </a:rPr>
              <a:t>4) Русские </a:t>
            </a:r>
            <a:r>
              <a:rPr lang="ru-RU" sz="1600" dirty="0" smtClean="0">
                <a:latin typeface="Times New Roman" pitchFamily="18" charset="0"/>
                <a:cs typeface="Times New Roman" pitchFamily="18" charset="0"/>
              </a:rPr>
              <a:t>войска </a:t>
            </a:r>
            <a:r>
              <a:rPr lang="ru-RU" sz="1600" dirty="0">
                <a:latin typeface="Times New Roman" pitchFamily="18" charset="0"/>
                <a:cs typeface="Times New Roman" pitchFamily="18" charset="0"/>
              </a:rPr>
              <a:t>взяли Казань</a:t>
            </a:r>
            <a:r>
              <a:rPr lang="ru-RU" sz="1600" dirty="0" smtClean="0">
                <a:latin typeface="Times New Roman" pitchFamily="18" charset="0"/>
                <a:cs typeface="Times New Roman" pitchFamily="18" charset="0"/>
              </a:rPr>
              <a:t>.</a:t>
            </a:r>
          </a:p>
          <a:p>
            <a:pPr marL="109728" indent="0" algn="ctr">
              <a:buNone/>
            </a:pPr>
            <a:endParaRPr lang="ru-RU" sz="1600" b="1" dirty="0" smtClean="0">
              <a:solidFill>
                <a:schemeClr val="accent2"/>
              </a:solidFill>
              <a:latin typeface="Times New Roman" pitchFamily="18" charset="0"/>
              <a:cs typeface="Times New Roman" pitchFamily="18" charset="0"/>
            </a:endParaRPr>
          </a:p>
          <a:p>
            <a:pPr marL="109728" indent="0" algn="ctr">
              <a:buNone/>
            </a:pPr>
            <a:endParaRPr lang="ru-RU" sz="1600" b="1" dirty="0">
              <a:solidFill>
                <a:schemeClr val="accent2"/>
              </a:solidFill>
              <a:latin typeface="Times New Roman" pitchFamily="18" charset="0"/>
              <a:cs typeface="Times New Roman" pitchFamily="18" charset="0"/>
            </a:endParaRPr>
          </a:p>
          <a:p>
            <a:pPr marL="109728" indent="0" algn="ctr">
              <a:buNone/>
            </a:pPr>
            <a:endParaRPr lang="ru-RU" sz="1600" b="1" dirty="0" smtClean="0">
              <a:solidFill>
                <a:schemeClr val="accent2"/>
              </a:solidFill>
              <a:latin typeface="Times New Roman" pitchFamily="18" charset="0"/>
              <a:cs typeface="Times New Roman" pitchFamily="18" charset="0"/>
            </a:endParaRPr>
          </a:p>
          <a:p>
            <a:pPr marL="109728" indent="0" algn="ctr">
              <a:buNone/>
            </a:pPr>
            <a:endParaRPr lang="ru-RU" sz="1600" b="1" dirty="0">
              <a:solidFill>
                <a:schemeClr val="accent2"/>
              </a:solidFill>
              <a:latin typeface="Times New Roman" pitchFamily="18" charset="0"/>
              <a:cs typeface="Times New Roman" pitchFamily="18" charset="0"/>
            </a:endParaRPr>
          </a:p>
          <a:p>
            <a:pPr marL="109728" indent="0">
              <a:spcAft>
                <a:spcPts val="0"/>
              </a:spcAft>
              <a:buNone/>
            </a:pPr>
            <a:r>
              <a:rPr lang="ru-RU" sz="1800" b="1" u="sng" dirty="0">
                <a:solidFill>
                  <a:srgbClr val="740000"/>
                </a:solidFill>
                <a:latin typeface="Times New Roman"/>
                <a:ea typeface="Calibri"/>
              </a:rPr>
              <a:t>Проверяемые элементы содержания/ умения</a:t>
            </a:r>
            <a:r>
              <a:rPr lang="ru-RU" sz="1800" b="1" dirty="0" smtClean="0">
                <a:solidFill>
                  <a:prstClr val="black"/>
                </a:solidFill>
                <a:latin typeface="Times New Roman"/>
                <a:ea typeface="Calibri"/>
              </a:rPr>
              <a:t>:</a:t>
            </a:r>
            <a:r>
              <a:rPr lang="ru-RU" sz="1600" dirty="0">
                <a:latin typeface="Times New Roman"/>
                <a:ea typeface="Calibri"/>
                <a:cs typeface="Times New Roman"/>
              </a:rPr>
              <a:t> Умение группировать исторические явления и события по заданному признаку. Выявление существенных черт исторических процессов, явлений и событий</a:t>
            </a:r>
            <a:r>
              <a:rPr lang="ru-RU" sz="1600" dirty="0" smtClean="0">
                <a:latin typeface="Times New Roman"/>
                <a:ea typeface="Calibri"/>
                <a:cs typeface="Times New Roman"/>
              </a:rPr>
              <a:t>.</a:t>
            </a:r>
          </a:p>
          <a:p>
            <a:pPr marL="109728" indent="0">
              <a:spcAft>
                <a:spcPts val="0"/>
              </a:spcAft>
              <a:buNone/>
            </a:pPr>
            <a:r>
              <a:rPr lang="ru-RU" sz="1800" b="1" u="sng" dirty="0">
                <a:solidFill>
                  <a:srgbClr val="740000"/>
                </a:solidFill>
                <a:latin typeface="Times New Roman"/>
                <a:ea typeface="Calibri"/>
              </a:rPr>
              <a:t>Рекомендации</a:t>
            </a:r>
            <a:r>
              <a:rPr lang="ru-RU" sz="1800" b="1" u="sng" dirty="0" smtClean="0">
                <a:solidFill>
                  <a:srgbClr val="740000"/>
                </a:solidFill>
                <a:latin typeface="Times New Roman"/>
                <a:ea typeface="Calibri"/>
              </a:rPr>
              <a:t>:</a:t>
            </a:r>
            <a:r>
              <a:rPr lang="ru-RU" sz="1200" dirty="0">
                <a:latin typeface="Times New Roman"/>
                <a:ea typeface="Calibri"/>
              </a:rPr>
              <a:t> </a:t>
            </a:r>
            <a:r>
              <a:rPr lang="ru-RU" sz="1600" dirty="0" smtClean="0">
                <a:latin typeface="Times New Roman" pitchFamily="18" charset="0"/>
                <a:ea typeface="Calibri"/>
                <a:cs typeface="Times New Roman" pitchFamily="18" charset="0"/>
              </a:rPr>
              <a:t>Вырабатывать </a:t>
            </a:r>
            <a:r>
              <a:rPr lang="ru-RU" sz="1600" dirty="0">
                <a:latin typeface="Times New Roman" pitchFamily="18" charset="0"/>
                <a:ea typeface="Calibri"/>
                <a:cs typeface="Times New Roman" pitchFamily="18" charset="0"/>
              </a:rPr>
              <a:t>навык у учащихся анализировать текст, находя в нём элементы оценки и </a:t>
            </a:r>
            <a:r>
              <a:rPr lang="ru-RU" sz="1600" dirty="0" smtClean="0">
                <a:latin typeface="Times New Roman" pitchFamily="18" charset="0"/>
                <a:ea typeface="Calibri"/>
                <a:cs typeface="Times New Roman" pitchFamily="18" charset="0"/>
              </a:rPr>
              <a:t>факты.</a:t>
            </a:r>
          </a:p>
          <a:p>
            <a:pPr marL="109728" lvl="0" indent="0">
              <a:buClr>
                <a:srgbClr val="99987F"/>
              </a:buClr>
              <a:buNone/>
            </a:pPr>
            <a:r>
              <a:rPr lang="ru-RU" sz="1800" b="1" u="sng" dirty="0">
                <a:solidFill>
                  <a:srgbClr val="740000"/>
                </a:solidFill>
                <a:latin typeface="Times New Roman"/>
                <a:ea typeface="Calibri"/>
              </a:rPr>
              <a:t>Уровень сложности</a:t>
            </a:r>
            <a:r>
              <a:rPr lang="ru-RU" sz="1600" dirty="0">
                <a:solidFill>
                  <a:prstClr val="black"/>
                </a:solidFill>
                <a:latin typeface="Times New Roman"/>
                <a:ea typeface="Calibri"/>
              </a:rPr>
              <a:t>: базовый</a:t>
            </a:r>
            <a:endParaRPr lang="ru-RU" sz="1600" dirty="0">
              <a:solidFill>
                <a:prstClr val="black"/>
              </a:solidFill>
              <a:latin typeface="Times New Roman" pitchFamily="18" charset="0"/>
              <a:cs typeface="Times New Roman" pitchFamily="18" charset="0"/>
            </a:endParaRPr>
          </a:p>
          <a:p>
            <a:pPr marL="109728" indent="0">
              <a:spcAft>
                <a:spcPts val="0"/>
              </a:spcAft>
              <a:buNone/>
            </a:pPr>
            <a:endParaRPr lang="ru-RU" sz="1600" dirty="0">
              <a:latin typeface="Times New Roman" pitchFamily="18" charset="0"/>
              <a:ea typeface="Calibri"/>
              <a:cs typeface="Times New Roman" pitchFamily="18" charset="0"/>
            </a:endParaRPr>
          </a:p>
          <a:p>
            <a:pPr marL="109728" indent="0">
              <a:buNone/>
            </a:pPr>
            <a:endParaRPr lang="ru-RU" sz="1600" b="1" dirty="0">
              <a:solidFill>
                <a:schemeClr val="accent2"/>
              </a:solidFill>
              <a:latin typeface="Times New Roman" pitchFamily="18" charset="0"/>
              <a:cs typeface="Times New Roman" pitchFamily="18" charset="0"/>
            </a:endParaRPr>
          </a:p>
        </p:txBody>
      </p:sp>
      <p:graphicFrame>
        <p:nvGraphicFramePr>
          <p:cNvPr id="2" name="Таблица 1"/>
          <p:cNvGraphicFramePr>
            <a:graphicFrameLocks noGrp="1"/>
          </p:cNvGraphicFramePr>
          <p:nvPr>
            <p:extLst>
              <p:ext uri="{D42A27DB-BD31-4B8C-83A1-F6EECF244321}">
                <p14:modId xmlns:p14="http://schemas.microsoft.com/office/powerpoint/2010/main" val="3976813409"/>
              </p:ext>
            </p:extLst>
          </p:nvPr>
        </p:nvGraphicFramePr>
        <p:xfrm>
          <a:off x="1524000" y="2999224"/>
          <a:ext cx="5496270" cy="1005840"/>
        </p:xfrm>
        <a:graphic>
          <a:graphicData uri="http://schemas.openxmlformats.org/drawingml/2006/table">
            <a:tbl>
              <a:tblPr firstRow="1" bandRow="1">
                <a:tableStyleId>{5940675A-B579-460E-94D1-54222C63F5DA}</a:tableStyleId>
              </a:tblPr>
              <a:tblGrid>
                <a:gridCol w="916045"/>
                <a:gridCol w="916045"/>
                <a:gridCol w="916045"/>
                <a:gridCol w="916045"/>
                <a:gridCol w="916045"/>
                <a:gridCol w="916045"/>
              </a:tblGrid>
              <a:tr h="263272">
                <a:tc gridSpan="6">
                  <a:txBody>
                    <a:bodyPr/>
                    <a:lstStyle/>
                    <a:p>
                      <a:pPr algn="ctr"/>
                      <a:r>
                        <a:rPr lang="ru-RU" sz="1600" dirty="0" smtClean="0">
                          <a:latin typeface="Times New Roman" pitchFamily="18" charset="0"/>
                          <a:cs typeface="Times New Roman" pitchFamily="18" charset="0"/>
                        </a:rPr>
                        <a:t>Номер предложения, содержащего</a:t>
                      </a:r>
                      <a:endParaRPr lang="ru-RU" sz="1600" dirty="0">
                        <a:latin typeface="Times New Roman" pitchFamily="18" charset="0"/>
                        <a:cs typeface="Times New Roman" pitchFamily="18" charset="0"/>
                      </a:endParaRPr>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r>
              <a:tr h="263272">
                <a:tc>
                  <a:txBody>
                    <a:bodyPr/>
                    <a:lstStyle/>
                    <a:p>
                      <a:endParaRPr lang="ru-RU" sz="1600" dirty="0">
                        <a:latin typeface="Times New Roman" pitchFamily="18" charset="0"/>
                        <a:cs typeface="Times New Roman" pitchFamily="18" charset="0"/>
                      </a:endParaRPr>
                    </a:p>
                  </a:txBody>
                  <a:tcPr/>
                </a:tc>
                <a:tc>
                  <a:txBody>
                    <a:bodyPr/>
                    <a:lstStyle/>
                    <a:p>
                      <a:r>
                        <a:rPr lang="ru-RU" sz="1600" dirty="0" smtClean="0">
                          <a:latin typeface="Times New Roman" pitchFamily="18" charset="0"/>
                          <a:cs typeface="Times New Roman" pitchFamily="18" charset="0"/>
                        </a:rPr>
                        <a:t>Тезис 1</a:t>
                      </a:r>
                      <a:endParaRPr lang="ru-RU" sz="1600" dirty="0">
                        <a:latin typeface="Times New Roman" pitchFamily="18" charset="0"/>
                        <a:cs typeface="Times New Roman" pitchFamily="18" charset="0"/>
                      </a:endParaRPr>
                    </a:p>
                  </a:txBody>
                  <a:tcPr/>
                </a:tc>
                <a:tc>
                  <a:txBody>
                    <a:bodyPr/>
                    <a:lstStyle/>
                    <a:p>
                      <a:r>
                        <a:rPr lang="ru-RU" sz="1600" dirty="0" smtClean="0">
                          <a:latin typeface="Times New Roman" pitchFamily="18" charset="0"/>
                          <a:cs typeface="Times New Roman" pitchFamily="18" charset="0"/>
                        </a:rPr>
                        <a:t>Факт 1</a:t>
                      </a:r>
                      <a:endParaRPr lang="ru-RU" sz="1600" dirty="0">
                        <a:latin typeface="Times New Roman" pitchFamily="18" charset="0"/>
                        <a:cs typeface="Times New Roman" pitchFamily="18" charset="0"/>
                      </a:endParaRPr>
                    </a:p>
                  </a:txBody>
                  <a:tcPr/>
                </a:tc>
                <a:tc rowSpan="2">
                  <a:txBody>
                    <a:bodyPr/>
                    <a:lstStyle/>
                    <a:p>
                      <a:endParaRPr lang="ru-RU" sz="1600" dirty="0">
                        <a:latin typeface="Times New Roman" pitchFamily="18" charset="0"/>
                        <a:cs typeface="Times New Roman" pitchFamily="18" charset="0"/>
                      </a:endParaRPr>
                    </a:p>
                  </a:txBody>
                  <a:tcPr/>
                </a:tc>
                <a:tc>
                  <a:txBody>
                    <a:bodyPr/>
                    <a:lstStyle/>
                    <a:p>
                      <a:r>
                        <a:rPr lang="ru-RU" sz="1600" dirty="0" smtClean="0">
                          <a:latin typeface="Times New Roman" pitchFamily="18" charset="0"/>
                          <a:cs typeface="Times New Roman" pitchFamily="18" charset="0"/>
                        </a:rPr>
                        <a:t>Тезис 2</a:t>
                      </a:r>
                      <a:endParaRPr lang="ru-RU" sz="1600" dirty="0">
                        <a:latin typeface="Times New Roman" pitchFamily="18" charset="0"/>
                        <a:cs typeface="Times New Roman" pitchFamily="18" charset="0"/>
                      </a:endParaRPr>
                    </a:p>
                  </a:txBody>
                  <a:tcPr/>
                </a:tc>
                <a:tc>
                  <a:txBody>
                    <a:bodyPr/>
                    <a:lstStyle/>
                    <a:p>
                      <a:r>
                        <a:rPr lang="ru-RU" sz="1600" dirty="0" smtClean="0">
                          <a:latin typeface="Times New Roman" pitchFamily="18" charset="0"/>
                          <a:cs typeface="Times New Roman" pitchFamily="18" charset="0"/>
                        </a:rPr>
                        <a:t>Факт 2</a:t>
                      </a:r>
                      <a:endParaRPr lang="ru-RU" sz="1600" dirty="0">
                        <a:latin typeface="Times New Roman" pitchFamily="18" charset="0"/>
                        <a:cs typeface="Times New Roman" pitchFamily="18" charset="0"/>
                      </a:endParaRPr>
                    </a:p>
                  </a:txBody>
                  <a:tcPr/>
                </a:tc>
              </a:tr>
              <a:tr h="263272">
                <a:tc>
                  <a:txBody>
                    <a:bodyPr/>
                    <a:lstStyle/>
                    <a:p>
                      <a:r>
                        <a:rPr lang="ru-RU" sz="1600" dirty="0" smtClean="0">
                          <a:latin typeface="Times New Roman" pitchFamily="18" charset="0"/>
                          <a:cs typeface="Times New Roman" pitchFamily="18" charset="0"/>
                        </a:rPr>
                        <a:t>Ответ </a:t>
                      </a:r>
                      <a:endParaRPr lang="ru-RU" sz="1600" dirty="0">
                        <a:latin typeface="Times New Roman" pitchFamily="18" charset="0"/>
                        <a:cs typeface="Times New Roman" pitchFamily="18" charset="0"/>
                      </a:endParaRPr>
                    </a:p>
                  </a:txBody>
                  <a:tcPr/>
                </a:tc>
                <a:tc>
                  <a:txBody>
                    <a:bodyPr/>
                    <a:lstStyle/>
                    <a:p>
                      <a:endParaRPr lang="ru-RU" sz="1600">
                        <a:latin typeface="Times New Roman" pitchFamily="18" charset="0"/>
                        <a:cs typeface="Times New Roman" pitchFamily="18" charset="0"/>
                      </a:endParaRPr>
                    </a:p>
                  </a:txBody>
                  <a:tcPr/>
                </a:tc>
                <a:tc>
                  <a:txBody>
                    <a:bodyPr/>
                    <a:lstStyle/>
                    <a:p>
                      <a:endParaRPr lang="ru-RU" sz="1600" dirty="0">
                        <a:latin typeface="Times New Roman" pitchFamily="18" charset="0"/>
                        <a:cs typeface="Times New Roman" pitchFamily="18" charset="0"/>
                      </a:endParaRPr>
                    </a:p>
                  </a:txBody>
                  <a:tcPr/>
                </a:tc>
                <a:tc vMerge="1">
                  <a:txBody>
                    <a:bodyPr/>
                    <a:lstStyle/>
                    <a:p>
                      <a:endParaRPr lang="ru-RU" sz="1600" dirty="0">
                        <a:latin typeface="Times New Roman" pitchFamily="18" charset="0"/>
                        <a:cs typeface="Times New Roman" pitchFamily="18" charset="0"/>
                      </a:endParaRPr>
                    </a:p>
                  </a:txBody>
                  <a:tcPr/>
                </a:tc>
                <a:tc>
                  <a:txBody>
                    <a:bodyPr/>
                    <a:lstStyle/>
                    <a:p>
                      <a:endParaRPr lang="ru-RU" sz="1600" dirty="0">
                        <a:latin typeface="Times New Roman" pitchFamily="18" charset="0"/>
                        <a:cs typeface="Times New Roman" pitchFamily="18" charset="0"/>
                      </a:endParaRPr>
                    </a:p>
                  </a:txBody>
                  <a:tcPr/>
                </a:tc>
                <a:tc>
                  <a:txBody>
                    <a:bodyPr/>
                    <a:lstStyle/>
                    <a:p>
                      <a:endParaRPr lang="ru-RU" sz="1600" dirty="0">
                        <a:latin typeface="Times New Roman" pitchFamily="18" charset="0"/>
                        <a:cs typeface="Times New Roman" pitchFamily="18" charset="0"/>
                      </a:endParaRPr>
                    </a:p>
                  </a:txBody>
                  <a:tcPr/>
                </a:tc>
              </a:tr>
            </a:tbl>
          </a:graphicData>
        </a:graphic>
      </p:graphicFrame>
    </p:spTree>
    <p:extLst>
      <p:ext uri="{BB962C8B-B14F-4D97-AF65-F5344CB8AC3E}">
        <p14:creationId xmlns:p14="http://schemas.microsoft.com/office/powerpoint/2010/main" val="8921974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4"/>
          <p:cNvSpPr>
            <a:spLocks noGrp="1"/>
          </p:cNvSpPr>
          <p:nvPr>
            <p:ph idx="1"/>
          </p:nvPr>
        </p:nvSpPr>
        <p:spPr>
          <a:xfrm>
            <a:off x="457200" y="692696"/>
            <a:ext cx="8229600" cy="5881840"/>
          </a:xfrm>
        </p:spPr>
        <p:txBody>
          <a:bodyPr/>
          <a:lstStyle/>
          <a:p>
            <a:pPr algn="ctr">
              <a:spcAft>
                <a:spcPts val="0"/>
              </a:spcAft>
            </a:pPr>
            <a:r>
              <a:rPr lang="ru-RU" b="1" u="sng" dirty="0">
                <a:solidFill>
                  <a:schemeClr val="accent2"/>
                </a:solidFill>
                <a:latin typeface="Times New Roman"/>
                <a:ea typeface="Calibri"/>
                <a:cs typeface="Times New Roman"/>
              </a:rPr>
              <a:t>Средний процент </a:t>
            </a:r>
            <a:r>
              <a:rPr lang="ru-RU" b="1" u="sng" dirty="0" smtClean="0">
                <a:solidFill>
                  <a:schemeClr val="accent2"/>
                </a:solidFill>
                <a:latin typeface="Times New Roman"/>
                <a:ea typeface="Calibri"/>
                <a:cs typeface="Times New Roman"/>
              </a:rPr>
              <a:t>выполнения</a:t>
            </a:r>
            <a:r>
              <a:rPr lang="ru-RU" b="1" dirty="0" smtClean="0">
                <a:solidFill>
                  <a:schemeClr val="accent2"/>
                </a:solidFill>
                <a:latin typeface="Times New Roman"/>
                <a:ea typeface="Calibri"/>
                <a:cs typeface="Times New Roman"/>
              </a:rPr>
              <a:t>:  </a:t>
            </a:r>
            <a:r>
              <a:rPr lang="ru-RU" b="1" dirty="0" smtClean="0">
                <a:latin typeface="Times New Roman"/>
                <a:ea typeface="Calibri"/>
                <a:cs typeface="Times New Roman"/>
              </a:rPr>
              <a:t>74%</a:t>
            </a:r>
            <a:endParaRPr lang="ru-RU" dirty="0"/>
          </a:p>
        </p:txBody>
      </p:sp>
      <p:graphicFrame>
        <p:nvGraphicFramePr>
          <p:cNvPr id="6" name="Таблица 5"/>
          <p:cNvGraphicFramePr>
            <a:graphicFrameLocks noGrp="1"/>
          </p:cNvGraphicFramePr>
          <p:nvPr>
            <p:extLst>
              <p:ext uri="{D42A27DB-BD31-4B8C-83A1-F6EECF244321}">
                <p14:modId xmlns:p14="http://schemas.microsoft.com/office/powerpoint/2010/main" val="1200939817"/>
              </p:ext>
            </p:extLst>
          </p:nvPr>
        </p:nvGraphicFramePr>
        <p:xfrm>
          <a:off x="971600" y="2348880"/>
          <a:ext cx="7272808" cy="3384376"/>
        </p:xfrm>
        <a:graphic>
          <a:graphicData uri="http://schemas.openxmlformats.org/drawingml/2006/table">
            <a:tbl>
              <a:tblPr firstRow="1" bandRow="1">
                <a:tableStyleId>{5940675A-B579-460E-94D1-54222C63F5DA}</a:tableStyleId>
              </a:tblPr>
              <a:tblGrid>
                <a:gridCol w="1818202"/>
                <a:gridCol w="1990020"/>
                <a:gridCol w="1646384"/>
                <a:gridCol w="1818202"/>
              </a:tblGrid>
              <a:tr h="1512168">
                <a:tc gridSpan="4">
                  <a:txBody>
                    <a:bodyPr/>
                    <a:lstStyle/>
                    <a:p>
                      <a:pPr algn="ctr"/>
                      <a:r>
                        <a:rPr lang="ru-RU" sz="2400" b="1" dirty="0" smtClean="0">
                          <a:solidFill>
                            <a:schemeClr val="accent2"/>
                          </a:solidFill>
                          <a:latin typeface="Times New Roman" pitchFamily="18" charset="0"/>
                          <a:cs typeface="Times New Roman" pitchFamily="18" charset="0"/>
                        </a:rPr>
                        <a:t>Процент выполнения по региону в группах, получивших отметку</a:t>
                      </a:r>
                      <a:endParaRPr lang="ru-RU" sz="2400" b="1" dirty="0">
                        <a:solidFill>
                          <a:schemeClr val="accent2"/>
                        </a:solidFill>
                        <a:latin typeface="Times New Roman" pitchFamily="18" charset="0"/>
                        <a:cs typeface="Times New Roman" pitchFamily="18" charset="0"/>
                      </a:endParaRPr>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r>
              <a:tr h="936104">
                <a:tc>
                  <a:txBody>
                    <a:bodyPr/>
                    <a:lstStyle/>
                    <a:p>
                      <a:pPr algn="ctr"/>
                      <a:r>
                        <a:rPr lang="ru-RU" sz="2400" b="1" dirty="0" smtClean="0">
                          <a:solidFill>
                            <a:schemeClr val="accent2"/>
                          </a:solidFill>
                          <a:latin typeface="Times New Roman" pitchFamily="18" charset="0"/>
                          <a:cs typeface="Times New Roman" pitchFamily="18" charset="0"/>
                        </a:rPr>
                        <a:t>«2»</a:t>
                      </a:r>
                      <a:endParaRPr lang="ru-RU" sz="2400" b="1" dirty="0">
                        <a:solidFill>
                          <a:schemeClr val="accent2"/>
                        </a:solidFill>
                        <a:latin typeface="Times New Roman" pitchFamily="18" charset="0"/>
                        <a:cs typeface="Times New Roman" pitchFamily="18" charset="0"/>
                      </a:endParaRPr>
                    </a:p>
                  </a:txBody>
                  <a:tcPr/>
                </a:tc>
                <a:tc>
                  <a:txBody>
                    <a:bodyPr/>
                    <a:lstStyle/>
                    <a:p>
                      <a:pPr algn="ctr"/>
                      <a:r>
                        <a:rPr lang="ru-RU" sz="2400" b="1" dirty="0" smtClean="0">
                          <a:solidFill>
                            <a:schemeClr val="accent2"/>
                          </a:solidFill>
                          <a:latin typeface="Times New Roman" pitchFamily="18" charset="0"/>
                          <a:cs typeface="Times New Roman" pitchFamily="18" charset="0"/>
                        </a:rPr>
                        <a:t>«3»</a:t>
                      </a:r>
                      <a:endParaRPr lang="ru-RU" sz="2400" b="1" dirty="0">
                        <a:solidFill>
                          <a:schemeClr val="accent2"/>
                        </a:solidFill>
                        <a:latin typeface="Times New Roman" pitchFamily="18" charset="0"/>
                        <a:cs typeface="Times New Roman" pitchFamily="18" charset="0"/>
                      </a:endParaRPr>
                    </a:p>
                  </a:txBody>
                  <a:tcPr/>
                </a:tc>
                <a:tc>
                  <a:txBody>
                    <a:bodyPr/>
                    <a:lstStyle/>
                    <a:p>
                      <a:pPr algn="ctr"/>
                      <a:r>
                        <a:rPr lang="ru-RU" sz="2400" b="1" dirty="0" smtClean="0">
                          <a:solidFill>
                            <a:schemeClr val="accent2"/>
                          </a:solidFill>
                          <a:latin typeface="Times New Roman" pitchFamily="18" charset="0"/>
                          <a:cs typeface="Times New Roman" pitchFamily="18" charset="0"/>
                        </a:rPr>
                        <a:t>«4»</a:t>
                      </a:r>
                      <a:endParaRPr lang="ru-RU" sz="2400" b="1" dirty="0">
                        <a:solidFill>
                          <a:schemeClr val="accent2"/>
                        </a:solidFill>
                        <a:latin typeface="Times New Roman" pitchFamily="18" charset="0"/>
                        <a:cs typeface="Times New Roman" pitchFamily="18" charset="0"/>
                      </a:endParaRPr>
                    </a:p>
                  </a:txBody>
                  <a:tcPr/>
                </a:tc>
                <a:tc>
                  <a:txBody>
                    <a:bodyPr/>
                    <a:lstStyle/>
                    <a:p>
                      <a:pPr algn="ctr"/>
                      <a:r>
                        <a:rPr lang="ru-RU" sz="2400" b="1" dirty="0" smtClean="0">
                          <a:solidFill>
                            <a:schemeClr val="accent2"/>
                          </a:solidFill>
                          <a:latin typeface="Times New Roman" pitchFamily="18" charset="0"/>
                          <a:cs typeface="Times New Roman" pitchFamily="18" charset="0"/>
                        </a:rPr>
                        <a:t>«5»</a:t>
                      </a:r>
                      <a:endParaRPr lang="ru-RU" sz="2400" b="1" dirty="0">
                        <a:solidFill>
                          <a:schemeClr val="accent2"/>
                        </a:solidFill>
                        <a:latin typeface="Times New Roman" pitchFamily="18" charset="0"/>
                        <a:cs typeface="Times New Roman" pitchFamily="18" charset="0"/>
                      </a:endParaRPr>
                    </a:p>
                  </a:txBody>
                  <a:tcPr/>
                </a:tc>
              </a:tr>
              <a:tr h="936104">
                <a:tc>
                  <a:txBody>
                    <a:bodyPr/>
                    <a:lstStyle/>
                    <a:p>
                      <a:pPr algn="ctr"/>
                      <a:r>
                        <a:rPr lang="ru-RU" sz="2400" dirty="0" smtClean="0">
                          <a:latin typeface="Times New Roman" pitchFamily="18" charset="0"/>
                          <a:cs typeface="Times New Roman" pitchFamily="18" charset="0"/>
                        </a:rPr>
                        <a:t>38,75</a:t>
                      </a:r>
                      <a:endParaRPr lang="ru-RU" sz="2400" dirty="0">
                        <a:latin typeface="Times New Roman" pitchFamily="18" charset="0"/>
                        <a:cs typeface="Times New Roman" pitchFamily="18" charset="0"/>
                      </a:endParaRPr>
                    </a:p>
                  </a:txBody>
                  <a:tcPr/>
                </a:tc>
                <a:tc>
                  <a:txBody>
                    <a:bodyPr/>
                    <a:lstStyle/>
                    <a:p>
                      <a:pPr algn="ctr"/>
                      <a:r>
                        <a:rPr lang="ru-RU" sz="2400" dirty="0" smtClean="0">
                          <a:latin typeface="Times New Roman" pitchFamily="18" charset="0"/>
                          <a:cs typeface="Times New Roman" pitchFamily="18" charset="0"/>
                        </a:rPr>
                        <a:t>61,5</a:t>
                      </a:r>
                      <a:endParaRPr lang="ru-RU" sz="2400" dirty="0">
                        <a:latin typeface="Times New Roman" pitchFamily="18" charset="0"/>
                        <a:cs typeface="Times New Roman" pitchFamily="18" charset="0"/>
                      </a:endParaRPr>
                    </a:p>
                  </a:txBody>
                  <a:tcPr/>
                </a:tc>
                <a:tc>
                  <a:txBody>
                    <a:bodyPr/>
                    <a:lstStyle/>
                    <a:p>
                      <a:pPr algn="ctr"/>
                      <a:r>
                        <a:rPr lang="ru-RU" sz="2400" dirty="0" smtClean="0">
                          <a:latin typeface="Times New Roman" pitchFamily="18" charset="0"/>
                          <a:cs typeface="Times New Roman" pitchFamily="18" charset="0"/>
                        </a:rPr>
                        <a:t>61,5</a:t>
                      </a:r>
                      <a:endParaRPr lang="ru-RU" sz="2400" dirty="0">
                        <a:latin typeface="Times New Roman" pitchFamily="18" charset="0"/>
                        <a:cs typeface="Times New Roman" pitchFamily="18" charset="0"/>
                      </a:endParaRPr>
                    </a:p>
                  </a:txBody>
                  <a:tcPr/>
                </a:tc>
                <a:tc>
                  <a:txBody>
                    <a:bodyPr/>
                    <a:lstStyle/>
                    <a:p>
                      <a:pPr algn="ctr"/>
                      <a:r>
                        <a:rPr lang="ru-RU" sz="2400" dirty="0" smtClean="0">
                          <a:latin typeface="Times New Roman" pitchFamily="18" charset="0"/>
                          <a:cs typeface="Times New Roman" pitchFamily="18" charset="0"/>
                        </a:rPr>
                        <a:t>87,5</a:t>
                      </a:r>
                      <a:endParaRPr lang="ru-RU" sz="2400" dirty="0">
                        <a:latin typeface="Times New Roman" pitchFamily="18" charset="0"/>
                        <a:cs typeface="Times New Roman" pitchFamily="18" charset="0"/>
                      </a:endParaRPr>
                    </a:p>
                  </a:txBody>
                  <a:tcPr/>
                </a:tc>
              </a:tr>
            </a:tbl>
          </a:graphicData>
        </a:graphic>
      </p:graphicFrame>
    </p:spTree>
    <p:extLst>
      <p:ext uri="{BB962C8B-B14F-4D97-AF65-F5344CB8AC3E}">
        <p14:creationId xmlns:p14="http://schemas.microsoft.com/office/powerpoint/2010/main" val="15851033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4"/>
          <p:cNvSpPr>
            <a:spLocks noGrp="1"/>
          </p:cNvSpPr>
          <p:nvPr>
            <p:ph idx="1"/>
          </p:nvPr>
        </p:nvSpPr>
        <p:spPr>
          <a:xfrm>
            <a:off x="457200" y="692696"/>
            <a:ext cx="8229600" cy="5881840"/>
          </a:xfrm>
        </p:spPr>
        <p:txBody>
          <a:bodyPr/>
          <a:lstStyle/>
          <a:p>
            <a:pPr marL="109728" indent="0">
              <a:buNone/>
            </a:pPr>
            <a:r>
              <a:rPr lang="ru-RU" sz="1800" b="1" dirty="0" smtClean="0">
                <a:solidFill>
                  <a:schemeClr val="accent2"/>
                </a:solidFill>
                <a:latin typeface="Times New Roman" pitchFamily="18" charset="0"/>
                <a:cs typeface="Times New Roman" pitchFamily="18" charset="0"/>
              </a:rPr>
              <a:t>7</a:t>
            </a:r>
            <a:r>
              <a:rPr lang="ru-RU" dirty="0" smtClean="0"/>
              <a:t>. </a:t>
            </a:r>
            <a:r>
              <a:rPr lang="ru-RU" sz="1600" dirty="0"/>
              <a:t>Используя данные статистической таблицы, завершите представленные ниже суждения, соотнеся их начала и варианты завершения</a:t>
            </a:r>
            <a:r>
              <a:rPr lang="ru-RU" sz="1600" dirty="0" smtClean="0"/>
              <a:t>.</a:t>
            </a:r>
          </a:p>
          <a:p>
            <a:pPr marL="109728" indent="0">
              <a:buNone/>
            </a:pPr>
            <a:endParaRPr lang="ru-RU" sz="1600" dirty="0" smtClean="0">
              <a:latin typeface="Times New Roman" pitchFamily="18" charset="0"/>
              <a:cs typeface="Times New Roman" pitchFamily="18" charset="0"/>
            </a:endParaRPr>
          </a:p>
          <a:p>
            <a:pPr marL="109728" indent="0">
              <a:buNone/>
            </a:pPr>
            <a:endParaRPr lang="ru-RU" sz="1600" dirty="0">
              <a:latin typeface="Times New Roman" pitchFamily="18" charset="0"/>
              <a:cs typeface="Times New Roman" pitchFamily="18" charset="0"/>
            </a:endParaRPr>
          </a:p>
          <a:p>
            <a:pPr marL="109728" indent="0">
              <a:buNone/>
            </a:pPr>
            <a:endParaRPr lang="ru-RU" sz="1600" dirty="0" smtClean="0">
              <a:latin typeface="Times New Roman" pitchFamily="18" charset="0"/>
              <a:cs typeface="Times New Roman" pitchFamily="18" charset="0"/>
            </a:endParaRPr>
          </a:p>
          <a:p>
            <a:pPr marL="109728" indent="0">
              <a:buNone/>
            </a:pPr>
            <a:endParaRPr lang="ru-RU" sz="1600" dirty="0">
              <a:latin typeface="Times New Roman" pitchFamily="18" charset="0"/>
              <a:cs typeface="Times New Roman" pitchFamily="18" charset="0"/>
            </a:endParaRPr>
          </a:p>
          <a:p>
            <a:pPr marL="109728" indent="0">
              <a:buNone/>
            </a:pPr>
            <a:endParaRPr lang="ru-RU" sz="1600" dirty="0" smtClean="0">
              <a:latin typeface="Times New Roman" pitchFamily="18" charset="0"/>
              <a:cs typeface="Times New Roman" pitchFamily="18" charset="0"/>
            </a:endParaRPr>
          </a:p>
          <a:p>
            <a:pPr marL="109728" indent="0">
              <a:buNone/>
            </a:pPr>
            <a:endParaRPr lang="ru-RU" sz="1600" dirty="0">
              <a:latin typeface="Times New Roman" pitchFamily="18" charset="0"/>
              <a:cs typeface="Times New Roman" pitchFamily="18" charset="0"/>
            </a:endParaRPr>
          </a:p>
          <a:p>
            <a:pPr marL="109728" indent="0">
              <a:buNone/>
            </a:pPr>
            <a:endParaRPr lang="ru-RU" sz="1600" dirty="0" smtClean="0">
              <a:latin typeface="Times New Roman" pitchFamily="18" charset="0"/>
              <a:cs typeface="Times New Roman" pitchFamily="18" charset="0"/>
            </a:endParaRPr>
          </a:p>
          <a:p>
            <a:pPr marL="109728" indent="0">
              <a:buNone/>
            </a:pPr>
            <a:endParaRPr lang="ru-RU" sz="1600" dirty="0">
              <a:latin typeface="Times New Roman" pitchFamily="18" charset="0"/>
              <a:cs typeface="Times New Roman" pitchFamily="18" charset="0"/>
            </a:endParaRPr>
          </a:p>
          <a:p>
            <a:pPr marL="109728" indent="0">
              <a:buNone/>
            </a:pPr>
            <a:r>
              <a:rPr lang="ru-RU" sz="1600" dirty="0"/>
              <a:t>НАЧАЛА СУЖДЕНИЙ </a:t>
            </a:r>
            <a:r>
              <a:rPr lang="ru-RU" sz="1600" dirty="0" smtClean="0"/>
              <a:t>                               ВАРИАНТЫ </a:t>
            </a:r>
            <a:r>
              <a:rPr lang="ru-RU" sz="1600" dirty="0"/>
              <a:t>ЗАВЕРШЕНИЯ СУЖДЕНИЙ </a:t>
            </a:r>
            <a:endParaRPr lang="ru-RU" sz="1600" dirty="0" smtClean="0"/>
          </a:p>
          <a:p>
            <a:pPr marL="109728" indent="0">
              <a:buNone/>
            </a:pPr>
            <a:r>
              <a:rPr lang="ru-RU" sz="1600" dirty="0" smtClean="0"/>
              <a:t>А</a:t>
            </a:r>
            <a:r>
              <a:rPr lang="ru-RU" sz="1600" dirty="0"/>
              <a:t>) Согласно данной таблице к 1890 г. </a:t>
            </a:r>
            <a:r>
              <a:rPr lang="ru-RU" sz="1600" dirty="0" smtClean="0"/>
              <a:t>                               </a:t>
            </a:r>
            <a:r>
              <a:rPr lang="ru-RU" sz="1600" dirty="0" smtClean="0">
                <a:solidFill>
                  <a:prstClr val="black"/>
                </a:solidFill>
              </a:rPr>
              <a:t>1</a:t>
            </a:r>
            <a:r>
              <a:rPr lang="ru-RU" sz="1600" dirty="0">
                <a:solidFill>
                  <a:prstClr val="black"/>
                </a:solidFill>
              </a:rPr>
              <a:t>) увеличились</a:t>
            </a:r>
            <a:r>
              <a:rPr lang="ru-RU" sz="1600" dirty="0" smtClean="0"/>
              <a:t> </a:t>
            </a:r>
          </a:p>
          <a:p>
            <a:pPr marL="109728" indent="0">
              <a:buNone/>
            </a:pPr>
            <a:r>
              <a:rPr lang="ru-RU" sz="1600" dirty="0" smtClean="0"/>
              <a:t>преобладающими </a:t>
            </a:r>
            <a:r>
              <a:rPr lang="ru-RU" sz="1600" dirty="0"/>
              <a:t>в экономике России стали </a:t>
            </a:r>
            <a:endParaRPr lang="ru-RU" sz="1600" dirty="0" smtClean="0"/>
          </a:p>
          <a:p>
            <a:pPr marL="109728" indent="0">
              <a:buNone/>
            </a:pPr>
            <a:r>
              <a:rPr lang="ru-RU" sz="1600" dirty="0" smtClean="0"/>
              <a:t>Б</a:t>
            </a:r>
            <a:r>
              <a:rPr lang="ru-RU" sz="1600" dirty="0"/>
              <a:t>) Согласно данной таблице к концу XIX в. </a:t>
            </a:r>
            <a:r>
              <a:rPr lang="ru-RU" sz="1600" dirty="0" smtClean="0"/>
              <a:t>                      </a:t>
            </a:r>
            <a:r>
              <a:rPr lang="ru-RU" sz="1600" dirty="0" smtClean="0">
                <a:solidFill>
                  <a:prstClr val="black"/>
                </a:solidFill>
              </a:rPr>
              <a:t>2</a:t>
            </a:r>
            <a:r>
              <a:rPr lang="ru-RU" sz="1600" dirty="0">
                <a:solidFill>
                  <a:prstClr val="black"/>
                </a:solidFill>
              </a:rPr>
              <a:t>) германские инвестиции </a:t>
            </a:r>
            <a:endParaRPr lang="ru-RU" sz="1600" dirty="0" smtClean="0"/>
          </a:p>
          <a:p>
            <a:pPr marL="109728" indent="0">
              <a:buNone/>
            </a:pPr>
            <a:r>
              <a:rPr lang="ru-RU" sz="1600" dirty="0" smtClean="0"/>
              <a:t>иностранные </a:t>
            </a:r>
            <a:r>
              <a:rPr lang="ru-RU" sz="1600" dirty="0"/>
              <a:t>инвестиции в российскую экономику </a:t>
            </a:r>
            <a:r>
              <a:rPr lang="ru-RU" sz="1600" dirty="0" smtClean="0"/>
              <a:t>      </a:t>
            </a:r>
            <a:r>
              <a:rPr lang="ru-RU" sz="1600" dirty="0" smtClean="0">
                <a:solidFill>
                  <a:prstClr val="black"/>
                </a:solidFill>
              </a:rPr>
              <a:t>3</a:t>
            </a:r>
            <a:r>
              <a:rPr lang="ru-RU" sz="1600" dirty="0">
                <a:solidFill>
                  <a:prstClr val="black"/>
                </a:solidFill>
              </a:rPr>
              <a:t>) английские инвестиции </a:t>
            </a:r>
            <a:endParaRPr lang="ru-RU" sz="1600" dirty="0" smtClean="0"/>
          </a:p>
          <a:p>
            <a:pPr marL="109728" indent="0">
              <a:buNone/>
            </a:pPr>
            <a:r>
              <a:rPr lang="ru-RU" sz="1600" dirty="0" smtClean="0"/>
              <a:t>В</a:t>
            </a:r>
            <a:r>
              <a:rPr lang="ru-RU" sz="1600" dirty="0"/>
              <a:t>) Согласно данной таблице наиболее слабой </a:t>
            </a:r>
            <a:r>
              <a:rPr lang="ru-RU" sz="1600" dirty="0" smtClean="0"/>
              <a:t>динамикой</a:t>
            </a:r>
          </a:p>
          <a:p>
            <a:pPr marL="109728" indent="0">
              <a:buNone/>
            </a:pPr>
            <a:r>
              <a:rPr lang="ru-RU" sz="1600" dirty="0" smtClean="0"/>
              <a:t> </a:t>
            </a:r>
            <a:r>
              <a:rPr lang="ru-RU" sz="1600" dirty="0"/>
              <a:t>в конце XIX в. характеризовались  </a:t>
            </a:r>
            <a:r>
              <a:rPr lang="ru-RU" sz="1600" dirty="0" smtClean="0"/>
              <a:t>                                     </a:t>
            </a:r>
            <a:r>
              <a:rPr lang="ru-RU" sz="1600" dirty="0"/>
              <a:t>4) французские </a:t>
            </a:r>
            <a:r>
              <a:rPr lang="ru-RU" sz="1600" dirty="0" smtClean="0"/>
              <a:t>инвестиции                                                                                 </a:t>
            </a:r>
          </a:p>
          <a:p>
            <a:pPr marL="109728" indent="0">
              <a:buNone/>
            </a:pPr>
            <a:r>
              <a:rPr lang="ru-RU" sz="1600" dirty="0" smtClean="0"/>
              <a:t>                                                                                                          5) сократились</a:t>
            </a:r>
          </a:p>
          <a:p>
            <a:pPr marL="109728" indent="0">
              <a:buNone/>
            </a:pPr>
            <a:r>
              <a:rPr lang="ru-RU" sz="1600" dirty="0" smtClean="0"/>
              <a:t>Запишите </a:t>
            </a:r>
            <a:r>
              <a:rPr lang="ru-RU" sz="1600" dirty="0"/>
              <a:t>в таблицу выбранные цифры под соответствующими буквам</a:t>
            </a:r>
            <a:endParaRPr lang="ru-RU" sz="1600" dirty="0">
              <a:latin typeface="Times New Roman" pitchFamily="18" charset="0"/>
              <a:cs typeface="Times New Roman" pitchFamily="18" charset="0"/>
            </a:endParaRPr>
          </a:p>
        </p:txBody>
      </p:sp>
      <p:graphicFrame>
        <p:nvGraphicFramePr>
          <p:cNvPr id="2" name="Таблица 1"/>
          <p:cNvGraphicFramePr>
            <a:graphicFrameLocks noGrp="1"/>
          </p:cNvGraphicFramePr>
          <p:nvPr>
            <p:extLst>
              <p:ext uri="{D42A27DB-BD31-4B8C-83A1-F6EECF244321}">
                <p14:modId xmlns:p14="http://schemas.microsoft.com/office/powerpoint/2010/main" val="2941364647"/>
              </p:ext>
            </p:extLst>
          </p:nvPr>
        </p:nvGraphicFramePr>
        <p:xfrm>
          <a:off x="1524000" y="1447800"/>
          <a:ext cx="6096000" cy="1981200"/>
        </p:xfrm>
        <a:graphic>
          <a:graphicData uri="http://schemas.openxmlformats.org/drawingml/2006/table">
            <a:tbl>
              <a:tblPr firstRow="1" bandRow="1">
                <a:tableStyleId>{5940675A-B579-460E-94D1-54222C63F5DA}</a:tableStyleId>
              </a:tblPr>
              <a:tblGrid>
                <a:gridCol w="1524000"/>
                <a:gridCol w="1524000"/>
                <a:gridCol w="1524000"/>
                <a:gridCol w="1524000"/>
              </a:tblGrid>
              <a:tr h="335280">
                <a:tc>
                  <a:txBody>
                    <a:bodyPr/>
                    <a:lstStyle/>
                    <a:p>
                      <a:pPr algn="ctr"/>
                      <a:r>
                        <a:rPr lang="ru-RU" sz="1600" dirty="0" smtClean="0">
                          <a:latin typeface="Times New Roman" pitchFamily="18" charset="0"/>
                          <a:cs typeface="Times New Roman" pitchFamily="18" charset="0"/>
                        </a:rPr>
                        <a:t>Год </a:t>
                      </a:r>
                      <a:endParaRPr lang="ru-RU" sz="1600" dirty="0">
                        <a:latin typeface="Times New Roman" pitchFamily="18" charset="0"/>
                        <a:cs typeface="Times New Roman" pitchFamily="18" charset="0"/>
                      </a:endParaRPr>
                    </a:p>
                  </a:txBody>
                  <a:tcPr/>
                </a:tc>
                <a:tc>
                  <a:txBody>
                    <a:bodyPr/>
                    <a:lstStyle/>
                    <a:p>
                      <a:pPr algn="ctr"/>
                      <a:r>
                        <a:rPr lang="ru-RU" sz="1600" dirty="0" smtClean="0">
                          <a:latin typeface="Times New Roman" pitchFamily="18" charset="0"/>
                          <a:cs typeface="Times New Roman" pitchFamily="18" charset="0"/>
                        </a:rPr>
                        <a:t>Франция </a:t>
                      </a:r>
                      <a:endParaRPr lang="ru-RU" sz="1600" dirty="0">
                        <a:latin typeface="Times New Roman" pitchFamily="18" charset="0"/>
                        <a:cs typeface="Times New Roman" pitchFamily="18" charset="0"/>
                      </a:endParaRPr>
                    </a:p>
                  </a:txBody>
                  <a:tcPr/>
                </a:tc>
                <a:tc>
                  <a:txBody>
                    <a:bodyPr/>
                    <a:lstStyle/>
                    <a:p>
                      <a:pPr algn="ctr"/>
                      <a:r>
                        <a:rPr lang="ru-RU" sz="1600" dirty="0" smtClean="0">
                          <a:latin typeface="Times New Roman" pitchFamily="18" charset="0"/>
                          <a:cs typeface="Times New Roman" pitchFamily="18" charset="0"/>
                        </a:rPr>
                        <a:t>Англия </a:t>
                      </a:r>
                      <a:endParaRPr lang="ru-RU" sz="1600" dirty="0">
                        <a:latin typeface="Times New Roman" pitchFamily="18" charset="0"/>
                        <a:cs typeface="Times New Roman" pitchFamily="18" charset="0"/>
                      </a:endParaRPr>
                    </a:p>
                  </a:txBody>
                  <a:tcPr/>
                </a:tc>
                <a:tc>
                  <a:txBody>
                    <a:bodyPr/>
                    <a:lstStyle/>
                    <a:p>
                      <a:pPr algn="ctr"/>
                      <a:r>
                        <a:rPr lang="ru-RU" sz="1600" dirty="0" smtClean="0">
                          <a:latin typeface="Times New Roman" pitchFamily="18" charset="0"/>
                          <a:cs typeface="Times New Roman" pitchFamily="18" charset="0"/>
                        </a:rPr>
                        <a:t>Германия </a:t>
                      </a:r>
                      <a:endParaRPr lang="ru-RU" sz="1600" dirty="0">
                        <a:latin typeface="Times New Roman" pitchFamily="18" charset="0"/>
                        <a:cs typeface="Times New Roman" pitchFamily="18" charset="0"/>
                      </a:endParaRPr>
                    </a:p>
                  </a:txBody>
                  <a:tcPr/>
                </a:tc>
              </a:tr>
              <a:tr h="822960">
                <a:tc>
                  <a:txBody>
                    <a:bodyPr/>
                    <a:lstStyle/>
                    <a:p>
                      <a:pPr algn="ctr"/>
                      <a:r>
                        <a:rPr lang="ru-RU" sz="1600" dirty="0" smtClean="0">
                          <a:latin typeface="Times New Roman" pitchFamily="18" charset="0"/>
                          <a:cs typeface="Times New Roman" pitchFamily="18" charset="0"/>
                        </a:rPr>
                        <a:t>1880</a:t>
                      </a:r>
                      <a:endParaRPr lang="ru-RU" sz="1600" dirty="0">
                        <a:latin typeface="Times New Roman" pitchFamily="18" charset="0"/>
                        <a:cs typeface="Times New Roman" pitchFamily="18" charset="0"/>
                      </a:endParaRPr>
                    </a:p>
                  </a:txBody>
                  <a:tcPr/>
                </a:tc>
                <a:tc>
                  <a:txBody>
                    <a:bodyPr/>
                    <a:lstStyle/>
                    <a:p>
                      <a:pPr algn="ctr"/>
                      <a:r>
                        <a:rPr lang="ru-RU" sz="1600" dirty="0" smtClean="0">
                          <a:latin typeface="Times New Roman" pitchFamily="18" charset="0"/>
                          <a:cs typeface="Times New Roman" pitchFamily="18" charset="0"/>
                        </a:rPr>
                        <a:t>31,4</a:t>
                      </a:r>
                    </a:p>
                    <a:p>
                      <a:pPr algn="ctr"/>
                      <a:r>
                        <a:rPr lang="ru-RU" sz="1600" dirty="0" smtClean="0">
                          <a:latin typeface="Times New Roman" pitchFamily="18" charset="0"/>
                          <a:cs typeface="Times New Roman" pitchFamily="18" charset="0"/>
                        </a:rPr>
                        <a:t>млн </a:t>
                      </a:r>
                      <a:r>
                        <a:rPr lang="ru-RU" sz="1600" dirty="0" err="1" smtClean="0">
                          <a:latin typeface="Times New Roman" pitchFamily="18" charset="0"/>
                          <a:cs typeface="Times New Roman" pitchFamily="18" charset="0"/>
                        </a:rPr>
                        <a:t>руб</a:t>
                      </a:r>
                      <a:endParaRPr lang="ru-RU" sz="1600" dirty="0">
                        <a:latin typeface="Times New Roman" pitchFamily="18" charset="0"/>
                        <a:cs typeface="Times New Roman" pitchFamily="18" charset="0"/>
                      </a:endParaRPr>
                    </a:p>
                  </a:txBody>
                  <a:tcPr/>
                </a:tc>
                <a:tc>
                  <a:txBody>
                    <a:bodyPr/>
                    <a:lstStyle/>
                    <a:p>
                      <a:pPr algn="ctr"/>
                      <a:r>
                        <a:rPr lang="ru-RU" sz="1600" dirty="0" smtClean="0">
                          <a:latin typeface="Times New Roman" pitchFamily="18" charset="0"/>
                          <a:cs typeface="Times New Roman" pitchFamily="18" charset="0"/>
                        </a:rPr>
                        <a:t>30,1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6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млн </a:t>
                      </a:r>
                      <a:r>
                        <a:rPr kumimoji="0" lang="ru-RU" sz="1600" b="0" i="0" u="none" strike="noStrike" kern="1200" cap="none" spc="0" normalizeH="0" baseline="0" noProof="0" dirty="0" err="1" smtClean="0">
                          <a:ln>
                            <a:noFill/>
                          </a:ln>
                          <a:solidFill>
                            <a:prstClr val="black"/>
                          </a:solidFill>
                          <a:effectLst/>
                          <a:uLnTx/>
                          <a:uFillTx/>
                          <a:latin typeface="Times New Roman" pitchFamily="18" charset="0"/>
                          <a:ea typeface="+mn-ea"/>
                          <a:cs typeface="Times New Roman" pitchFamily="18" charset="0"/>
                        </a:rPr>
                        <a:t>руб</a:t>
                      </a:r>
                      <a:endParaRPr kumimoji="0" lang="ru-RU" sz="16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endParaRPr>
                    </a:p>
                    <a:p>
                      <a:pPr algn="ctr"/>
                      <a:endParaRPr lang="ru-RU" sz="1600" dirty="0">
                        <a:latin typeface="Times New Roman" pitchFamily="18" charset="0"/>
                        <a:cs typeface="Times New Roman" pitchFamily="18" charset="0"/>
                      </a:endParaRPr>
                    </a:p>
                  </a:txBody>
                  <a:tcPr/>
                </a:tc>
                <a:tc>
                  <a:txBody>
                    <a:bodyPr/>
                    <a:lstStyle/>
                    <a:p>
                      <a:pPr algn="ctr"/>
                      <a:r>
                        <a:rPr lang="ru-RU" sz="1600" dirty="0" smtClean="0">
                          <a:latin typeface="Times New Roman" pitchFamily="18" charset="0"/>
                          <a:cs typeface="Times New Roman" pitchFamily="18" charset="0"/>
                        </a:rPr>
                        <a:t>29,8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6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млн </a:t>
                      </a:r>
                      <a:r>
                        <a:rPr kumimoji="0" lang="ru-RU" sz="1600" b="0" i="0" u="none" strike="noStrike" kern="1200" cap="none" spc="0" normalizeH="0" baseline="0" noProof="0" dirty="0" err="1" smtClean="0">
                          <a:ln>
                            <a:noFill/>
                          </a:ln>
                          <a:solidFill>
                            <a:prstClr val="black"/>
                          </a:solidFill>
                          <a:effectLst/>
                          <a:uLnTx/>
                          <a:uFillTx/>
                          <a:latin typeface="Times New Roman" pitchFamily="18" charset="0"/>
                          <a:ea typeface="+mn-ea"/>
                          <a:cs typeface="Times New Roman" pitchFamily="18" charset="0"/>
                        </a:rPr>
                        <a:t>руб</a:t>
                      </a:r>
                      <a:endParaRPr kumimoji="0" lang="ru-RU" sz="16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endParaRPr>
                    </a:p>
                    <a:p>
                      <a:pPr algn="ctr"/>
                      <a:endParaRPr lang="ru-RU" sz="1600" dirty="0">
                        <a:latin typeface="Times New Roman" pitchFamily="18" charset="0"/>
                        <a:cs typeface="Times New Roman" pitchFamily="18" charset="0"/>
                      </a:endParaRPr>
                    </a:p>
                  </a:txBody>
                  <a:tcPr/>
                </a:tc>
              </a:tr>
              <a:tr h="822960">
                <a:tc>
                  <a:txBody>
                    <a:bodyPr/>
                    <a:lstStyle/>
                    <a:p>
                      <a:pPr algn="ctr"/>
                      <a:r>
                        <a:rPr lang="ru-RU" sz="1600" dirty="0" smtClean="0">
                          <a:latin typeface="Times New Roman" pitchFamily="18" charset="0"/>
                          <a:cs typeface="Times New Roman" pitchFamily="18" charset="0"/>
                        </a:rPr>
                        <a:t>1890</a:t>
                      </a:r>
                      <a:endParaRPr lang="ru-RU" sz="1600" dirty="0">
                        <a:latin typeface="Times New Roman" pitchFamily="18" charset="0"/>
                        <a:cs typeface="Times New Roman" pitchFamily="18" charset="0"/>
                      </a:endParaRPr>
                    </a:p>
                  </a:txBody>
                  <a:tcPr/>
                </a:tc>
                <a:tc>
                  <a:txBody>
                    <a:bodyPr/>
                    <a:lstStyle/>
                    <a:p>
                      <a:pPr algn="ctr"/>
                      <a:r>
                        <a:rPr lang="ru-RU" sz="1600" dirty="0" smtClean="0">
                          <a:latin typeface="Times New Roman" pitchFamily="18" charset="0"/>
                          <a:cs typeface="Times New Roman" pitchFamily="18" charset="0"/>
                        </a:rPr>
                        <a:t>66,6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6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млн </a:t>
                      </a:r>
                      <a:r>
                        <a:rPr kumimoji="0" lang="ru-RU" sz="1600" b="0" i="0" u="none" strike="noStrike" kern="1200" cap="none" spc="0" normalizeH="0" baseline="0" noProof="0" dirty="0" err="1" smtClean="0">
                          <a:ln>
                            <a:noFill/>
                          </a:ln>
                          <a:solidFill>
                            <a:prstClr val="black"/>
                          </a:solidFill>
                          <a:effectLst/>
                          <a:uLnTx/>
                          <a:uFillTx/>
                          <a:latin typeface="Times New Roman" pitchFamily="18" charset="0"/>
                          <a:ea typeface="+mn-ea"/>
                          <a:cs typeface="Times New Roman" pitchFamily="18" charset="0"/>
                        </a:rPr>
                        <a:t>руб</a:t>
                      </a:r>
                      <a:endParaRPr kumimoji="0" lang="ru-RU" sz="16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endParaRPr>
                    </a:p>
                    <a:p>
                      <a:pPr algn="ctr"/>
                      <a:endParaRPr lang="ru-RU" sz="1600" dirty="0">
                        <a:latin typeface="Times New Roman" pitchFamily="18" charset="0"/>
                        <a:cs typeface="Times New Roman" pitchFamily="18" charset="0"/>
                      </a:endParaRPr>
                    </a:p>
                  </a:txBody>
                  <a:tcPr/>
                </a:tc>
                <a:tc>
                  <a:txBody>
                    <a:bodyPr/>
                    <a:lstStyle/>
                    <a:p>
                      <a:pPr algn="ctr"/>
                      <a:r>
                        <a:rPr lang="ru-RU" sz="1600" dirty="0" smtClean="0">
                          <a:latin typeface="Times New Roman" pitchFamily="18" charset="0"/>
                          <a:cs typeface="Times New Roman" pitchFamily="18" charset="0"/>
                        </a:rPr>
                        <a:t>35,3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6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млн </a:t>
                      </a:r>
                      <a:r>
                        <a:rPr kumimoji="0" lang="ru-RU" sz="1600" b="0" i="0" u="none" strike="noStrike" kern="1200" cap="none" spc="0" normalizeH="0" baseline="0" noProof="0" dirty="0" err="1" smtClean="0">
                          <a:ln>
                            <a:noFill/>
                          </a:ln>
                          <a:solidFill>
                            <a:prstClr val="black"/>
                          </a:solidFill>
                          <a:effectLst/>
                          <a:uLnTx/>
                          <a:uFillTx/>
                          <a:latin typeface="Times New Roman" pitchFamily="18" charset="0"/>
                          <a:ea typeface="+mn-ea"/>
                          <a:cs typeface="Times New Roman" pitchFamily="18" charset="0"/>
                        </a:rPr>
                        <a:t>руб</a:t>
                      </a:r>
                      <a:endParaRPr kumimoji="0" lang="ru-RU" sz="16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endParaRPr>
                    </a:p>
                    <a:p>
                      <a:pPr algn="ctr"/>
                      <a:endParaRPr lang="ru-RU" sz="1600" dirty="0">
                        <a:latin typeface="Times New Roman" pitchFamily="18" charset="0"/>
                        <a:cs typeface="Times New Roman" pitchFamily="18" charset="0"/>
                      </a:endParaRPr>
                    </a:p>
                  </a:txBody>
                  <a:tcPr/>
                </a:tc>
                <a:tc>
                  <a:txBody>
                    <a:bodyPr/>
                    <a:lstStyle/>
                    <a:p>
                      <a:pPr algn="ctr"/>
                      <a:r>
                        <a:rPr lang="ru-RU" sz="1600" dirty="0" smtClean="0">
                          <a:latin typeface="Times New Roman" pitchFamily="18" charset="0"/>
                          <a:cs typeface="Times New Roman" pitchFamily="18" charset="0"/>
                        </a:rPr>
                        <a:t>79,0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6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млн </a:t>
                      </a:r>
                      <a:r>
                        <a:rPr kumimoji="0" lang="ru-RU" sz="1600" b="0" i="0" u="none" strike="noStrike" kern="1200" cap="none" spc="0" normalizeH="0" baseline="0" noProof="0" dirty="0" err="1" smtClean="0">
                          <a:ln>
                            <a:noFill/>
                          </a:ln>
                          <a:solidFill>
                            <a:prstClr val="black"/>
                          </a:solidFill>
                          <a:effectLst/>
                          <a:uLnTx/>
                          <a:uFillTx/>
                          <a:latin typeface="Times New Roman" pitchFamily="18" charset="0"/>
                          <a:ea typeface="+mn-ea"/>
                          <a:cs typeface="Times New Roman" pitchFamily="18" charset="0"/>
                        </a:rPr>
                        <a:t>руб</a:t>
                      </a:r>
                      <a:endParaRPr kumimoji="0" lang="ru-RU" sz="16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endParaRPr>
                    </a:p>
                    <a:p>
                      <a:pPr algn="ctr"/>
                      <a:endParaRPr lang="ru-RU" sz="1600" dirty="0">
                        <a:latin typeface="Times New Roman" pitchFamily="18" charset="0"/>
                        <a:cs typeface="Times New Roman" pitchFamily="18" charset="0"/>
                      </a:endParaRPr>
                    </a:p>
                  </a:txBody>
                  <a:tcPr/>
                </a:tc>
              </a:tr>
            </a:tbl>
          </a:graphicData>
        </a:graphic>
      </p:graphicFrame>
    </p:spTree>
    <p:extLst>
      <p:ext uri="{BB962C8B-B14F-4D97-AF65-F5344CB8AC3E}">
        <p14:creationId xmlns:p14="http://schemas.microsoft.com/office/powerpoint/2010/main" val="8921974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4"/>
          <p:cNvSpPr>
            <a:spLocks noGrp="1"/>
          </p:cNvSpPr>
          <p:nvPr>
            <p:ph idx="1"/>
          </p:nvPr>
        </p:nvSpPr>
        <p:spPr>
          <a:xfrm>
            <a:off x="457200" y="692696"/>
            <a:ext cx="8229600" cy="5881840"/>
          </a:xfrm>
        </p:spPr>
        <p:txBody>
          <a:bodyPr>
            <a:normAutofit/>
          </a:bodyPr>
          <a:lstStyle/>
          <a:p>
            <a:pPr marL="109728" indent="0">
              <a:spcAft>
                <a:spcPts val="0"/>
              </a:spcAft>
              <a:buNone/>
            </a:pPr>
            <a:r>
              <a:rPr lang="ru-RU" sz="1800" b="1" u="sng" dirty="0">
                <a:solidFill>
                  <a:srgbClr val="740000"/>
                </a:solidFill>
                <a:latin typeface="Times New Roman"/>
                <a:ea typeface="Calibri"/>
              </a:rPr>
              <a:t>Проверяемые элементы содержания/ умения</a:t>
            </a:r>
            <a:r>
              <a:rPr lang="ru-RU" sz="1800" b="1" dirty="0" smtClean="0">
                <a:solidFill>
                  <a:prstClr val="black"/>
                </a:solidFill>
                <a:latin typeface="Times New Roman"/>
                <a:ea typeface="Calibri"/>
              </a:rPr>
              <a:t>: </a:t>
            </a:r>
            <a:r>
              <a:rPr lang="ru-RU" sz="1600" dirty="0">
                <a:latin typeface="Times New Roman" pitchFamily="18" charset="0"/>
                <a:ea typeface="Calibri"/>
                <a:cs typeface="Times New Roman" pitchFamily="18" charset="0"/>
              </a:rPr>
              <a:t>Использование данных различных исторических и современных источников (текста; схем; иллюстративного, статистического материала) при ответе на вопросы, решении различных учебных задач; сравнение свидетельств разных источников</a:t>
            </a:r>
            <a:r>
              <a:rPr lang="ru-RU" sz="1600" dirty="0" smtClean="0">
                <a:latin typeface="Times New Roman" pitchFamily="18" charset="0"/>
                <a:ea typeface="Calibri"/>
                <a:cs typeface="Times New Roman" pitchFamily="18" charset="0"/>
              </a:rPr>
              <a:t>.</a:t>
            </a:r>
          </a:p>
          <a:p>
            <a:pPr marL="109728" indent="0">
              <a:spcAft>
                <a:spcPts val="0"/>
              </a:spcAft>
              <a:buNone/>
            </a:pPr>
            <a:endParaRPr lang="ru-RU" sz="1600" dirty="0">
              <a:latin typeface="Times New Roman" pitchFamily="18" charset="0"/>
              <a:ea typeface="Calibri"/>
              <a:cs typeface="Times New Roman" pitchFamily="18" charset="0"/>
            </a:endParaRPr>
          </a:p>
          <a:p>
            <a:pPr marL="109728" indent="0">
              <a:spcAft>
                <a:spcPts val="0"/>
              </a:spcAft>
              <a:buNone/>
            </a:pPr>
            <a:r>
              <a:rPr lang="ru-RU" sz="1800" b="1" u="sng" dirty="0">
                <a:solidFill>
                  <a:srgbClr val="740000"/>
                </a:solidFill>
                <a:latin typeface="Times New Roman"/>
                <a:ea typeface="Calibri"/>
              </a:rPr>
              <a:t>Рекомендации</a:t>
            </a:r>
            <a:r>
              <a:rPr lang="ru-RU" sz="1800" b="1" u="sng" dirty="0" smtClean="0">
                <a:solidFill>
                  <a:srgbClr val="740000"/>
                </a:solidFill>
                <a:latin typeface="Times New Roman"/>
                <a:ea typeface="Calibri"/>
              </a:rPr>
              <a:t>:</a:t>
            </a:r>
            <a:r>
              <a:rPr lang="ru-RU" dirty="0">
                <a:latin typeface="Times New Roman"/>
                <a:ea typeface="Calibri"/>
                <a:cs typeface="Times New Roman"/>
              </a:rPr>
              <a:t> </a:t>
            </a:r>
            <a:r>
              <a:rPr lang="ru-RU" sz="1700" dirty="0">
                <a:latin typeface="Times New Roman" pitchFamily="18" charset="0"/>
                <a:ea typeface="Calibri"/>
                <a:cs typeface="Times New Roman" pitchFamily="18" charset="0"/>
              </a:rPr>
              <a:t>В задании требуется на основе анализа статистической таблицы подобрать для каждого начала суждения вариант его завершения.</a:t>
            </a:r>
          </a:p>
          <a:p>
            <a:pPr marL="109728" indent="0">
              <a:spcAft>
                <a:spcPts val="0"/>
              </a:spcAft>
              <a:buNone/>
            </a:pPr>
            <a:r>
              <a:rPr lang="ru-RU" sz="1700" dirty="0">
                <a:latin typeface="Times New Roman" pitchFamily="18" charset="0"/>
                <a:ea typeface="Calibri"/>
                <a:cs typeface="Times New Roman" pitchFamily="18" charset="0"/>
              </a:rPr>
              <a:t>Выполняя задания учащихся  необходимо научить использовать данные исторических и современных источников, решать различные учебные задачи и сравнивать свидетельства различных </a:t>
            </a:r>
            <a:r>
              <a:rPr lang="ru-RU" sz="1700" dirty="0" smtClean="0">
                <a:latin typeface="Times New Roman" pitchFamily="18" charset="0"/>
                <a:ea typeface="Calibri"/>
                <a:cs typeface="Times New Roman" pitchFamily="18" charset="0"/>
              </a:rPr>
              <a:t>источников.</a:t>
            </a:r>
          </a:p>
          <a:p>
            <a:pPr marL="109728" indent="0">
              <a:spcAft>
                <a:spcPts val="0"/>
              </a:spcAft>
              <a:buNone/>
            </a:pPr>
            <a:r>
              <a:rPr lang="ru-RU" sz="1700" dirty="0" smtClean="0">
                <a:latin typeface="Times New Roman" pitchFamily="18" charset="0"/>
                <a:ea typeface="Times New Roman"/>
                <a:cs typeface="Times New Roman" pitchFamily="18" charset="0"/>
              </a:rPr>
              <a:t>На </a:t>
            </a:r>
            <a:r>
              <a:rPr lang="ru-RU" sz="1700" dirty="0">
                <a:latin typeface="Times New Roman" pitchFamily="18" charset="0"/>
                <a:ea typeface="Times New Roman"/>
                <a:cs typeface="Times New Roman" pitchFamily="18" charset="0"/>
              </a:rPr>
              <a:t>успешность выполнения данных заданий может повлиять слабая сформированность  </a:t>
            </a:r>
            <a:r>
              <a:rPr lang="ru-RU" sz="1700" dirty="0" err="1">
                <a:latin typeface="Times New Roman" pitchFamily="18" charset="0"/>
                <a:ea typeface="Times New Roman"/>
                <a:cs typeface="Times New Roman" pitchFamily="18" charset="0"/>
              </a:rPr>
              <a:t>метапредметных</a:t>
            </a:r>
            <a:r>
              <a:rPr lang="ru-RU" sz="1700" dirty="0">
                <a:latin typeface="Times New Roman" pitchFamily="18" charset="0"/>
                <a:ea typeface="Times New Roman"/>
                <a:cs typeface="Times New Roman" pitchFamily="18" charset="0"/>
              </a:rPr>
              <a:t> умений. Поэтому необходимо </a:t>
            </a:r>
            <a:r>
              <a:rPr lang="ru-RU" sz="1700" dirty="0" smtClean="0">
                <a:latin typeface="Times New Roman" pitchFamily="18" charset="0"/>
                <a:ea typeface="Times New Roman"/>
                <a:cs typeface="Times New Roman" pitchFamily="18" charset="0"/>
              </a:rPr>
              <a:t> </a:t>
            </a:r>
            <a:r>
              <a:rPr lang="ru-RU" sz="1700" dirty="0" smtClean="0">
                <a:latin typeface="Times New Roman" pitchFamily="18" charset="0"/>
                <a:ea typeface="Calibri"/>
                <a:cs typeface="Times New Roman" pitchFamily="18" charset="0"/>
              </a:rPr>
              <a:t>научить учеников  </a:t>
            </a:r>
            <a:r>
              <a:rPr lang="ru-RU" sz="1700" dirty="0">
                <a:latin typeface="Times New Roman" pitchFamily="18" charset="0"/>
                <a:ea typeface="Calibri"/>
                <a:cs typeface="Times New Roman" pitchFamily="18" charset="0"/>
              </a:rPr>
              <a:t>оценивать правильность выполнения учебной задачи, собственные возможности ее </a:t>
            </a:r>
            <a:r>
              <a:rPr lang="ru-RU" sz="1700" dirty="0" smtClean="0">
                <a:latin typeface="Times New Roman" pitchFamily="18" charset="0"/>
                <a:ea typeface="Calibri"/>
                <a:cs typeface="Times New Roman" pitchFamily="18" charset="0"/>
              </a:rPr>
              <a:t>решения.</a:t>
            </a:r>
          </a:p>
          <a:p>
            <a:pPr marL="109728" indent="0">
              <a:spcAft>
                <a:spcPts val="0"/>
              </a:spcAft>
              <a:buNone/>
            </a:pPr>
            <a:endParaRPr lang="ru-RU" sz="1700" dirty="0">
              <a:latin typeface="Times New Roman" pitchFamily="18" charset="0"/>
              <a:ea typeface="Calibri"/>
              <a:cs typeface="Times New Roman" pitchFamily="18" charset="0"/>
            </a:endParaRPr>
          </a:p>
          <a:p>
            <a:pPr marL="109728" lvl="0" indent="0">
              <a:buClr>
                <a:srgbClr val="99987F"/>
              </a:buClr>
              <a:buNone/>
            </a:pPr>
            <a:r>
              <a:rPr lang="ru-RU" sz="1800" b="1" u="sng" dirty="0">
                <a:solidFill>
                  <a:srgbClr val="740000"/>
                </a:solidFill>
                <a:latin typeface="Times New Roman"/>
                <a:ea typeface="Calibri"/>
              </a:rPr>
              <a:t>Уровень сложности</a:t>
            </a:r>
            <a:r>
              <a:rPr lang="ru-RU" sz="1600" dirty="0">
                <a:solidFill>
                  <a:prstClr val="black"/>
                </a:solidFill>
                <a:latin typeface="Times New Roman"/>
                <a:ea typeface="Calibri"/>
              </a:rPr>
              <a:t>: базовый</a:t>
            </a:r>
            <a:endParaRPr lang="ru-RU" sz="1600" dirty="0">
              <a:solidFill>
                <a:prstClr val="black"/>
              </a:solidFill>
              <a:latin typeface="Times New Roman" pitchFamily="18" charset="0"/>
              <a:cs typeface="Times New Roman" pitchFamily="18" charset="0"/>
            </a:endParaRPr>
          </a:p>
          <a:p>
            <a:pPr marL="109728" indent="0">
              <a:buNone/>
            </a:pPr>
            <a:endParaRPr lang="ru-RU" dirty="0"/>
          </a:p>
        </p:txBody>
      </p:sp>
    </p:spTree>
    <p:extLst>
      <p:ext uri="{BB962C8B-B14F-4D97-AF65-F5344CB8AC3E}">
        <p14:creationId xmlns:p14="http://schemas.microsoft.com/office/powerpoint/2010/main" val="8921974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4"/>
          <p:cNvSpPr>
            <a:spLocks noGrp="1"/>
          </p:cNvSpPr>
          <p:nvPr>
            <p:ph idx="1"/>
          </p:nvPr>
        </p:nvSpPr>
        <p:spPr>
          <a:xfrm>
            <a:off x="457200" y="692696"/>
            <a:ext cx="8229600" cy="5881840"/>
          </a:xfrm>
        </p:spPr>
        <p:txBody>
          <a:bodyPr/>
          <a:lstStyle/>
          <a:p>
            <a:pPr>
              <a:spcAft>
                <a:spcPts val="0"/>
              </a:spcAft>
            </a:pPr>
            <a:r>
              <a:rPr lang="ru-RU" b="1" u="sng" dirty="0">
                <a:solidFill>
                  <a:schemeClr val="accent2"/>
                </a:solidFill>
                <a:latin typeface="Times New Roman"/>
                <a:ea typeface="Calibri"/>
                <a:cs typeface="Times New Roman"/>
              </a:rPr>
              <a:t>Средний процент выполнения</a:t>
            </a:r>
            <a:r>
              <a:rPr lang="ru-RU" b="1" dirty="0">
                <a:solidFill>
                  <a:schemeClr val="accent2"/>
                </a:solidFill>
                <a:latin typeface="Times New Roman"/>
                <a:ea typeface="Calibri"/>
                <a:cs typeface="Times New Roman"/>
              </a:rPr>
              <a:t>: </a:t>
            </a:r>
            <a:r>
              <a:rPr lang="ru-RU" dirty="0">
                <a:latin typeface="Times New Roman"/>
                <a:ea typeface="Calibri"/>
                <a:cs typeface="Times New Roman"/>
              </a:rPr>
              <a:t>1,8 (средний набранный балл) - одно из заданий базового уровня сложности, с которым учащиеся справились хуже всего.</a:t>
            </a:r>
            <a:endParaRPr lang="ru-RU" sz="2000" dirty="0">
              <a:latin typeface="Calibri"/>
              <a:ea typeface="Calibri"/>
              <a:cs typeface="Times New Roman"/>
            </a:endParaRPr>
          </a:p>
          <a:p>
            <a:endParaRPr lang="ru-RU" dirty="0"/>
          </a:p>
        </p:txBody>
      </p:sp>
      <p:graphicFrame>
        <p:nvGraphicFramePr>
          <p:cNvPr id="6" name="Таблица 5"/>
          <p:cNvGraphicFramePr>
            <a:graphicFrameLocks noGrp="1"/>
          </p:cNvGraphicFramePr>
          <p:nvPr>
            <p:extLst>
              <p:ext uri="{D42A27DB-BD31-4B8C-83A1-F6EECF244321}">
                <p14:modId xmlns:p14="http://schemas.microsoft.com/office/powerpoint/2010/main" val="800613547"/>
              </p:ext>
            </p:extLst>
          </p:nvPr>
        </p:nvGraphicFramePr>
        <p:xfrm>
          <a:off x="971600" y="2924944"/>
          <a:ext cx="7272808" cy="2808312"/>
        </p:xfrm>
        <a:graphic>
          <a:graphicData uri="http://schemas.openxmlformats.org/drawingml/2006/table">
            <a:tbl>
              <a:tblPr firstRow="1" bandRow="1">
                <a:tableStyleId>{5940675A-B579-460E-94D1-54222C63F5DA}</a:tableStyleId>
              </a:tblPr>
              <a:tblGrid>
                <a:gridCol w="1818202"/>
                <a:gridCol w="1990020"/>
                <a:gridCol w="1646384"/>
                <a:gridCol w="1818202"/>
              </a:tblGrid>
              <a:tr h="936104">
                <a:tc gridSpan="4">
                  <a:txBody>
                    <a:bodyPr/>
                    <a:lstStyle/>
                    <a:p>
                      <a:pPr algn="ctr"/>
                      <a:r>
                        <a:rPr lang="ru-RU" sz="2400" b="1" dirty="0" smtClean="0">
                          <a:solidFill>
                            <a:schemeClr val="accent2"/>
                          </a:solidFill>
                          <a:latin typeface="Times New Roman" pitchFamily="18" charset="0"/>
                          <a:cs typeface="Times New Roman" pitchFamily="18" charset="0"/>
                        </a:rPr>
                        <a:t>Процент выполнения по региону в группах, получивших отметку</a:t>
                      </a:r>
                      <a:endParaRPr lang="ru-RU" sz="2400" b="1" dirty="0">
                        <a:solidFill>
                          <a:schemeClr val="accent2"/>
                        </a:solidFill>
                        <a:latin typeface="Times New Roman" pitchFamily="18" charset="0"/>
                        <a:cs typeface="Times New Roman" pitchFamily="18" charset="0"/>
                      </a:endParaRPr>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r>
              <a:tr h="936104">
                <a:tc>
                  <a:txBody>
                    <a:bodyPr/>
                    <a:lstStyle/>
                    <a:p>
                      <a:pPr algn="ctr"/>
                      <a:r>
                        <a:rPr lang="ru-RU" sz="2400" b="1" dirty="0" smtClean="0">
                          <a:solidFill>
                            <a:schemeClr val="accent2"/>
                          </a:solidFill>
                          <a:latin typeface="Times New Roman" pitchFamily="18" charset="0"/>
                          <a:cs typeface="Times New Roman" pitchFamily="18" charset="0"/>
                        </a:rPr>
                        <a:t>«2»</a:t>
                      </a:r>
                      <a:endParaRPr lang="ru-RU" sz="2400" b="1" dirty="0">
                        <a:solidFill>
                          <a:schemeClr val="accent2"/>
                        </a:solidFill>
                        <a:latin typeface="Times New Roman" pitchFamily="18" charset="0"/>
                        <a:cs typeface="Times New Roman" pitchFamily="18" charset="0"/>
                      </a:endParaRPr>
                    </a:p>
                  </a:txBody>
                  <a:tcPr/>
                </a:tc>
                <a:tc>
                  <a:txBody>
                    <a:bodyPr/>
                    <a:lstStyle/>
                    <a:p>
                      <a:pPr algn="ctr"/>
                      <a:r>
                        <a:rPr lang="ru-RU" sz="2400" b="1" dirty="0" smtClean="0">
                          <a:solidFill>
                            <a:schemeClr val="accent2"/>
                          </a:solidFill>
                          <a:latin typeface="Times New Roman" pitchFamily="18" charset="0"/>
                          <a:cs typeface="Times New Roman" pitchFamily="18" charset="0"/>
                        </a:rPr>
                        <a:t>«3»</a:t>
                      </a:r>
                      <a:endParaRPr lang="ru-RU" sz="2400" b="1" dirty="0">
                        <a:solidFill>
                          <a:schemeClr val="accent2"/>
                        </a:solidFill>
                        <a:latin typeface="Times New Roman" pitchFamily="18" charset="0"/>
                        <a:cs typeface="Times New Roman" pitchFamily="18" charset="0"/>
                      </a:endParaRPr>
                    </a:p>
                  </a:txBody>
                  <a:tcPr/>
                </a:tc>
                <a:tc>
                  <a:txBody>
                    <a:bodyPr/>
                    <a:lstStyle/>
                    <a:p>
                      <a:pPr algn="ctr"/>
                      <a:r>
                        <a:rPr lang="ru-RU" sz="2400" b="1" dirty="0" smtClean="0">
                          <a:solidFill>
                            <a:schemeClr val="accent2"/>
                          </a:solidFill>
                          <a:latin typeface="Times New Roman" pitchFamily="18" charset="0"/>
                          <a:cs typeface="Times New Roman" pitchFamily="18" charset="0"/>
                        </a:rPr>
                        <a:t>«4»</a:t>
                      </a:r>
                      <a:endParaRPr lang="ru-RU" sz="2400" b="1" dirty="0">
                        <a:solidFill>
                          <a:schemeClr val="accent2"/>
                        </a:solidFill>
                        <a:latin typeface="Times New Roman" pitchFamily="18" charset="0"/>
                        <a:cs typeface="Times New Roman" pitchFamily="18" charset="0"/>
                      </a:endParaRPr>
                    </a:p>
                  </a:txBody>
                  <a:tcPr/>
                </a:tc>
                <a:tc>
                  <a:txBody>
                    <a:bodyPr/>
                    <a:lstStyle/>
                    <a:p>
                      <a:pPr algn="ctr"/>
                      <a:r>
                        <a:rPr lang="ru-RU" sz="2400" b="1" dirty="0" smtClean="0">
                          <a:solidFill>
                            <a:schemeClr val="accent2"/>
                          </a:solidFill>
                          <a:latin typeface="Times New Roman" pitchFamily="18" charset="0"/>
                          <a:cs typeface="Times New Roman" pitchFamily="18" charset="0"/>
                        </a:rPr>
                        <a:t>«5»</a:t>
                      </a:r>
                      <a:endParaRPr lang="ru-RU" sz="2400" b="1" dirty="0">
                        <a:solidFill>
                          <a:schemeClr val="accent2"/>
                        </a:solidFill>
                        <a:latin typeface="Times New Roman" pitchFamily="18" charset="0"/>
                        <a:cs typeface="Times New Roman" pitchFamily="18" charset="0"/>
                      </a:endParaRPr>
                    </a:p>
                  </a:txBody>
                  <a:tcPr/>
                </a:tc>
              </a:tr>
              <a:tr h="936104">
                <a:tc>
                  <a:txBody>
                    <a:bodyPr/>
                    <a:lstStyle/>
                    <a:p>
                      <a:pPr algn="ctr"/>
                      <a:r>
                        <a:rPr lang="ru-RU" sz="2400" dirty="0" smtClean="0">
                          <a:latin typeface="Times New Roman" pitchFamily="18" charset="0"/>
                          <a:cs typeface="Times New Roman" pitchFamily="18" charset="0"/>
                        </a:rPr>
                        <a:t>1</a:t>
                      </a:r>
                      <a:endParaRPr lang="ru-RU" sz="2400" dirty="0">
                        <a:latin typeface="Times New Roman" pitchFamily="18" charset="0"/>
                        <a:cs typeface="Times New Roman" pitchFamily="18" charset="0"/>
                      </a:endParaRPr>
                    </a:p>
                  </a:txBody>
                  <a:tcPr/>
                </a:tc>
                <a:tc>
                  <a:txBody>
                    <a:bodyPr/>
                    <a:lstStyle/>
                    <a:p>
                      <a:pPr algn="ctr"/>
                      <a:r>
                        <a:rPr lang="ru-RU" sz="2400" dirty="0" smtClean="0">
                          <a:latin typeface="Times New Roman" pitchFamily="18" charset="0"/>
                          <a:cs typeface="Times New Roman" pitchFamily="18" charset="0"/>
                        </a:rPr>
                        <a:t>1,6</a:t>
                      </a:r>
                      <a:endParaRPr lang="ru-RU" sz="2400" dirty="0">
                        <a:latin typeface="Times New Roman" pitchFamily="18" charset="0"/>
                        <a:cs typeface="Times New Roman" pitchFamily="18" charset="0"/>
                      </a:endParaRPr>
                    </a:p>
                  </a:txBody>
                  <a:tcPr/>
                </a:tc>
                <a:tc>
                  <a:txBody>
                    <a:bodyPr/>
                    <a:lstStyle/>
                    <a:p>
                      <a:pPr algn="ctr"/>
                      <a:r>
                        <a:rPr lang="ru-RU" sz="2400" dirty="0" smtClean="0">
                          <a:latin typeface="Times New Roman" pitchFamily="18" charset="0"/>
                          <a:cs typeface="Times New Roman" pitchFamily="18" charset="0"/>
                        </a:rPr>
                        <a:t>1,79</a:t>
                      </a:r>
                      <a:endParaRPr lang="ru-RU" sz="2400" dirty="0">
                        <a:latin typeface="Times New Roman" pitchFamily="18" charset="0"/>
                        <a:cs typeface="Times New Roman" pitchFamily="18" charset="0"/>
                      </a:endParaRPr>
                    </a:p>
                  </a:txBody>
                  <a:tcPr/>
                </a:tc>
                <a:tc>
                  <a:txBody>
                    <a:bodyPr/>
                    <a:lstStyle/>
                    <a:p>
                      <a:pPr algn="ctr"/>
                      <a:r>
                        <a:rPr lang="ru-RU" sz="2400" dirty="0" smtClean="0">
                          <a:latin typeface="Times New Roman" pitchFamily="18" charset="0"/>
                          <a:cs typeface="Times New Roman" pitchFamily="18" charset="0"/>
                        </a:rPr>
                        <a:t>1,9</a:t>
                      </a:r>
                      <a:endParaRPr lang="ru-RU" sz="2400" dirty="0">
                        <a:latin typeface="Times New Roman" pitchFamily="18" charset="0"/>
                        <a:cs typeface="Times New Roman" pitchFamily="18" charset="0"/>
                      </a:endParaRPr>
                    </a:p>
                  </a:txBody>
                  <a:tcPr/>
                </a:tc>
              </a:tr>
            </a:tbl>
          </a:graphicData>
        </a:graphic>
      </p:graphicFrame>
    </p:spTree>
    <p:extLst>
      <p:ext uri="{BB962C8B-B14F-4D97-AF65-F5344CB8AC3E}">
        <p14:creationId xmlns:p14="http://schemas.microsoft.com/office/powerpoint/2010/main" val="16184803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4"/>
          <p:cNvSpPr>
            <a:spLocks noGrp="1"/>
          </p:cNvSpPr>
          <p:nvPr>
            <p:ph idx="1"/>
          </p:nvPr>
        </p:nvSpPr>
        <p:spPr>
          <a:xfrm>
            <a:off x="457200" y="692696"/>
            <a:ext cx="8229600" cy="5881840"/>
          </a:xfrm>
        </p:spPr>
        <p:txBody>
          <a:bodyPr>
            <a:normAutofit/>
          </a:bodyPr>
          <a:lstStyle/>
          <a:p>
            <a:pPr marL="109728" indent="0">
              <a:buNone/>
            </a:pPr>
            <a:r>
              <a:rPr lang="ru-RU" sz="1800" b="1" dirty="0" smtClean="0">
                <a:solidFill>
                  <a:schemeClr val="accent2"/>
                </a:solidFill>
                <a:latin typeface="Times New Roman" pitchFamily="18" charset="0"/>
                <a:cs typeface="Times New Roman" pitchFamily="18" charset="0"/>
              </a:rPr>
              <a:t>8. </a:t>
            </a:r>
            <a:r>
              <a:rPr lang="ru-RU" sz="1600" dirty="0">
                <a:latin typeface="Times New Roman" pitchFamily="18" charset="0"/>
                <a:cs typeface="Times New Roman" pitchFamily="18" charset="0"/>
              </a:rPr>
              <a:t>Укажите век, когда произошли события, обозначенные на схеме. Ответ запишите словом. </a:t>
            </a:r>
            <a:endParaRPr lang="ru-RU" sz="1600" dirty="0" smtClean="0">
              <a:latin typeface="Times New Roman" pitchFamily="18" charset="0"/>
              <a:cs typeface="Times New Roman" pitchFamily="18" charset="0"/>
            </a:endParaRPr>
          </a:p>
          <a:p>
            <a:pPr marL="109728" indent="0">
              <a:buNone/>
            </a:pPr>
            <a:r>
              <a:rPr lang="ru-RU" sz="1600" dirty="0" smtClean="0">
                <a:latin typeface="Times New Roman" pitchFamily="18" charset="0"/>
                <a:cs typeface="Times New Roman" pitchFamily="18" charset="0"/>
              </a:rPr>
              <a:t>Ответ</a:t>
            </a:r>
            <a:r>
              <a:rPr lang="ru-RU" sz="1600" dirty="0">
                <a:latin typeface="Times New Roman" pitchFamily="18" charset="0"/>
                <a:cs typeface="Times New Roman" pitchFamily="18" charset="0"/>
              </a:rPr>
              <a:t>: </a:t>
            </a:r>
            <a:r>
              <a:rPr lang="ru-RU" sz="1600" dirty="0" smtClean="0">
                <a:latin typeface="Times New Roman" pitchFamily="18" charset="0"/>
                <a:cs typeface="Times New Roman" pitchFamily="18" charset="0"/>
              </a:rPr>
              <a:t>________________________.</a:t>
            </a:r>
          </a:p>
          <a:p>
            <a:pPr marL="109728" indent="0">
              <a:buNone/>
            </a:pPr>
            <a:endParaRPr lang="ru-RU" sz="1600" b="1" dirty="0" smtClean="0">
              <a:solidFill>
                <a:schemeClr val="accent2"/>
              </a:solidFill>
              <a:latin typeface="Times New Roman" pitchFamily="18" charset="0"/>
              <a:cs typeface="Times New Roman" pitchFamily="18" charset="0"/>
            </a:endParaRPr>
          </a:p>
          <a:p>
            <a:pPr marL="109728" indent="0">
              <a:buNone/>
            </a:pPr>
            <a:r>
              <a:rPr lang="ru-RU" sz="1800" b="1" u="sng" dirty="0">
                <a:solidFill>
                  <a:srgbClr val="740000"/>
                </a:solidFill>
                <a:latin typeface="Times New Roman"/>
                <a:ea typeface="Calibri"/>
              </a:rPr>
              <a:t>Проверяемые элементы </a:t>
            </a:r>
            <a:endParaRPr lang="ru-RU" sz="1800" b="1" u="sng" dirty="0" smtClean="0">
              <a:solidFill>
                <a:srgbClr val="740000"/>
              </a:solidFill>
              <a:latin typeface="Times New Roman"/>
              <a:ea typeface="Calibri"/>
            </a:endParaRPr>
          </a:p>
          <a:p>
            <a:pPr marL="109728" indent="0">
              <a:buNone/>
            </a:pPr>
            <a:r>
              <a:rPr lang="ru-RU" sz="1800" b="1" u="sng" dirty="0" smtClean="0">
                <a:solidFill>
                  <a:srgbClr val="740000"/>
                </a:solidFill>
                <a:latin typeface="Times New Roman"/>
                <a:ea typeface="Calibri"/>
              </a:rPr>
              <a:t>содержания</a:t>
            </a:r>
            <a:r>
              <a:rPr lang="ru-RU" sz="1800" b="1" u="sng" dirty="0">
                <a:solidFill>
                  <a:srgbClr val="740000"/>
                </a:solidFill>
                <a:latin typeface="Times New Roman"/>
                <a:ea typeface="Calibri"/>
              </a:rPr>
              <a:t>/ умения</a:t>
            </a:r>
            <a:r>
              <a:rPr lang="ru-RU" sz="1800" b="1" dirty="0" smtClean="0">
                <a:solidFill>
                  <a:prstClr val="black"/>
                </a:solidFill>
                <a:latin typeface="Times New Roman"/>
                <a:ea typeface="Calibri"/>
              </a:rPr>
              <a:t>:     </a:t>
            </a:r>
          </a:p>
          <a:p>
            <a:pPr marL="109728" indent="0">
              <a:spcAft>
                <a:spcPts val="0"/>
              </a:spcAft>
              <a:buNone/>
            </a:pPr>
            <a:r>
              <a:rPr lang="ru-RU" sz="1600" dirty="0">
                <a:latin typeface="Times New Roman"/>
                <a:ea typeface="Calibri"/>
                <a:cs typeface="Times New Roman"/>
              </a:rPr>
              <a:t>Работа с исторической </a:t>
            </a:r>
            <a:r>
              <a:rPr lang="ru-RU" sz="1600" dirty="0" smtClean="0">
                <a:latin typeface="Times New Roman"/>
                <a:ea typeface="Calibri"/>
                <a:cs typeface="Times New Roman"/>
              </a:rPr>
              <a:t>картой.</a:t>
            </a:r>
          </a:p>
          <a:p>
            <a:pPr marL="109728" indent="0">
              <a:spcAft>
                <a:spcPts val="0"/>
              </a:spcAft>
              <a:buNone/>
            </a:pPr>
            <a:r>
              <a:rPr lang="ru-RU" sz="1800" b="1" u="sng" dirty="0">
                <a:solidFill>
                  <a:srgbClr val="740000"/>
                </a:solidFill>
                <a:latin typeface="Times New Roman"/>
                <a:ea typeface="Calibri"/>
              </a:rPr>
              <a:t>Рекомендации</a:t>
            </a:r>
            <a:r>
              <a:rPr lang="ru-RU" sz="1800" b="1" u="sng" dirty="0" smtClean="0">
                <a:solidFill>
                  <a:srgbClr val="740000"/>
                </a:solidFill>
                <a:latin typeface="Times New Roman"/>
                <a:ea typeface="Calibri"/>
              </a:rPr>
              <a:t>:</a:t>
            </a:r>
            <a:r>
              <a:rPr lang="ru-RU" sz="1200" dirty="0">
                <a:latin typeface="Times New Roman"/>
                <a:ea typeface="Calibri"/>
                <a:cs typeface="Times New Roman"/>
              </a:rPr>
              <a:t> </a:t>
            </a:r>
            <a:r>
              <a:rPr lang="ru-RU" sz="1600" dirty="0">
                <a:latin typeface="Times New Roman" pitchFamily="18" charset="0"/>
                <a:ea typeface="Calibri"/>
                <a:cs typeface="Times New Roman" pitchFamily="18" charset="0"/>
              </a:rPr>
              <a:t>научить  показывать на </a:t>
            </a:r>
            <a:endParaRPr lang="ru-RU" sz="1600" dirty="0" smtClean="0">
              <a:latin typeface="Times New Roman" pitchFamily="18" charset="0"/>
              <a:ea typeface="Calibri"/>
              <a:cs typeface="Times New Roman" pitchFamily="18" charset="0"/>
            </a:endParaRPr>
          </a:p>
          <a:p>
            <a:pPr marL="109728" indent="0">
              <a:spcAft>
                <a:spcPts val="0"/>
              </a:spcAft>
              <a:buNone/>
            </a:pPr>
            <a:r>
              <a:rPr lang="ru-RU" sz="1600" dirty="0" smtClean="0">
                <a:latin typeface="Times New Roman" pitchFamily="18" charset="0"/>
                <a:ea typeface="Calibri"/>
                <a:cs typeface="Times New Roman" pitchFamily="18" charset="0"/>
              </a:rPr>
              <a:t>исторической карте </a:t>
            </a:r>
            <a:r>
              <a:rPr lang="ru-RU" sz="1600" dirty="0">
                <a:latin typeface="Times New Roman" pitchFamily="18" charset="0"/>
                <a:ea typeface="Calibri"/>
                <a:cs typeface="Times New Roman" pitchFamily="18" charset="0"/>
              </a:rPr>
              <a:t>территории </a:t>
            </a:r>
            <a:r>
              <a:rPr lang="ru-RU" sz="1600" dirty="0" smtClean="0">
                <a:latin typeface="Times New Roman" pitchFamily="18" charset="0"/>
                <a:ea typeface="Calibri"/>
                <a:cs typeface="Times New Roman" pitchFamily="18" charset="0"/>
              </a:rPr>
              <a:t>расселения</a:t>
            </a:r>
          </a:p>
          <a:p>
            <a:pPr marL="109728" indent="0">
              <a:spcAft>
                <a:spcPts val="0"/>
              </a:spcAft>
              <a:buNone/>
            </a:pPr>
            <a:r>
              <a:rPr lang="ru-RU" sz="1600" dirty="0" smtClean="0">
                <a:latin typeface="Times New Roman" pitchFamily="18" charset="0"/>
                <a:ea typeface="Calibri"/>
                <a:cs typeface="Times New Roman" pitchFamily="18" charset="0"/>
              </a:rPr>
              <a:t> </a:t>
            </a:r>
            <a:r>
              <a:rPr lang="ru-RU" sz="1600" dirty="0">
                <a:latin typeface="Times New Roman" pitchFamily="18" charset="0"/>
                <a:ea typeface="Calibri"/>
                <a:cs typeface="Times New Roman" pitchFamily="18" charset="0"/>
              </a:rPr>
              <a:t>народов, </a:t>
            </a:r>
            <a:endParaRPr lang="ru-RU" sz="1600" dirty="0" smtClean="0">
              <a:latin typeface="Times New Roman" pitchFamily="18" charset="0"/>
              <a:ea typeface="Calibri"/>
              <a:cs typeface="Times New Roman" pitchFamily="18" charset="0"/>
            </a:endParaRPr>
          </a:p>
          <a:p>
            <a:pPr marL="109728" indent="0">
              <a:spcAft>
                <a:spcPts val="0"/>
              </a:spcAft>
              <a:buNone/>
            </a:pPr>
            <a:r>
              <a:rPr lang="ru-RU" sz="1600" dirty="0" smtClean="0">
                <a:latin typeface="Times New Roman" pitchFamily="18" charset="0"/>
                <a:ea typeface="Calibri"/>
                <a:cs typeface="Times New Roman" pitchFamily="18" charset="0"/>
              </a:rPr>
              <a:t>границы </a:t>
            </a:r>
            <a:r>
              <a:rPr lang="ru-RU" sz="1600" dirty="0">
                <a:latin typeface="Times New Roman" pitchFamily="18" charset="0"/>
                <a:ea typeface="Calibri"/>
                <a:cs typeface="Times New Roman" pitchFamily="18" charset="0"/>
              </a:rPr>
              <a:t>государств, города, места </a:t>
            </a:r>
            <a:endParaRPr lang="ru-RU" sz="1600" dirty="0" smtClean="0">
              <a:latin typeface="Times New Roman" pitchFamily="18" charset="0"/>
              <a:ea typeface="Calibri"/>
              <a:cs typeface="Times New Roman" pitchFamily="18" charset="0"/>
            </a:endParaRPr>
          </a:p>
          <a:p>
            <a:pPr marL="109728" indent="0">
              <a:spcAft>
                <a:spcPts val="0"/>
              </a:spcAft>
              <a:buNone/>
            </a:pPr>
            <a:r>
              <a:rPr lang="ru-RU" sz="1600" dirty="0" smtClean="0">
                <a:latin typeface="Times New Roman" pitchFamily="18" charset="0"/>
                <a:ea typeface="Calibri"/>
                <a:cs typeface="Times New Roman" pitchFamily="18" charset="0"/>
              </a:rPr>
              <a:t>значительных </a:t>
            </a:r>
            <a:r>
              <a:rPr lang="ru-RU" sz="1600" dirty="0">
                <a:latin typeface="Times New Roman" pitchFamily="18" charset="0"/>
                <a:ea typeface="Calibri"/>
                <a:cs typeface="Times New Roman" pitchFamily="18" charset="0"/>
              </a:rPr>
              <a:t>исторических </a:t>
            </a:r>
            <a:endParaRPr lang="ru-RU" sz="1600" dirty="0" smtClean="0">
              <a:latin typeface="Times New Roman" pitchFamily="18" charset="0"/>
              <a:ea typeface="Calibri"/>
              <a:cs typeface="Times New Roman" pitchFamily="18" charset="0"/>
            </a:endParaRPr>
          </a:p>
          <a:p>
            <a:pPr marL="109728" indent="0">
              <a:spcAft>
                <a:spcPts val="0"/>
              </a:spcAft>
              <a:buNone/>
            </a:pPr>
            <a:r>
              <a:rPr lang="ru-RU" sz="1600" dirty="0" smtClean="0">
                <a:latin typeface="Times New Roman" pitchFamily="18" charset="0"/>
                <a:ea typeface="Calibri"/>
                <a:cs typeface="Times New Roman" pitchFamily="18" charset="0"/>
              </a:rPr>
              <a:t>событий</a:t>
            </a:r>
            <a:r>
              <a:rPr lang="ru-RU" sz="1600" dirty="0">
                <a:latin typeface="Times New Roman" pitchFamily="18" charset="0"/>
                <a:ea typeface="Calibri"/>
                <a:cs typeface="Times New Roman" pitchFamily="18" charset="0"/>
              </a:rPr>
              <a:t>, для этого на каждом уроке </a:t>
            </a:r>
            <a:endParaRPr lang="ru-RU" sz="1600" dirty="0" smtClean="0">
              <a:latin typeface="Times New Roman" pitchFamily="18" charset="0"/>
              <a:ea typeface="Calibri"/>
              <a:cs typeface="Times New Roman" pitchFamily="18" charset="0"/>
            </a:endParaRPr>
          </a:p>
          <a:p>
            <a:pPr marL="109728" indent="0">
              <a:spcAft>
                <a:spcPts val="0"/>
              </a:spcAft>
              <a:buNone/>
            </a:pPr>
            <a:r>
              <a:rPr lang="ru-RU" sz="1600" dirty="0" smtClean="0">
                <a:latin typeface="Times New Roman" pitchFamily="18" charset="0"/>
                <a:ea typeface="Calibri"/>
                <a:cs typeface="Times New Roman" pitchFamily="18" charset="0"/>
              </a:rPr>
              <a:t>развивать умение </a:t>
            </a:r>
            <a:r>
              <a:rPr lang="ru-RU" sz="1600" dirty="0">
                <a:latin typeface="Times New Roman" pitchFamily="18" charset="0"/>
                <a:ea typeface="Calibri"/>
                <a:cs typeface="Times New Roman" pitchFamily="18" charset="0"/>
              </a:rPr>
              <a:t>у учащихся </a:t>
            </a:r>
            <a:r>
              <a:rPr lang="ru-RU" sz="1600" dirty="0" smtClean="0">
                <a:latin typeface="Times New Roman" pitchFamily="18" charset="0"/>
                <a:ea typeface="Calibri"/>
                <a:cs typeface="Times New Roman" pitchFamily="18" charset="0"/>
              </a:rPr>
              <a:t>работать</a:t>
            </a:r>
          </a:p>
          <a:p>
            <a:pPr marL="109728" indent="0">
              <a:spcAft>
                <a:spcPts val="0"/>
              </a:spcAft>
              <a:buNone/>
            </a:pPr>
            <a:r>
              <a:rPr lang="ru-RU" sz="1600" dirty="0" smtClean="0">
                <a:latin typeface="Times New Roman" pitchFamily="18" charset="0"/>
                <a:ea typeface="Calibri"/>
                <a:cs typeface="Times New Roman" pitchFamily="18" charset="0"/>
              </a:rPr>
              <a:t> </a:t>
            </a:r>
            <a:r>
              <a:rPr lang="ru-RU" sz="1600" dirty="0">
                <a:latin typeface="Times New Roman" pitchFamily="18" charset="0"/>
                <a:ea typeface="Calibri"/>
                <a:cs typeface="Times New Roman" pitchFamily="18" charset="0"/>
              </a:rPr>
              <a:t>с контурной картой</a:t>
            </a:r>
            <a:r>
              <a:rPr lang="ru-RU" sz="1600" dirty="0" smtClean="0">
                <a:latin typeface="Times New Roman" pitchFamily="18" charset="0"/>
                <a:ea typeface="Calibri"/>
                <a:cs typeface="Times New Roman" pitchFamily="18" charset="0"/>
              </a:rPr>
              <a:t>.</a:t>
            </a:r>
          </a:p>
          <a:p>
            <a:pPr marL="109728" lvl="0" indent="0">
              <a:buClr>
                <a:srgbClr val="99987F"/>
              </a:buClr>
              <a:buNone/>
            </a:pPr>
            <a:r>
              <a:rPr lang="ru-RU" sz="1800" b="1" u="sng" dirty="0">
                <a:solidFill>
                  <a:srgbClr val="740000"/>
                </a:solidFill>
                <a:latin typeface="Times New Roman"/>
                <a:ea typeface="Calibri"/>
              </a:rPr>
              <a:t>Уровень сложности</a:t>
            </a:r>
            <a:r>
              <a:rPr lang="ru-RU" sz="1600" dirty="0">
                <a:solidFill>
                  <a:prstClr val="black"/>
                </a:solidFill>
                <a:latin typeface="Times New Roman"/>
                <a:ea typeface="Calibri"/>
              </a:rPr>
              <a:t>: базовый</a:t>
            </a:r>
            <a:endParaRPr lang="ru-RU" sz="1600" dirty="0">
              <a:solidFill>
                <a:prstClr val="black"/>
              </a:solidFill>
              <a:latin typeface="Times New Roman" pitchFamily="18" charset="0"/>
              <a:cs typeface="Times New Roman" pitchFamily="18" charset="0"/>
            </a:endParaRPr>
          </a:p>
          <a:p>
            <a:pPr marL="109728" indent="0">
              <a:spcAft>
                <a:spcPts val="0"/>
              </a:spcAft>
              <a:buNone/>
            </a:pPr>
            <a:endParaRPr lang="ru-RU" sz="1600" dirty="0">
              <a:latin typeface="Times New Roman" pitchFamily="18" charset="0"/>
              <a:ea typeface="Calibri"/>
              <a:cs typeface="Times New Roman" pitchFamily="18" charset="0"/>
            </a:endParaRPr>
          </a:p>
          <a:p>
            <a:pPr marL="109728" indent="0">
              <a:spcAft>
                <a:spcPts val="0"/>
              </a:spcAft>
              <a:buNone/>
            </a:pPr>
            <a:endParaRPr lang="ru-RU" sz="1200" dirty="0">
              <a:latin typeface="Calibri"/>
              <a:ea typeface="Calibri"/>
              <a:cs typeface="Times New Roman"/>
            </a:endParaRPr>
          </a:p>
          <a:p>
            <a:pPr marL="109728" indent="0">
              <a:buNone/>
            </a:pPr>
            <a:endParaRPr lang="ru-RU" sz="1600" b="1" dirty="0">
              <a:solidFill>
                <a:schemeClr val="accent2"/>
              </a:solidFill>
              <a:latin typeface="Times New Roman" pitchFamily="18" charset="0"/>
              <a:cs typeface="Times New Roman" pitchFamily="18" charset="0"/>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1268760"/>
            <a:ext cx="4104456" cy="5040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21974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4"/>
          <p:cNvSpPr>
            <a:spLocks noGrp="1"/>
          </p:cNvSpPr>
          <p:nvPr>
            <p:ph idx="1"/>
          </p:nvPr>
        </p:nvSpPr>
        <p:spPr>
          <a:xfrm>
            <a:off x="457200" y="692696"/>
            <a:ext cx="8229600" cy="5881840"/>
          </a:xfrm>
        </p:spPr>
        <p:txBody>
          <a:bodyPr/>
          <a:lstStyle/>
          <a:p>
            <a:pPr algn="ctr">
              <a:spcAft>
                <a:spcPts val="0"/>
              </a:spcAft>
            </a:pPr>
            <a:r>
              <a:rPr lang="ru-RU" b="1" u="sng" dirty="0">
                <a:solidFill>
                  <a:schemeClr val="accent2"/>
                </a:solidFill>
                <a:latin typeface="Times New Roman"/>
                <a:ea typeface="Calibri"/>
                <a:cs typeface="Times New Roman"/>
              </a:rPr>
              <a:t>Средний процент </a:t>
            </a:r>
            <a:r>
              <a:rPr lang="ru-RU" b="1" u="sng" dirty="0" smtClean="0">
                <a:solidFill>
                  <a:schemeClr val="accent2"/>
                </a:solidFill>
                <a:latin typeface="Times New Roman"/>
                <a:ea typeface="Calibri"/>
                <a:cs typeface="Times New Roman"/>
              </a:rPr>
              <a:t>выполнения</a:t>
            </a:r>
            <a:r>
              <a:rPr lang="ru-RU" b="1" dirty="0" smtClean="0">
                <a:solidFill>
                  <a:schemeClr val="accent2"/>
                </a:solidFill>
                <a:latin typeface="Times New Roman"/>
                <a:ea typeface="Calibri"/>
                <a:cs typeface="Times New Roman"/>
              </a:rPr>
              <a:t>:  </a:t>
            </a:r>
            <a:r>
              <a:rPr lang="ru-RU" b="1" dirty="0" smtClean="0">
                <a:latin typeface="Times New Roman"/>
                <a:ea typeface="Calibri"/>
                <a:cs typeface="Times New Roman"/>
              </a:rPr>
              <a:t>70%</a:t>
            </a:r>
            <a:endParaRPr lang="ru-RU" dirty="0"/>
          </a:p>
        </p:txBody>
      </p:sp>
      <p:graphicFrame>
        <p:nvGraphicFramePr>
          <p:cNvPr id="6" name="Таблица 5"/>
          <p:cNvGraphicFramePr>
            <a:graphicFrameLocks noGrp="1"/>
          </p:cNvGraphicFramePr>
          <p:nvPr>
            <p:extLst>
              <p:ext uri="{D42A27DB-BD31-4B8C-83A1-F6EECF244321}">
                <p14:modId xmlns:p14="http://schemas.microsoft.com/office/powerpoint/2010/main" val="1707307210"/>
              </p:ext>
            </p:extLst>
          </p:nvPr>
        </p:nvGraphicFramePr>
        <p:xfrm>
          <a:off x="971600" y="2348880"/>
          <a:ext cx="7272808" cy="3384376"/>
        </p:xfrm>
        <a:graphic>
          <a:graphicData uri="http://schemas.openxmlformats.org/drawingml/2006/table">
            <a:tbl>
              <a:tblPr firstRow="1" bandRow="1">
                <a:tableStyleId>{5940675A-B579-460E-94D1-54222C63F5DA}</a:tableStyleId>
              </a:tblPr>
              <a:tblGrid>
                <a:gridCol w="1818202"/>
                <a:gridCol w="1990020"/>
                <a:gridCol w="1646384"/>
                <a:gridCol w="1818202"/>
              </a:tblGrid>
              <a:tr h="1512168">
                <a:tc gridSpan="4">
                  <a:txBody>
                    <a:bodyPr/>
                    <a:lstStyle/>
                    <a:p>
                      <a:pPr algn="ctr"/>
                      <a:r>
                        <a:rPr lang="ru-RU" sz="2400" b="1" dirty="0" smtClean="0">
                          <a:solidFill>
                            <a:schemeClr val="accent2"/>
                          </a:solidFill>
                          <a:latin typeface="Times New Roman" pitchFamily="18" charset="0"/>
                          <a:cs typeface="Times New Roman" pitchFamily="18" charset="0"/>
                        </a:rPr>
                        <a:t>Процент выполнения по региону в группах, получивших отметку</a:t>
                      </a:r>
                      <a:endParaRPr lang="ru-RU" sz="2400" b="1" dirty="0">
                        <a:solidFill>
                          <a:schemeClr val="accent2"/>
                        </a:solidFill>
                        <a:latin typeface="Times New Roman" pitchFamily="18" charset="0"/>
                        <a:cs typeface="Times New Roman" pitchFamily="18" charset="0"/>
                      </a:endParaRPr>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r>
              <a:tr h="936104">
                <a:tc>
                  <a:txBody>
                    <a:bodyPr/>
                    <a:lstStyle/>
                    <a:p>
                      <a:pPr algn="ctr"/>
                      <a:r>
                        <a:rPr lang="ru-RU" sz="2400" b="1" dirty="0" smtClean="0">
                          <a:solidFill>
                            <a:schemeClr val="accent2"/>
                          </a:solidFill>
                          <a:latin typeface="Times New Roman" pitchFamily="18" charset="0"/>
                          <a:cs typeface="Times New Roman" pitchFamily="18" charset="0"/>
                        </a:rPr>
                        <a:t>«2»</a:t>
                      </a:r>
                      <a:endParaRPr lang="ru-RU" sz="2400" b="1" dirty="0">
                        <a:solidFill>
                          <a:schemeClr val="accent2"/>
                        </a:solidFill>
                        <a:latin typeface="Times New Roman" pitchFamily="18" charset="0"/>
                        <a:cs typeface="Times New Roman" pitchFamily="18" charset="0"/>
                      </a:endParaRPr>
                    </a:p>
                  </a:txBody>
                  <a:tcPr/>
                </a:tc>
                <a:tc>
                  <a:txBody>
                    <a:bodyPr/>
                    <a:lstStyle/>
                    <a:p>
                      <a:pPr algn="ctr"/>
                      <a:r>
                        <a:rPr lang="ru-RU" sz="2400" b="1" dirty="0" smtClean="0">
                          <a:solidFill>
                            <a:schemeClr val="accent2"/>
                          </a:solidFill>
                          <a:latin typeface="Times New Roman" pitchFamily="18" charset="0"/>
                          <a:cs typeface="Times New Roman" pitchFamily="18" charset="0"/>
                        </a:rPr>
                        <a:t>«3»</a:t>
                      </a:r>
                      <a:endParaRPr lang="ru-RU" sz="2400" b="1" dirty="0">
                        <a:solidFill>
                          <a:schemeClr val="accent2"/>
                        </a:solidFill>
                        <a:latin typeface="Times New Roman" pitchFamily="18" charset="0"/>
                        <a:cs typeface="Times New Roman" pitchFamily="18" charset="0"/>
                      </a:endParaRPr>
                    </a:p>
                  </a:txBody>
                  <a:tcPr/>
                </a:tc>
                <a:tc>
                  <a:txBody>
                    <a:bodyPr/>
                    <a:lstStyle/>
                    <a:p>
                      <a:pPr algn="ctr"/>
                      <a:r>
                        <a:rPr lang="ru-RU" sz="2400" b="1" dirty="0" smtClean="0">
                          <a:solidFill>
                            <a:schemeClr val="accent2"/>
                          </a:solidFill>
                          <a:latin typeface="Times New Roman" pitchFamily="18" charset="0"/>
                          <a:cs typeface="Times New Roman" pitchFamily="18" charset="0"/>
                        </a:rPr>
                        <a:t>«4»</a:t>
                      </a:r>
                      <a:endParaRPr lang="ru-RU" sz="2400" b="1" dirty="0">
                        <a:solidFill>
                          <a:schemeClr val="accent2"/>
                        </a:solidFill>
                        <a:latin typeface="Times New Roman" pitchFamily="18" charset="0"/>
                        <a:cs typeface="Times New Roman" pitchFamily="18" charset="0"/>
                      </a:endParaRPr>
                    </a:p>
                  </a:txBody>
                  <a:tcPr/>
                </a:tc>
                <a:tc>
                  <a:txBody>
                    <a:bodyPr/>
                    <a:lstStyle/>
                    <a:p>
                      <a:pPr algn="ctr"/>
                      <a:r>
                        <a:rPr lang="ru-RU" sz="2400" b="1" dirty="0" smtClean="0">
                          <a:solidFill>
                            <a:schemeClr val="accent2"/>
                          </a:solidFill>
                          <a:latin typeface="Times New Roman" pitchFamily="18" charset="0"/>
                          <a:cs typeface="Times New Roman" pitchFamily="18" charset="0"/>
                        </a:rPr>
                        <a:t>«5»</a:t>
                      </a:r>
                      <a:endParaRPr lang="ru-RU" sz="2400" b="1" dirty="0">
                        <a:solidFill>
                          <a:schemeClr val="accent2"/>
                        </a:solidFill>
                        <a:latin typeface="Times New Roman" pitchFamily="18" charset="0"/>
                        <a:cs typeface="Times New Roman" pitchFamily="18" charset="0"/>
                      </a:endParaRPr>
                    </a:p>
                  </a:txBody>
                  <a:tcPr/>
                </a:tc>
              </a:tr>
              <a:tr h="936104">
                <a:tc>
                  <a:txBody>
                    <a:bodyPr/>
                    <a:lstStyle/>
                    <a:p>
                      <a:pPr algn="ctr"/>
                      <a:r>
                        <a:rPr lang="ru-RU" sz="2400" dirty="0" smtClean="0">
                          <a:latin typeface="Times New Roman" pitchFamily="18" charset="0"/>
                          <a:cs typeface="Times New Roman" pitchFamily="18" charset="0"/>
                        </a:rPr>
                        <a:t>5</a:t>
                      </a:r>
                      <a:endParaRPr lang="ru-RU" sz="2400" dirty="0">
                        <a:latin typeface="Times New Roman" pitchFamily="18" charset="0"/>
                        <a:cs typeface="Times New Roman" pitchFamily="18" charset="0"/>
                      </a:endParaRPr>
                    </a:p>
                  </a:txBody>
                  <a:tcPr/>
                </a:tc>
                <a:tc>
                  <a:txBody>
                    <a:bodyPr/>
                    <a:lstStyle/>
                    <a:p>
                      <a:pPr algn="ctr"/>
                      <a:r>
                        <a:rPr lang="ru-RU" sz="2400" dirty="0" smtClean="0">
                          <a:latin typeface="Times New Roman" pitchFamily="18" charset="0"/>
                          <a:cs typeface="Times New Roman" pitchFamily="18" charset="0"/>
                        </a:rPr>
                        <a:t>52</a:t>
                      </a:r>
                      <a:endParaRPr lang="ru-RU" sz="2400" dirty="0">
                        <a:latin typeface="Times New Roman" pitchFamily="18" charset="0"/>
                        <a:cs typeface="Times New Roman" pitchFamily="18" charset="0"/>
                      </a:endParaRPr>
                    </a:p>
                  </a:txBody>
                  <a:tcPr/>
                </a:tc>
                <a:tc>
                  <a:txBody>
                    <a:bodyPr/>
                    <a:lstStyle/>
                    <a:p>
                      <a:pPr algn="ctr"/>
                      <a:r>
                        <a:rPr lang="ru-RU" sz="2400" dirty="0" smtClean="0">
                          <a:latin typeface="Times New Roman" pitchFamily="18" charset="0"/>
                          <a:cs typeface="Times New Roman" pitchFamily="18" charset="0"/>
                        </a:rPr>
                        <a:t>74</a:t>
                      </a:r>
                      <a:endParaRPr lang="ru-RU" sz="2400" dirty="0">
                        <a:latin typeface="Times New Roman" pitchFamily="18" charset="0"/>
                        <a:cs typeface="Times New Roman" pitchFamily="18" charset="0"/>
                      </a:endParaRPr>
                    </a:p>
                  </a:txBody>
                  <a:tcPr/>
                </a:tc>
                <a:tc>
                  <a:txBody>
                    <a:bodyPr/>
                    <a:lstStyle/>
                    <a:p>
                      <a:pPr algn="ctr"/>
                      <a:r>
                        <a:rPr lang="ru-RU" sz="2400" dirty="0" smtClean="0">
                          <a:latin typeface="Times New Roman" pitchFamily="18" charset="0"/>
                          <a:cs typeface="Times New Roman" pitchFamily="18" charset="0"/>
                        </a:rPr>
                        <a:t>90,7</a:t>
                      </a:r>
                      <a:endParaRPr lang="ru-RU" sz="2400" dirty="0">
                        <a:latin typeface="Times New Roman" pitchFamily="18" charset="0"/>
                        <a:cs typeface="Times New Roman" pitchFamily="18" charset="0"/>
                      </a:endParaRPr>
                    </a:p>
                  </a:txBody>
                  <a:tcPr/>
                </a:tc>
              </a:tr>
            </a:tbl>
          </a:graphicData>
        </a:graphic>
      </p:graphicFrame>
    </p:spTree>
    <p:extLst>
      <p:ext uri="{BB962C8B-B14F-4D97-AF65-F5344CB8AC3E}">
        <p14:creationId xmlns:p14="http://schemas.microsoft.com/office/powerpoint/2010/main" val="30454476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idx="1"/>
          </p:nvPr>
        </p:nvSpPr>
        <p:spPr>
          <a:xfrm>
            <a:off x="457200" y="692696"/>
            <a:ext cx="8229600" cy="5881840"/>
          </a:xfrm>
        </p:spPr>
        <p:txBody>
          <a:bodyPr/>
          <a:lstStyle/>
          <a:p>
            <a:pPr>
              <a:lnSpc>
                <a:spcPct val="115000"/>
              </a:lnSpc>
              <a:spcAft>
                <a:spcPts val="565"/>
              </a:spcAft>
            </a:pPr>
            <a:r>
              <a:rPr lang="ru-RU" b="1" dirty="0">
                <a:solidFill>
                  <a:schemeClr val="accent2"/>
                </a:solidFill>
                <a:latin typeface="Times New Roman"/>
                <a:ea typeface="Times New Roman"/>
                <a:cs typeface="Times New Roman"/>
              </a:rPr>
              <a:t>История</a:t>
            </a:r>
            <a:r>
              <a:rPr lang="ru-RU" dirty="0">
                <a:solidFill>
                  <a:srgbClr val="000000"/>
                </a:solidFill>
                <a:latin typeface="Times New Roman"/>
                <a:ea typeface="Times New Roman"/>
                <a:cs typeface="Times New Roman"/>
              </a:rPr>
              <a:t> – один из сложнейших школьных предметов, требующий от учащихся запоминания большого объема материалов, умения логически мыслить, анализировать информацию из различных источников.</a:t>
            </a:r>
            <a:endParaRPr lang="ru-RU" sz="2000" dirty="0">
              <a:latin typeface="Calibri"/>
              <a:ea typeface="Calibri"/>
              <a:cs typeface="Times New Roman"/>
            </a:endParaRPr>
          </a:p>
          <a:p>
            <a:pPr>
              <a:lnSpc>
                <a:spcPct val="115000"/>
              </a:lnSpc>
              <a:spcAft>
                <a:spcPts val="565"/>
              </a:spcAft>
            </a:pPr>
            <a:r>
              <a:rPr lang="ru-RU" b="1" dirty="0">
                <a:solidFill>
                  <a:schemeClr val="accent2"/>
                </a:solidFill>
                <a:latin typeface="Times New Roman"/>
                <a:ea typeface="Times New Roman"/>
                <a:cs typeface="Times New Roman"/>
              </a:rPr>
              <a:t>Успешность </a:t>
            </a:r>
            <a:r>
              <a:rPr lang="ru-RU" dirty="0">
                <a:solidFill>
                  <a:srgbClr val="000000"/>
                </a:solidFill>
                <a:latin typeface="Times New Roman"/>
                <a:ea typeface="Times New Roman"/>
                <a:cs typeface="Times New Roman"/>
              </a:rPr>
              <a:t>сдачи экзамена по истории, как и по любому другому предмету, во многом определяется тем, насколько методически верно учитель организует подготовительную работу с учащимися.</a:t>
            </a:r>
            <a:endParaRPr lang="ru-RU" sz="2000" dirty="0">
              <a:latin typeface="Calibri"/>
              <a:ea typeface="Calibri"/>
              <a:cs typeface="Times New Roman"/>
            </a:endParaRPr>
          </a:p>
          <a:p>
            <a:endParaRPr lang="ru-RU" dirty="0"/>
          </a:p>
        </p:txBody>
      </p:sp>
    </p:spTree>
    <p:extLst>
      <p:ext uri="{BB962C8B-B14F-4D97-AF65-F5344CB8AC3E}">
        <p14:creationId xmlns:p14="http://schemas.microsoft.com/office/powerpoint/2010/main" val="11729705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4"/>
          <p:cNvSpPr>
            <a:spLocks noGrp="1"/>
          </p:cNvSpPr>
          <p:nvPr>
            <p:ph idx="1"/>
          </p:nvPr>
        </p:nvSpPr>
        <p:spPr>
          <a:xfrm>
            <a:off x="457200" y="692696"/>
            <a:ext cx="8229600" cy="5881840"/>
          </a:xfrm>
        </p:spPr>
        <p:txBody>
          <a:bodyPr/>
          <a:lstStyle/>
          <a:p>
            <a:pPr marL="109728" indent="0">
              <a:buNone/>
            </a:pPr>
            <a:r>
              <a:rPr lang="ru-RU" sz="1800" b="1" dirty="0" smtClean="0">
                <a:solidFill>
                  <a:schemeClr val="accent2"/>
                </a:solidFill>
                <a:latin typeface="Times New Roman" pitchFamily="18" charset="0"/>
                <a:cs typeface="Times New Roman" pitchFamily="18" charset="0"/>
              </a:rPr>
              <a:t>9. </a:t>
            </a:r>
            <a:r>
              <a:rPr lang="ru-RU" sz="1600" dirty="0">
                <a:latin typeface="Times New Roman" pitchFamily="18" charset="0"/>
                <a:cs typeface="Times New Roman" pitchFamily="18" charset="0"/>
              </a:rPr>
              <a:t>Назовите военачальника, командующего войском, поход которого обозначен в легенде схемы цифрой «5». </a:t>
            </a:r>
            <a:endParaRPr lang="ru-RU" sz="1600" dirty="0" smtClean="0">
              <a:latin typeface="Times New Roman" pitchFamily="18" charset="0"/>
              <a:cs typeface="Times New Roman" pitchFamily="18" charset="0"/>
            </a:endParaRPr>
          </a:p>
          <a:p>
            <a:pPr marL="109728" indent="0">
              <a:buNone/>
            </a:pPr>
            <a:r>
              <a:rPr lang="ru-RU" sz="1600" dirty="0" smtClean="0">
                <a:latin typeface="Times New Roman" pitchFamily="18" charset="0"/>
                <a:cs typeface="Times New Roman" pitchFamily="18" charset="0"/>
              </a:rPr>
              <a:t>Ответ</a:t>
            </a:r>
            <a:r>
              <a:rPr lang="ru-RU" sz="1600" dirty="0">
                <a:latin typeface="Times New Roman" pitchFamily="18" charset="0"/>
                <a:cs typeface="Times New Roman" pitchFamily="18" charset="0"/>
              </a:rPr>
              <a:t>: </a:t>
            </a:r>
            <a:r>
              <a:rPr lang="ru-RU" sz="1600" dirty="0" smtClean="0">
                <a:latin typeface="Times New Roman" pitchFamily="18" charset="0"/>
                <a:cs typeface="Times New Roman" pitchFamily="18" charset="0"/>
              </a:rPr>
              <a:t>________________________</a:t>
            </a:r>
          </a:p>
          <a:p>
            <a:pPr marL="109728" indent="0">
              <a:buNone/>
            </a:pPr>
            <a:r>
              <a:rPr lang="ru-RU" sz="1800" b="1" u="sng" dirty="0">
                <a:solidFill>
                  <a:srgbClr val="740000"/>
                </a:solidFill>
                <a:latin typeface="Times New Roman"/>
                <a:ea typeface="Calibri"/>
              </a:rPr>
              <a:t>Проверяемые элементы содержания/ умения</a:t>
            </a:r>
            <a:r>
              <a:rPr lang="ru-RU" sz="1800" b="1" dirty="0" smtClean="0">
                <a:solidFill>
                  <a:prstClr val="black"/>
                </a:solidFill>
                <a:latin typeface="Times New Roman"/>
                <a:ea typeface="Calibri"/>
              </a:rPr>
              <a:t>:</a:t>
            </a:r>
            <a:r>
              <a:rPr lang="ru-RU" sz="1600" dirty="0">
                <a:latin typeface="Times New Roman"/>
                <a:ea typeface="Calibri"/>
              </a:rPr>
              <a:t> Работа с исторической </a:t>
            </a:r>
            <a:r>
              <a:rPr lang="ru-RU" sz="1600" dirty="0" smtClean="0">
                <a:latin typeface="Times New Roman"/>
                <a:ea typeface="Calibri"/>
              </a:rPr>
              <a:t>картой</a:t>
            </a:r>
          </a:p>
          <a:p>
            <a:pPr marL="109728" indent="0">
              <a:buNone/>
            </a:pPr>
            <a:endParaRPr lang="ru-RU" sz="1600" dirty="0">
              <a:latin typeface="Times New Roman"/>
              <a:cs typeface="Times New Roman" pitchFamily="18" charset="0"/>
            </a:endParaRPr>
          </a:p>
          <a:p>
            <a:pPr marL="109728" indent="0">
              <a:buNone/>
            </a:pPr>
            <a:endParaRPr lang="ru-RU" sz="1600" dirty="0">
              <a:latin typeface="Times New Roman" pitchFamily="18" charset="0"/>
              <a:cs typeface="Times New Roman" pitchFamily="18" charset="0"/>
            </a:endParaRPr>
          </a:p>
          <a:p>
            <a:pPr marL="109728" indent="0">
              <a:spcAft>
                <a:spcPts val="0"/>
              </a:spcAft>
              <a:buNone/>
            </a:pPr>
            <a:r>
              <a:rPr lang="ru-RU" sz="1800" b="1" u="sng" dirty="0">
                <a:solidFill>
                  <a:srgbClr val="740000"/>
                </a:solidFill>
                <a:latin typeface="Times New Roman"/>
                <a:ea typeface="Calibri"/>
              </a:rPr>
              <a:t>Рекомендации</a:t>
            </a:r>
            <a:r>
              <a:rPr lang="ru-RU" sz="1800" b="1" u="sng" dirty="0" smtClean="0">
                <a:solidFill>
                  <a:srgbClr val="740000"/>
                </a:solidFill>
                <a:latin typeface="Times New Roman"/>
                <a:ea typeface="Calibri"/>
              </a:rPr>
              <a:t>:</a:t>
            </a:r>
            <a:r>
              <a:rPr lang="ru-RU" sz="1600" dirty="0">
                <a:latin typeface="Times New Roman"/>
                <a:ea typeface="Calibri"/>
                <a:cs typeface="Times New Roman"/>
              </a:rPr>
              <a:t>  </a:t>
            </a:r>
            <a:r>
              <a:rPr lang="ru-RU" sz="1600" dirty="0" smtClean="0">
                <a:latin typeface="Times New Roman"/>
                <a:ea typeface="Calibri"/>
                <a:cs typeface="Times New Roman"/>
              </a:rPr>
              <a:t>отработка навыка проецирования событий с исторической карты на контурную,  умение  </a:t>
            </a:r>
            <a:r>
              <a:rPr lang="ru-RU" sz="1600" dirty="0">
                <a:latin typeface="Times New Roman"/>
                <a:ea typeface="Calibri"/>
                <a:cs typeface="Times New Roman"/>
              </a:rPr>
              <a:t>показывать на исторической карте территории расселения народов, границы государств, города, места значительных исторических событий, для этого на каждом уроке развивать умение у учащихся работать с контурной картой</a:t>
            </a:r>
            <a:r>
              <a:rPr lang="ru-RU" sz="1600" dirty="0" smtClean="0">
                <a:latin typeface="Times New Roman"/>
                <a:ea typeface="Calibri"/>
                <a:cs typeface="Times New Roman"/>
              </a:rPr>
              <a:t>.</a:t>
            </a:r>
          </a:p>
          <a:p>
            <a:pPr>
              <a:spcAft>
                <a:spcPts val="0"/>
              </a:spcAft>
            </a:pPr>
            <a:endParaRPr lang="ru-RU" sz="1600" dirty="0">
              <a:latin typeface="Times New Roman"/>
              <a:ea typeface="Calibri"/>
              <a:cs typeface="Times New Roman"/>
            </a:endParaRPr>
          </a:p>
          <a:p>
            <a:pPr marL="109728" indent="0">
              <a:spcAft>
                <a:spcPts val="0"/>
              </a:spcAft>
              <a:buNone/>
            </a:pPr>
            <a:endParaRPr lang="ru-RU" sz="1200" dirty="0">
              <a:latin typeface="Calibri"/>
              <a:ea typeface="Calibri"/>
              <a:cs typeface="Times New Roman"/>
            </a:endParaRPr>
          </a:p>
          <a:p>
            <a:pPr marL="109728" indent="0">
              <a:buNone/>
            </a:pPr>
            <a:r>
              <a:rPr lang="ru-RU" sz="1800" b="1" u="sng" dirty="0">
                <a:solidFill>
                  <a:srgbClr val="740000"/>
                </a:solidFill>
                <a:latin typeface="Times New Roman"/>
                <a:ea typeface="Calibri"/>
              </a:rPr>
              <a:t>Уровень сложности</a:t>
            </a:r>
            <a:r>
              <a:rPr lang="ru-RU" sz="1600" dirty="0" smtClean="0">
                <a:solidFill>
                  <a:prstClr val="black"/>
                </a:solidFill>
                <a:latin typeface="Times New Roman"/>
                <a:ea typeface="Calibri"/>
              </a:rPr>
              <a:t>: повышенный</a:t>
            </a:r>
            <a:endParaRPr lang="ru-RU" sz="1600" dirty="0">
              <a:latin typeface="Times New Roman" pitchFamily="18" charset="0"/>
              <a:cs typeface="Times New Roman" pitchFamily="18" charset="0"/>
            </a:endParaRPr>
          </a:p>
        </p:txBody>
      </p:sp>
    </p:spTree>
    <p:extLst>
      <p:ext uri="{BB962C8B-B14F-4D97-AF65-F5344CB8AC3E}">
        <p14:creationId xmlns:p14="http://schemas.microsoft.com/office/powerpoint/2010/main" val="8921974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4"/>
          <p:cNvSpPr>
            <a:spLocks noGrp="1"/>
          </p:cNvSpPr>
          <p:nvPr>
            <p:ph idx="1"/>
          </p:nvPr>
        </p:nvSpPr>
        <p:spPr>
          <a:xfrm>
            <a:off x="457200" y="692696"/>
            <a:ext cx="8229600" cy="5881840"/>
          </a:xfrm>
        </p:spPr>
        <p:txBody>
          <a:bodyPr/>
          <a:lstStyle/>
          <a:p>
            <a:pPr algn="ctr">
              <a:spcAft>
                <a:spcPts val="0"/>
              </a:spcAft>
            </a:pPr>
            <a:r>
              <a:rPr lang="ru-RU" b="1" u="sng" dirty="0">
                <a:solidFill>
                  <a:schemeClr val="accent2"/>
                </a:solidFill>
                <a:latin typeface="Times New Roman"/>
                <a:ea typeface="Calibri"/>
                <a:cs typeface="Times New Roman"/>
              </a:rPr>
              <a:t>Средний процент </a:t>
            </a:r>
            <a:r>
              <a:rPr lang="ru-RU" b="1" u="sng" dirty="0" smtClean="0">
                <a:solidFill>
                  <a:schemeClr val="accent2"/>
                </a:solidFill>
                <a:latin typeface="Times New Roman"/>
                <a:ea typeface="Calibri"/>
                <a:cs typeface="Times New Roman"/>
              </a:rPr>
              <a:t>выполнения</a:t>
            </a:r>
            <a:r>
              <a:rPr lang="ru-RU" b="1" dirty="0" smtClean="0">
                <a:solidFill>
                  <a:schemeClr val="accent2"/>
                </a:solidFill>
                <a:latin typeface="Times New Roman"/>
                <a:ea typeface="Calibri"/>
                <a:cs typeface="Times New Roman"/>
              </a:rPr>
              <a:t>:  </a:t>
            </a:r>
            <a:r>
              <a:rPr lang="ru-RU" b="1" dirty="0" smtClean="0">
                <a:latin typeface="Times New Roman"/>
                <a:ea typeface="Calibri"/>
                <a:cs typeface="Times New Roman"/>
              </a:rPr>
              <a:t>79,7%</a:t>
            </a:r>
            <a:endParaRPr lang="ru-RU" dirty="0"/>
          </a:p>
        </p:txBody>
      </p:sp>
      <p:graphicFrame>
        <p:nvGraphicFramePr>
          <p:cNvPr id="6" name="Таблица 5"/>
          <p:cNvGraphicFramePr>
            <a:graphicFrameLocks noGrp="1"/>
          </p:cNvGraphicFramePr>
          <p:nvPr>
            <p:extLst>
              <p:ext uri="{D42A27DB-BD31-4B8C-83A1-F6EECF244321}">
                <p14:modId xmlns:p14="http://schemas.microsoft.com/office/powerpoint/2010/main" val="1565866973"/>
              </p:ext>
            </p:extLst>
          </p:nvPr>
        </p:nvGraphicFramePr>
        <p:xfrm>
          <a:off x="971600" y="2348880"/>
          <a:ext cx="7272808" cy="3384376"/>
        </p:xfrm>
        <a:graphic>
          <a:graphicData uri="http://schemas.openxmlformats.org/drawingml/2006/table">
            <a:tbl>
              <a:tblPr firstRow="1" bandRow="1">
                <a:tableStyleId>{5940675A-B579-460E-94D1-54222C63F5DA}</a:tableStyleId>
              </a:tblPr>
              <a:tblGrid>
                <a:gridCol w="1818202"/>
                <a:gridCol w="1990020"/>
                <a:gridCol w="1646384"/>
                <a:gridCol w="1818202"/>
              </a:tblGrid>
              <a:tr h="1512168">
                <a:tc gridSpan="4">
                  <a:txBody>
                    <a:bodyPr/>
                    <a:lstStyle/>
                    <a:p>
                      <a:pPr algn="ctr"/>
                      <a:r>
                        <a:rPr lang="ru-RU" sz="2400" b="1" dirty="0" smtClean="0">
                          <a:solidFill>
                            <a:schemeClr val="accent2"/>
                          </a:solidFill>
                          <a:latin typeface="Times New Roman" pitchFamily="18" charset="0"/>
                          <a:cs typeface="Times New Roman" pitchFamily="18" charset="0"/>
                        </a:rPr>
                        <a:t>Процент выполнения по региону в группах, получивших отметку</a:t>
                      </a:r>
                      <a:endParaRPr lang="ru-RU" sz="2400" b="1" dirty="0">
                        <a:solidFill>
                          <a:schemeClr val="accent2"/>
                        </a:solidFill>
                        <a:latin typeface="Times New Roman" pitchFamily="18" charset="0"/>
                        <a:cs typeface="Times New Roman" pitchFamily="18" charset="0"/>
                      </a:endParaRPr>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r>
              <a:tr h="936104">
                <a:tc>
                  <a:txBody>
                    <a:bodyPr/>
                    <a:lstStyle/>
                    <a:p>
                      <a:pPr algn="ctr"/>
                      <a:r>
                        <a:rPr lang="ru-RU" sz="2400" b="1" dirty="0" smtClean="0">
                          <a:solidFill>
                            <a:schemeClr val="accent2"/>
                          </a:solidFill>
                          <a:latin typeface="Times New Roman" pitchFamily="18" charset="0"/>
                          <a:cs typeface="Times New Roman" pitchFamily="18" charset="0"/>
                        </a:rPr>
                        <a:t>«2»</a:t>
                      </a:r>
                      <a:endParaRPr lang="ru-RU" sz="2400" b="1" dirty="0">
                        <a:solidFill>
                          <a:schemeClr val="accent2"/>
                        </a:solidFill>
                        <a:latin typeface="Times New Roman" pitchFamily="18" charset="0"/>
                        <a:cs typeface="Times New Roman" pitchFamily="18" charset="0"/>
                      </a:endParaRPr>
                    </a:p>
                  </a:txBody>
                  <a:tcPr/>
                </a:tc>
                <a:tc>
                  <a:txBody>
                    <a:bodyPr/>
                    <a:lstStyle/>
                    <a:p>
                      <a:pPr algn="ctr"/>
                      <a:r>
                        <a:rPr lang="ru-RU" sz="2400" b="1" dirty="0" smtClean="0">
                          <a:solidFill>
                            <a:schemeClr val="accent2"/>
                          </a:solidFill>
                          <a:latin typeface="Times New Roman" pitchFamily="18" charset="0"/>
                          <a:cs typeface="Times New Roman" pitchFamily="18" charset="0"/>
                        </a:rPr>
                        <a:t>«3»</a:t>
                      </a:r>
                      <a:endParaRPr lang="ru-RU" sz="2400" b="1" dirty="0">
                        <a:solidFill>
                          <a:schemeClr val="accent2"/>
                        </a:solidFill>
                        <a:latin typeface="Times New Roman" pitchFamily="18" charset="0"/>
                        <a:cs typeface="Times New Roman" pitchFamily="18" charset="0"/>
                      </a:endParaRPr>
                    </a:p>
                  </a:txBody>
                  <a:tcPr/>
                </a:tc>
                <a:tc>
                  <a:txBody>
                    <a:bodyPr/>
                    <a:lstStyle/>
                    <a:p>
                      <a:pPr algn="ctr"/>
                      <a:r>
                        <a:rPr lang="ru-RU" sz="2400" b="1" dirty="0" smtClean="0">
                          <a:solidFill>
                            <a:schemeClr val="accent2"/>
                          </a:solidFill>
                          <a:latin typeface="Times New Roman" pitchFamily="18" charset="0"/>
                          <a:cs typeface="Times New Roman" pitchFamily="18" charset="0"/>
                        </a:rPr>
                        <a:t>«4»</a:t>
                      </a:r>
                      <a:endParaRPr lang="ru-RU" sz="2400" b="1" dirty="0">
                        <a:solidFill>
                          <a:schemeClr val="accent2"/>
                        </a:solidFill>
                        <a:latin typeface="Times New Roman" pitchFamily="18" charset="0"/>
                        <a:cs typeface="Times New Roman" pitchFamily="18" charset="0"/>
                      </a:endParaRPr>
                    </a:p>
                  </a:txBody>
                  <a:tcPr/>
                </a:tc>
                <a:tc>
                  <a:txBody>
                    <a:bodyPr/>
                    <a:lstStyle/>
                    <a:p>
                      <a:pPr algn="ctr"/>
                      <a:r>
                        <a:rPr lang="ru-RU" sz="2400" b="1" dirty="0" smtClean="0">
                          <a:solidFill>
                            <a:schemeClr val="accent2"/>
                          </a:solidFill>
                          <a:latin typeface="Times New Roman" pitchFamily="18" charset="0"/>
                          <a:cs typeface="Times New Roman" pitchFamily="18" charset="0"/>
                        </a:rPr>
                        <a:t>«5»</a:t>
                      </a:r>
                      <a:endParaRPr lang="ru-RU" sz="2400" b="1" dirty="0">
                        <a:solidFill>
                          <a:schemeClr val="accent2"/>
                        </a:solidFill>
                        <a:latin typeface="Times New Roman" pitchFamily="18" charset="0"/>
                        <a:cs typeface="Times New Roman" pitchFamily="18" charset="0"/>
                      </a:endParaRPr>
                    </a:p>
                  </a:txBody>
                  <a:tcPr/>
                </a:tc>
              </a:tr>
              <a:tr h="936104">
                <a:tc>
                  <a:txBody>
                    <a:bodyPr/>
                    <a:lstStyle/>
                    <a:p>
                      <a:pPr algn="ctr"/>
                      <a:r>
                        <a:rPr lang="ru-RU" sz="2400" dirty="0" smtClean="0">
                          <a:latin typeface="Times New Roman" pitchFamily="18" charset="0"/>
                          <a:cs typeface="Times New Roman" pitchFamily="18" charset="0"/>
                        </a:rPr>
                        <a:t>16,25</a:t>
                      </a:r>
                      <a:endParaRPr lang="ru-RU" sz="2400" dirty="0">
                        <a:latin typeface="Times New Roman" pitchFamily="18" charset="0"/>
                        <a:cs typeface="Times New Roman" pitchFamily="18" charset="0"/>
                      </a:endParaRPr>
                    </a:p>
                  </a:txBody>
                  <a:tcPr/>
                </a:tc>
                <a:tc>
                  <a:txBody>
                    <a:bodyPr/>
                    <a:lstStyle/>
                    <a:p>
                      <a:pPr algn="ctr"/>
                      <a:r>
                        <a:rPr lang="ru-RU" sz="2400" dirty="0" smtClean="0">
                          <a:latin typeface="Times New Roman" pitchFamily="18" charset="0"/>
                          <a:cs typeface="Times New Roman" pitchFamily="18" charset="0"/>
                        </a:rPr>
                        <a:t>65</a:t>
                      </a:r>
                      <a:endParaRPr lang="ru-RU" sz="2400" dirty="0">
                        <a:latin typeface="Times New Roman" pitchFamily="18" charset="0"/>
                        <a:cs typeface="Times New Roman" pitchFamily="18" charset="0"/>
                      </a:endParaRPr>
                    </a:p>
                  </a:txBody>
                  <a:tcPr/>
                </a:tc>
                <a:tc>
                  <a:txBody>
                    <a:bodyPr/>
                    <a:lstStyle/>
                    <a:p>
                      <a:pPr algn="ctr"/>
                      <a:r>
                        <a:rPr lang="ru-RU" sz="2400" dirty="0" smtClean="0">
                          <a:latin typeface="Times New Roman" pitchFamily="18" charset="0"/>
                          <a:cs typeface="Times New Roman" pitchFamily="18" charset="0"/>
                        </a:rPr>
                        <a:t>86</a:t>
                      </a:r>
                      <a:endParaRPr lang="ru-RU" sz="2400" dirty="0">
                        <a:latin typeface="Times New Roman" pitchFamily="18" charset="0"/>
                        <a:cs typeface="Times New Roman" pitchFamily="18" charset="0"/>
                      </a:endParaRPr>
                    </a:p>
                  </a:txBody>
                  <a:tcPr/>
                </a:tc>
                <a:tc>
                  <a:txBody>
                    <a:bodyPr/>
                    <a:lstStyle/>
                    <a:p>
                      <a:pPr algn="ctr"/>
                      <a:r>
                        <a:rPr lang="ru-RU" sz="2400" dirty="0" smtClean="0">
                          <a:latin typeface="Times New Roman" pitchFamily="18" charset="0"/>
                          <a:cs typeface="Times New Roman" pitchFamily="18" charset="0"/>
                        </a:rPr>
                        <a:t>89</a:t>
                      </a:r>
                      <a:endParaRPr lang="ru-RU" sz="2400" dirty="0">
                        <a:latin typeface="Times New Roman" pitchFamily="18" charset="0"/>
                        <a:cs typeface="Times New Roman" pitchFamily="18" charset="0"/>
                      </a:endParaRPr>
                    </a:p>
                  </a:txBody>
                  <a:tcPr/>
                </a:tc>
              </a:tr>
            </a:tbl>
          </a:graphicData>
        </a:graphic>
      </p:graphicFrame>
    </p:spTree>
    <p:extLst>
      <p:ext uri="{BB962C8B-B14F-4D97-AF65-F5344CB8AC3E}">
        <p14:creationId xmlns:p14="http://schemas.microsoft.com/office/powerpoint/2010/main" val="24042993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4"/>
          <p:cNvSpPr>
            <a:spLocks noGrp="1"/>
          </p:cNvSpPr>
          <p:nvPr>
            <p:ph idx="1"/>
          </p:nvPr>
        </p:nvSpPr>
        <p:spPr>
          <a:xfrm>
            <a:off x="457200" y="692696"/>
            <a:ext cx="8229600" cy="5881840"/>
          </a:xfrm>
        </p:spPr>
        <p:txBody>
          <a:bodyPr>
            <a:normAutofit/>
          </a:bodyPr>
          <a:lstStyle/>
          <a:p>
            <a:pPr marL="109728" indent="0">
              <a:buNone/>
            </a:pPr>
            <a:r>
              <a:rPr lang="ru-RU" sz="1800" b="1" dirty="0" smtClean="0">
                <a:solidFill>
                  <a:schemeClr val="accent2"/>
                </a:solidFill>
                <a:latin typeface="Times New Roman" pitchFamily="18" charset="0"/>
                <a:cs typeface="Times New Roman" pitchFamily="18" charset="0"/>
              </a:rPr>
              <a:t>10.</a:t>
            </a:r>
            <a:r>
              <a:rPr lang="ru-RU" sz="1800" b="1" dirty="0">
                <a:solidFill>
                  <a:schemeClr val="accent2"/>
                </a:solidFill>
                <a:latin typeface="Times New Roman" pitchFamily="18" charset="0"/>
                <a:cs typeface="Times New Roman" pitchFamily="18" charset="0"/>
              </a:rPr>
              <a:t> </a:t>
            </a:r>
            <a:r>
              <a:rPr lang="ru-RU" sz="1600" dirty="0">
                <a:latin typeface="Times New Roman" pitchFamily="18" charset="0"/>
                <a:cs typeface="Times New Roman" pitchFamily="18" charset="0"/>
              </a:rPr>
              <a:t>Прочитайте отрывок из сочинения историка и укажите цифру, обозначающую на схеме город, название которого пропущено в данном отрывке. </a:t>
            </a:r>
            <a:endParaRPr lang="ru-RU" sz="1600" dirty="0" smtClean="0">
              <a:latin typeface="Times New Roman" pitchFamily="18" charset="0"/>
              <a:cs typeface="Times New Roman" pitchFamily="18" charset="0"/>
            </a:endParaRPr>
          </a:p>
          <a:p>
            <a:pPr marL="109728" indent="0">
              <a:buNone/>
            </a:pPr>
            <a:r>
              <a:rPr lang="ru-RU" sz="1600" dirty="0" smtClean="0">
                <a:latin typeface="Times New Roman" pitchFamily="18" charset="0"/>
                <a:cs typeface="Times New Roman" pitchFamily="18" charset="0"/>
              </a:rPr>
              <a:t>«</a:t>
            </a:r>
            <a:r>
              <a:rPr lang="ru-RU" sz="1600" dirty="0">
                <a:latin typeface="Times New Roman" pitchFamily="18" charset="0"/>
                <a:cs typeface="Times New Roman" pitchFamily="18" charset="0"/>
              </a:rPr>
              <a:t>Московский князь призвал всех головы свои положить за землю русскую. Местом сбора русских войск был назначен город _________________. 25 августа великий князь московский прибыл в этот город. Его встретили на берегу реки </a:t>
            </a:r>
            <a:r>
              <a:rPr lang="ru-RU" sz="1600" dirty="0" err="1">
                <a:latin typeface="Times New Roman" pitchFamily="18" charset="0"/>
                <a:cs typeface="Times New Roman" pitchFamily="18" charset="0"/>
              </a:rPr>
              <a:t>Северки</a:t>
            </a:r>
            <a:r>
              <a:rPr lang="ru-RU" sz="1600" dirty="0">
                <a:latin typeface="Times New Roman" pitchFamily="18" charset="0"/>
                <a:cs typeface="Times New Roman" pitchFamily="18" charset="0"/>
              </a:rPr>
              <a:t>, притоке </a:t>
            </a:r>
            <a:r>
              <a:rPr lang="ru-RU" sz="1600" dirty="0" err="1">
                <a:latin typeface="Times New Roman" pitchFamily="18" charset="0"/>
                <a:cs typeface="Times New Roman" pitchFamily="18" charset="0"/>
              </a:rPr>
              <a:t>Москвыреки</a:t>
            </a:r>
            <a:r>
              <a:rPr lang="ru-RU" sz="1600" dirty="0">
                <a:latin typeface="Times New Roman" pitchFamily="18" charset="0"/>
                <a:cs typeface="Times New Roman" pitchFamily="18" charset="0"/>
              </a:rPr>
              <a:t>. На утро следующего дня было приказано всем воеводам с войсками выехать за город на Девичье поле. Здесь состоялся смотр русских войск перед походом. После совета воевод русские полки 26 августа оставили город и пошли к верховьям Дона</a:t>
            </a:r>
            <a:r>
              <a:rPr lang="ru-RU" sz="1600" dirty="0" smtClean="0">
                <a:latin typeface="Times New Roman" pitchFamily="18" charset="0"/>
                <a:cs typeface="Times New Roman" pitchFamily="18" charset="0"/>
              </a:rPr>
              <a:t>».</a:t>
            </a:r>
          </a:p>
          <a:p>
            <a:pPr marL="109728" indent="0">
              <a:buNone/>
            </a:pPr>
            <a:r>
              <a:rPr lang="ru-RU" sz="1800" b="1" u="sng" dirty="0">
                <a:solidFill>
                  <a:srgbClr val="740000"/>
                </a:solidFill>
                <a:latin typeface="Times New Roman"/>
                <a:ea typeface="Calibri"/>
              </a:rPr>
              <a:t>Проверяемые элементы содержания/ умения</a:t>
            </a:r>
            <a:r>
              <a:rPr lang="ru-RU" sz="1800" b="1" dirty="0" smtClean="0">
                <a:solidFill>
                  <a:prstClr val="black"/>
                </a:solidFill>
                <a:latin typeface="Times New Roman"/>
                <a:ea typeface="Calibri"/>
              </a:rPr>
              <a:t>:</a:t>
            </a:r>
            <a:r>
              <a:rPr lang="ru-RU" sz="1600" dirty="0">
                <a:latin typeface="Times New Roman"/>
                <a:ea typeface="Calibri"/>
              </a:rPr>
              <a:t> Работа с исторической </a:t>
            </a:r>
            <a:r>
              <a:rPr lang="ru-RU" sz="1600" dirty="0" smtClean="0">
                <a:latin typeface="Times New Roman"/>
                <a:ea typeface="Calibri"/>
              </a:rPr>
              <a:t>картой</a:t>
            </a:r>
          </a:p>
          <a:p>
            <a:pPr marL="109728" indent="0">
              <a:spcAft>
                <a:spcPts val="0"/>
              </a:spcAft>
              <a:buNone/>
            </a:pPr>
            <a:endParaRPr lang="ru-RU" sz="1800" b="1" u="sng" dirty="0" smtClean="0">
              <a:solidFill>
                <a:srgbClr val="740000"/>
              </a:solidFill>
              <a:latin typeface="Times New Roman"/>
              <a:ea typeface="Calibri"/>
            </a:endParaRPr>
          </a:p>
          <a:p>
            <a:pPr marL="109728" indent="0">
              <a:spcAft>
                <a:spcPts val="0"/>
              </a:spcAft>
              <a:buNone/>
            </a:pPr>
            <a:r>
              <a:rPr lang="ru-RU" sz="1800" b="1" u="sng" dirty="0" smtClean="0">
                <a:solidFill>
                  <a:srgbClr val="740000"/>
                </a:solidFill>
                <a:latin typeface="Times New Roman"/>
                <a:ea typeface="Calibri"/>
              </a:rPr>
              <a:t>Рекомендации:</a:t>
            </a:r>
            <a:r>
              <a:rPr lang="ru-RU" sz="1600" dirty="0">
                <a:latin typeface="Times New Roman"/>
                <a:ea typeface="Calibri"/>
                <a:cs typeface="Times New Roman"/>
              </a:rPr>
              <a:t> научить  показывать на исторической карте территории расселения народов, границы государств, города, места значительных исторических </a:t>
            </a:r>
            <a:r>
              <a:rPr lang="ru-RU" sz="1600" dirty="0" smtClean="0">
                <a:latin typeface="Times New Roman"/>
                <a:ea typeface="Calibri"/>
                <a:cs typeface="Times New Roman"/>
              </a:rPr>
              <a:t>событий, на основе анализа исторического источника.  Для </a:t>
            </a:r>
            <a:r>
              <a:rPr lang="ru-RU" sz="1600" dirty="0">
                <a:latin typeface="Times New Roman"/>
                <a:ea typeface="Calibri"/>
                <a:cs typeface="Times New Roman"/>
              </a:rPr>
              <a:t>этого на каждом уроке развивать умение у учащихся работать с контурной картой.</a:t>
            </a:r>
            <a:endParaRPr lang="ru-RU" sz="1200" dirty="0">
              <a:latin typeface="Calibri"/>
              <a:ea typeface="Calibri"/>
              <a:cs typeface="Times New Roman"/>
            </a:endParaRPr>
          </a:p>
          <a:p>
            <a:pPr marL="109728" indent="0">
              <a:buNone/>
            </a:pPr>
            <a:endParaRPr lang="ru-RU" sz="1600" dirty="0" smtClean="0">
              <a:latin typeface="Times New Roman" pitchFamily="18" charset="0"/>
              <a:cs typeface="Times New Roman" pitchFamily="18" charset="0"/>
            </a:endParaRPr>
          </a:p>
          <a:p>
            <a:pPr marL="109728" lvl="0" indent="0">
              <a:buClr>
                <a:srgbClr val="99987F"/>
              </a:buClr>
              <a:buNone/>
            </a:pPr>
            <a:r>
              <a:rPr lang="ru-RU" sz="1800" b="1" u="sng" dirty="0">
                <a:solidFill>
                  <a:srgbClr val="740000"/>
                </a:solidFill>
                <a:latin typeface="Times New Roman"/>
                <a:ea typeface="Calibri"/>
              </a:rPr>
              <a:t>Уровень сложности</a:t>
            </a:r>
            <a:r>
              <a:rPr lang="ru-RU" sz="1600" dirty="0">
                <a:solidFill>
                  <a:prstClr val="black"/>
                </a:solidFill>
                <a:latin typeface="Times New Roman"/>
                <a:ea typeface="Calibri"/>
              </a:rPr>
              <a:t>: повышенный</a:t>
            </a:r>
            <a:endParaRPr lang="ru-RU" sz="1600" dirty="0">
              <a:solidFill>
                <a:prstClr val="black"/>
              </a:solidFill>
              <a:latin typeface="Times New Roman" pitchFamily="18" charset="0"/>
              <a:cs typeface="Times New Roman" pitchFamily="18" charset="0"/>
            </a:endParaRPr>
          </a:p>
          <a:p>
            <a:pPr marL="109728" indent="0">
              <a:buNone/>
            </a:pPr>
            <a:endParaRPr lang="ru-RU" sz="1600" dirty="0">
              <a:latin typeface="Times New Roman" pitchFamily="18" charset="0"/>
              <a:cs typeface="Times New Roman" pitchFamily="18" charset="0"/>
            </a:endParaRPr>
          </a:p>
        </p:txBody>
      </p:sp>
    </p:spTree>
    <p:extLst>
      <p:ext uri="{BB962C8B-B14F-4D97-AF65-F5344CB8AC3E}">
        <p14:creationId xmlns:p14="http://schemas.microsoft.com/office/powerpoint/2010/main" val="8921974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4"/>
          <p:cNvSpPr>
            <a:spLocks noGrp="1"/>
          </p:cNvSpPr>
          <p:nvPr>
            <p:ph idx="1"/>
          </p:nvPr>
        </p:nvSpPr>
        <p:spPr>
          <a:xfrm>
            <a:off x="457200" y="692696"/>
            <a:ext cx="8229600" cy="5881840"/>
          </a:xfrm>
        </p:spPr>
        <p:txBody>
          <a:bodyPr/>
          <a:lstStyle/>
          <a:p>
            <a:pPr algn="ctr">
              <a:spcAft>
                <a:spcPts val="0"/>
              </a:spcAft>
            </a:pPr>
            <a:r>
              <a:rPr lang="ru-RU" b="1" u="sng" dirty="0">
                <a:solidFill>
                  <a:schemeClr val="accent2"/>
                </a:solidFill>
                <a:latin typeface="Times New Roman"/>
                <a:ea typeface="Calibri"/>
                <a:cs typeface="Times New Roman"/>
              </a:rPr>
              <a:t>Средний процент </a:t>
            </a:r>
            <a:r>
              <a:rPr lang="ru-RU" b="1" u="sng" dirty="0" smtClean="0">
                <a:solidFill>
                  <a:schemeClr val="accent2"/>
                </a:solidFill>
                <a:latin typeface="Times New Roman"/>
                <a:ea typeface="Calibri"/>
                <a:cs typeface="Times New Roman"/>
              </a:rPr>
              <a:t>выполнения</a:t>
            </a:r>
            <a:r>
              <a:rPr lang="ru-RU" b="1" dirty="0" smtClean="0">
                <a:solidFill>
                  <a:schemeClr val="accent2"/>
                </a:solidFill>
                <a:latin typeface="Times New Roman"/>
                <a:ea typeface="Calibri"/>
                <a:cs typeface="Times New Roman"/>
              </a:rPr>
              <a:t>:  </a:t>
            </a:r>
            <a:r>
              <a:rPr lang="ru-RU" b="1" dirty="0" smtClean="0">
                <a:latin typeface="Times New Roman"/>
                <a:ea typeface="Calibri"/>
                <a:cs typeface="Times New Roman"/>
              </a:rPr>
              <a:t>86,7%</a:t>
            </a:r>
            <a:endParaRPr lang="ru-RU" dirty="0"/>
          </a:p>
        </p:txBody>
      </p:sp>
      <p:graphicFrame>
        <p:nvGraphicFramePr>
          <p:cNvPr id="6" name="Таблица 5"/>
          <p:cNvGraphicFramePr>
            <a:graphicFrameLocks noGrp="1"/>
          </p:cNvGraphicFramePr>
          <p:nvPr>
            <p:extLst>
              <p:ext uri="{D42A27DB-BD31-4B8C-83A1-F6EECF244321}">
                <p14:modId xmlns:p14="http://schemas.microsoft.com/office/powerpoint/2010/main" val="2284235273"/>
              </p:ext>
            </p:extLst>
          </p:nvPr>
        </p:nvGraphicFramePr>
        <p:xfrm>
          <a:off x="971600" y="2348880"/>
          <a:ext cx="7272808" cy="3384376"/>
        </p:xfrm>
        <a:graphic>
          <a:graphicData uri="http://schemas.openxmlformats.org/drawingml/2006/table">
            <a:tbl>
              <a:tblPr firstRow="1" bandRow="1">
                <a:tableStyleId>{5940675A-B579-460E-94D1-54222C63F5DA}</a:tableStyleId>
              </a:tblPr>
              <a:tblGrid>
                <a:gridCol w="1818202"/>
                <a:gridCol w="1990020"/>
                <a:gridCol w="1646384"/>
                <a:gridCol w="1818202"/>
              </a:tblGrid>
              <a:tr h="1512168">
                <a:tc gridSpan="4">
                  <a:txBody>
                    <a:bodyPr/>
                    <a:lstStyle/>
                    <a:p>
                      <a:pPr algn="ctr"/>
                      <a:r>
                        <a:rPr lang="ru-RU" sz="2400" b="1" dirty="0" smtClean="0">
                          <a:solidFill>
                            <a:schemeClr val="accent2"/>
                          </a:solidFill>
                          <a:latin typeface="Times New Roman" pitchFamily="18" charset="0"/>
                          <a:cs typeface="Times New Roman" pitchFamily="18" charset="0"/>
                        </a:rPr>
                        <a:t>Процент выполнения по региону в группах, получивших отметку</a:t>
                      </a:r>
                      <a:endParaRPr lang="ru-RU" sz="2400" b="1" dirty="0">
                        <a:solidFill>
                          <a:schemeClr val="accent2"/>
                        </a:solidFill>
                        <a:latin typeface="Times New Roman" pitchFamily="18" charset="0"/>
                        <a:cs typeface="Times New Roman" pitchFamily="18" charset="0"/>
                      </a:endParaRPr>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r>
              <a:tr h="936104">
                <a:tc>
                  <a:txBody>
                    <a:bodyPr/>
                    <a:lstStyle/>
                    <a:p>
                      <a:pPr algn="ctr"/>
                      <a:r>
                        <a:rPr lang="ru-RU" sz="2400" b="1" dirty="0" smtClean="0">
                          <a:solidFill>
                            <a:schemeClr val="accent2"/>
                          </a:solidFill>
                          <a:latin typeface="Times New Roman" pitchFamily="18" charset="0"/>
                          <a:cs typeface="Times New Roman" pitchFamily="18" charset="0"/>
                        </a:rPr>
                        <a:t>«2»</a:t>
                      </a:r>
                      <a:endParaRPr lang="ru-RU" sz="2400" b="1" dirty="0">
                        <a:solidFill>
                          <a:schemeClr val="accent2"/>
                        </a:solidFill>
                        <a:latin typeface="Times New Roman" pitchFamily="18" charset="0"/>
                        <a:cs typeface="Times New Roman" pitchFamily="18" charset="0"/>
                      </a:endParaRPr>
                    </a:p>
                  </a:txBody>
                  <a:tcPr/>
                </a:tc>
                <a:tc>
                  <a:txBody>
                    <a:bodyPr/>
                    <a:lstStyle/>
                    <a:p>
                      <a:pPr algn="ctr"/>
                      <a:r>
                        <a:rPr lang="ru-RU" sz="2400" b="1" dirty="0" smtClean="0">
                          <a:solidFill>
                            <a:schemeClr val="accent2"/>
                          </a:solidFill>
                          <a:latin typeface="Times New Roman" pitchFamily="18" charset="0"/>
                          <a:cs typeface="Times New Roman" pitchFamily="18" charset="0"/>
                        </a:rPr>
                        <a:t>«3»</a:t>
                      </a:r>
                      <a:endParaRPr lang="ru-RU" sz="2400" b="1" dirty="0">
                        <a:solidFill>
                          <a:schemeClr val="accent2"/>
                        </a:solidFill>
                        <a:latin typeface="Times New Roman" pitchFamily="18" charset="0"/>
                        <a:cs typeface="Times New Roman" pitchFamily="18" charset="0"/>
                      </a:endParaRPr>
                    </a:p>
                  </a:txBody>
                  <a:tcPr/>
                </a:tc>
                <a:tc>
                  <a:txBody>
                    <a:bodyPr/>
                    <a:lstStyle/>
                    <a:p>
                      <a:pPr algn="ctr"/>
                      <a:r>
                        <a:rPr lang="ru-RU" sz="2400" b="1" dirty="0" smtClean="0">
                          <a:solidFill>
                            <a:schemeClr val="accent2"/>
                          </a:solidFill>
                          <a:latin typeface="Times New Roman" pitchFamily="18" charset="0"/>
                          <a:cs typeface="Times New Roman" pitchFamily="18" charset="0"/>
                        </a:rPr>
                        <a:t>«4»</a:t>
                      </a:r>
                      <a:endParaRPr lang="ru-RU" sz="2400" b="1" dirty="0">
                        <a:solidFill>
                          <a:schemeClr val="accent2"/>
                        </a:solidFill>
                        <a:latin typeface="Times New Roman" pitchFamily="18" charset="0"/>
                        <a:cs typeface="Times New Roman" pitchFamily="18" charset="0"/>
                      </a:endParaRPr>
                    </a:p>
                  </a:txBody>
                  <a:tcPr/>
                </a:tc>
                <a:tc>
                  <a:txBody>
                    <a:bodyPr/>
                    <a:lstStyle/>
                    <a:p>
                      <a:pPr algn="ctr"/>
                      <a:r>
                        <a:rPr lang="ru-RU" sz="2400" b="1" dirty="0" smtClean="0">
                          <a:solidFill>
                            <a:schemeClr val="accent2"/>
                          </a:solidFill>
                          <a:latin typeface="Times New Roman" pitchFamily="18" charset="0"/>
                          <a:cs typeface="Times New Roman" pitchFamily="18" charset="0"/>
                        </a:rPr>
                        <a:t>«5»</a:t>
                      </a:r>
                      <a:endParaRPr lang="ru-RU" sz="2400" b="1" dirty="0">
                        <a:solidFill>
                          <a:schemeClr val="accent2"/>
                        </a:solidFill>
                        <a:latin typeface="Times New Roman" pitchFamily="18" charset="0"/>
                        <a:cs typeface="Times New Roman" pitchFamily="18" charset="0"/>
                      </a:endParaRPr>
                    </a:p>
                  </a:txBody>
                  <a:tcPr/>
                </a:tc>
              </a:tr>
              <a:tr h="936104">
                <a:tc>
                  <a:txBody>
                    <a:bodyPr/>
                    <a:lstStyle/>
                    <a:p>
                      <a:pPr algn="ctr"/>
                      <a:r>
                        <a:rPr lang="ru-RU" sz="2400" dirty="0" smtClean="0">
                          <a:latin typeface="Times New Roman" pitchFamily="18" charset="0"/>
                          <a:cs typeface="Times New Roman" pitchFamily="18" charset="0"/>
                        </a:rPr>
                        <a:t>55</a:t>
                      </a:r>
                      <a:endParaRPr lang="ru-RU" sz="2400" dirty="0">
                        <a:latin typeface="Times New Roman" pitchFamily="18" charset="0"/>
                        <a:cs typeface="Times New Roman" pitchFamily="18" charset="0"/>
                      </a:endParaRPr>
                    </a:p>
                  </a:txBody>
                  <a:tcPr/>
                </a:tc>
                <a:tc>
                  <a:txBody>
                    <a:bodyPr/>
                    <a:lstStyle/>
                    <a:p>
                      <a:pPr algn="ctr"/>
                      <a:r>
                        <a:rPr lang="ru-RU" sz="2400" dirty="0" smtClean="0">
                          <a:latin typeface="Times New Roman" pitchFamily="18" charset="0"/>
                          <a:cs typeface="Times New Roman" pitchFamily="18" charset="0"/>
                        </a:rPr>
                        <a:t>75,9</a:t>
                      </a:r>
                      <a:endParaRPr lang="ru-RU" sz="2400" dirty="0">
                        <a:latin typeface="Times New Roman" pitchFamily="18" charset="0"/>
                        <a:cs typeface="Times New Roman" pitchFamily="18" charset="0"/>
                      </a:endParaRPr>
                    </a:p>
                  </a:txBody>
                  <a:tcPr/>
                </a:tc>
                <a:tc>
                  <a:txBody>
                    <a:bodyPr/>
                    <a:lstStyle/>
                    <a:p>
                      <a:pPr algn="ctr"/>
                      <a:r>
                        <a:rPr lang="ru-RU" sz="2400" dirty="0" smtClean="0">
                          <a:latin typeface="Times New Roman" pitchFamily="18" charset="0"/>
                          <a:cs typeface="Times New Roman" pitchFamily="18" charset="0"/>
                        </a:rPr>
                        <a:t>90,2</a:t>
                      </a:r>
                      <a:endParaRPr lang="ru-RU" sz="2400" dirty="0">
                        <a:latin typeface="Times New Roman" pitchFamily="18" charset="0"/>
                        <a:cs typeface="Times New Roman" pitchFamily="18" charset="0"/>
                      </a:endParaRPr>
                    </a:p>
                  </a:txBody>
                  <a:tcPr/>
                </a:tc>
                <a:tc>
                  <a:txBody>
                    <a:bodyPr/>
                    <a:lstStyle/>
                    <a:p>
                      <a:pPr algn="ctr"/>
                      <a:r>
                        <a:rPr lang="ru-RU" sz="2400" dirty="0" smtClean="0">
                          <a:latin typeface="Times New Roman" pitchFamily="18" charset="0"/>
                          <a:cs typeface="Times New Roman" pitchFamily="18" charset="0"/>
                        </a:rPr>
                        <a:t>97</a:t>
                      </a:r>
                      <a:endParaRPr lang="ru-RU" sz="2400" dirty="0">
                        <a:latin typeface="Times New Roman" pitchFamily="18" charset="0"/>
                        <a:cs typeface="Times New Roman" pitchFamily="18" charset="0"/>
                      </a:endParaRPr>
                    </a:p>
                  </a:txBody>
                  <a:tcPr/>
                </a:tc>
              </a:tr>
            </a:tbl>
          </a:graphicData>
        </a:graphic>
      </p:graphicFrame>
    </p:spTree>
    <p:extLst>
      <p:ext uri="{BB962C8B-B14F-4D97-AF65-F5344CB8AC3E}">
        <p14:creationId xmlns:p14="http://schemas.microsoft.com/office/powerpoint/2010/main" val="25712209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4"/>
          <p:cNvSpPr>
            <a:spLocks noGrp="1"/>
          </p:cNvSpPr>
          <p:nvPr>
            <p:ph idx="1"/>
          </p:nvPr>
        </p:nvSpPr>
        <p:spPr>
          <a:xfrm>
            <a:off x="457200" y="692696"/>
            <a:ext cx="8229600" cy="5881840"/>
          </a:xfrm>
        </p:spPr>
        <p:txBody>
          <a:bodyPr>
            <a:normAutofit fontScale="32500" lnSpcReduction="20000"/>
          </a:bodyPr>
          <a:lstStyle/>
          <a:p>
            <a:pPr marL="109728" indent="0">
              <a:buNone/>
            </a:pPr>
            <a:r>
              <a:rPr lang="ru-RU" sz="4900" b="1" dirty="0" smtClean="0">
                <a:solidFill>
                  <a:schemeClr val="accent2"/>
                </a:solidFill>
                <a:latin typeface="Times New Roman" pitchFamily="18" charset="0"/>
                <a:cs typeface="Times New Roman" pitchFamily="18" charset="0"/>
              </a:rPr>
              <a:t>11. </a:t>
            </a:r>
            <a:r>
              <a:rPr lang="ru-RU" sz="4900" dirty="0" smtClean="0">
                <a:latin typeface="Times New Roman" pitchFamily="18" charset="0"/>
                <a:cs typeface="Times New Roman" pitchFamily="18" charset="0"/>
              </a:rPr>
              <a:t>Рассмотрите </a:t>
            </a:r>
            <a:r>
              <a:rPr lang="ru-RU" sz="4900" dirty="0">
                <a:latin typeface="Times New Roman" pitchFamily="18" charset="0"/>
                <a:cs typeface="Times New Roman" pitchFamily="18" charset="0"/>
              </a:rPr>
              <a:t>изображение и ответьте на вопрос</a:t>
            </a:r>
            <a:r>
              <a:rPr lang="ru-RU" sz="4900" dirty="0" smtClean="0"/>
              <a:t>.</a:t>
            </a:r>
          </a:p>
          <a:p>
            <a:pPr marL="109728" indent="0">
              <a:buNone/>
            </a:pPr>
            <a:endParaRPr lang="ru-RU" sz="1800" dirty="0"/>
          </a:p>
          <a:p>
            <a:pPr marL="109728" indent="0">
              <a:buNone/>
            </a:pPr>
            <a:endParaRPr lang="ru-RU" sz="1800" dirty="0" smtClean="0"/>
          </a:p>
          <a:p>
            <a:pPr marL="109728" indent="0">
              <a:buNone/>
            </a:pPr>
            <a:endParaRPr lang="ru-RU" sz="1800" dirty="0"/>
          </a:p>
          <a:p>
            <a:pPr marL="109728" indent="0">
              <a:buNone/>
            </a:pPr>
            <a:endParaRPr lang="ru-RU" sz="1800" dirty="0" smtClean="0"/>
          </a:p>
          <a:p>
            <a:pPr marL="109728" indent="0">
              <a:buNone/>
            </a:pPr>
            <a:endParaRPr lang="ru-RU" sz="1800" dirty="0"/>
          </a:p>
          <a:p>
            <a:pPr marL="109728" indent="0">
              <a:buNone/>
            </a:pPr>
            <a:endParaRPr lang="ru-RU" sz="1600" dirty="0" smtClean="0">
              <a:latin typeface="Times New Roman" pitchFamily="18" charset="0"/>
              <a:cs typeface="Times New Roman" pitchFamily="18" charset="0"/>
            </a:endParaRPr>
          </a:p>
          <a:p>
            <a:pPr marL="109728" indent="0">
              <a:buNone/>
            </a:pPr>
            <a:endParaRPr lang="ru-RU" sz="1600" dirty="0">
              <a:latin typeface="Times New Roman" pitchFamily="18" charset="0"/>
              <a:cs typeface="Times New Roman" pitchFamily="18" charset="0"/>
            </a:endParaRPr>
          </a:p>
          <a:p>
            <a:pPr marL="109728" indent="0">
              <a:buNone/>
            </a:pPr>
            <a:endParaRPr lang="ru-RU" sz="1600" dirty="0" smtClean="0">
              <a:latin typeface="Times New Roman" pitchFamily="18" charset="0"/>
              <a:cs typeface="Times New Roman" pitchFamily="18" charset="0"/>
            </a:endParaRPr>
          </a:p>
          <a:p>
            <a:pPr marL="109728" indent="0">
              <a:buNone/>
            </a:pPr>
            <a:endParaRPr lang="ru-RU" sz="1600" dirty="0">
              <a:latin typeface="Times New Roman" pitchFamily="18" charset="0"/>
              <a:cs typeface="Times New Roman" pitchFamily="18" charset="0"/>
            </a:endParaRPr>
          </a:p>
          <a:p>
            <a:pPr marL="109728" indent="0">
              <a:buNone/>
            </a:pPr>
            <a:endParaRPr lang="ru-RU" sz="1600" dirty="0" smtClean="0">
              <a:latin typeface="Times New Roman" pitchFamily="18" charset="0"/>
              <a:cs typeface="Times New Roman" pitchFamily="18" charset="0"/>
            </a:endParaRPr>
          </a:p>
          <a:p>
            <a:pPr marL="109728" indent="0">
              <a:buNone/>
            </a:pPr>
            <a:endParaRPr lang="ru-RU" sz="1600" dirty="0">
              <a:latin typeface="Times New Roman" pitchFamily="18" charset="0"/>
              <a:cs typeface="Times New Roman" pitchFamily="18" charset="0"/>
            </a:endParaRPr>
          </a:p>
          <a:p>
            <a:pPr marL="109728" indent="0">
              <a:buNone/>
            </a:pPr>
            <a:endParaRPr lang="ru-RU" sz="2100" dirty="0" smtClean="0">
              <a:latin typeface="Times New Roman" pitchFamily="18" charset="0"/>
              <a:cs typeface="Times New Roman" pitchFamily="18" charset="0"/>
            </a:endParaRPr>
          </a:p>
          <a:p>
            <a:pPr marL="109728" indent="0">
              <a:buNone/>
            </a:pPr>
            <a:endParaRPr lang="ru-RU" sz="2600" dirty="0" smtClean="0">
              <a:latin typeface="Times New Roman" pitchFamily="18" charset="0"/>
              <a:cs typeface="Times New Roman" pitchFamily="18" charset="0"/>
            </a:endParaRPr>
          </a:p>
          <a:p>
            <a:pPr marL="109728" indent="0">
              <a:buNone/>
            </a:pPr>
            <a:endParaRPr lang="ru-RU" sz="2600" dirty="0">
              <a:latin typeface="Times New Roman" pitchFamily="18" charset="0"/>
              <a:cs typeface="Times New Roman" pitchFamily="18" charset="0"/>
            </a:endParaRPr>
          </a:p>
          <a:p>
            <a:pPr marL="109728" indent="0">
              <a:buNone/>
            </a:pPr>
            <a:endParaRPr lang="ru-RU" sz="2600" dirty="0" smtClean="0">
              <a:latin typeface="Times New Roman" pitchFamily="18" charset="0"/>
              <a:cs typeface="Times New Roman" pitchFamily="18" charset="0"/>
            </a:endParaRPr>
          </a:p>
          <a:p>
            <a:pPr marL="109728" indent="0">
              <a:buNone/>
            </a:pPr>
            <a:r>
              <a:rPr lang="ru-RU" sz="4900" dirty="0" smtClean="0">
                <a:latin typeface="Times New Roman" pitchFamily="18" charset="0"/>
                <a:cs typeface="Times New Roman" pitchFamily="18" charset="0"/>
              </a:rPr>
              <a:t>Что </a:t>
            </a:r>
            <a:r>
              <a:rPr lang="ru-RU" sz="4900" dirty="0">
                <a:latin typeface="Times New Roman" pitchFamily="18" charset="0"/>
                <a:cs typeface="Times New Roman" pitchFamily="18" charset="0"/>
              </a:rPr>
              <a:t>из перечисленного относится к тому же десятилетию, когда была выпущена данная монета? </a:t>
            </a:r>
            <a:endParaRPr lang="ru-RU" sz="4900" dirty="0" smtClean="0">
              <a:latin typeface="Times New Roman" pitchFamily="18" charset="0"/>
              <a:cs typeface="Times New Roman" pitchFamily="18" charset="0"/>
            </a:endParaRPr>
          </a:p>
          <a:p>
            <a:pPr marL="452628" indent="-342900">
              <a:buAutoNum type="arabicParenR"/>
            </a:pPr>
            <a:r>
              <a:rPr lang="ru-RU" sz="4900" dirty="0" smtClean="0">
                <a:latin typeface="Times New Roman" pitchFamily="18" charset="0"/>
                <a:cs typeface="Times New Roman" pitchFamily="18" charset="0"/>
              </a:rPr>
              <a:t>вступление </a:t>
            </a:r>
            <a:r>
              <a:rPr lang="ru-RU" sz="4900" dirty="0">
                <a:latin typeface="Times New Roman" pitchFamily="18" charset="0"/>
                <a:cs typeface="Times New Roman" pitchFamily="18" charset="0"/>
              </a:rPr>
              <a:t>России в Семилетнюю войну </a:t>
            </a:r>
            <a:endParaRPr lang="ru-RU" sz="4900" dirty="0" smtClean="0">
              <a:latin typeface="Times New Roman" pitchFamily="18" charset="0"/>
              <a:cs typeface="Times New Roman" pitchFamily="18" charset="0"/>
            </a:endParaRPr>
          </a:p>
          <a:p>
            <a:pPr marL="452628" indent="-342900">
              <a:buAutoNum type="arabicParenR"/>
            </a:pPr>
            <a:r>
              <a:rPr lang="ru-RU" sz="4900" dirty="0" smtClean="0">
                <a:latin typeface="Times New Roman" pitchFamily="18" charset="0"/>
                <a:cs typeface="Times New Roman" pitchFamily="18" charset="0"/>
              </a:rPr>
              <a:t> </a:t>
            </a:r>
            <a:r>
              <a:rPr lang="ru-RU" sz="4900" dirty="0">
                <a:latin typeface="Times New Roman" pitchFamily="18" charset="0"/>
                <a:cs typeface="Times New Roman" pitchFamily="18" charset="0"/>
              </a:rPr>
              <a:t>деятельность Верховного тайного </a:t>
            </a:r>
            <a:r>
              <a:rPr lang="ru-RU" sz="4900" dirty="0" smtClean="0">
                <a:latin typeface="Times New Roman" pitchFamily="18" charset="0"/>
                <a:cs typeface="Times New Roman" pitchFamily="18" charset="0"/>
              </a:rPr>
              <a:t>совета</a:t>
            </a:r>
          </a:p>
          <a:p>
            <a:pPr marL="452628" indent="-342900">
              <a:buAutoNum type="arabicParenR"/>
            </a:pPr>
            <a:r>
              <a:rPr lang="ru-RU" sz="4900" dirty="0" smtClean="0">
                <a:latin typeface="Times New Roman" pitchFamily="18" charset="0"/>
                <a:cs typeface="Times New Roman" pitchFamily="18" charset="0"/>
              </a:rPr>
              <a:t> издание </a:t>
            </a:r>
            <a:r>
              <a:rPr lang="ru-RU" sz="4900" dirty="0">
                <a:latin typeface="Times New Roman" pitchFamily="18" charset="0"/>
                <a:cs typeface="Times New Roman" pitchFamily="18" charset="0"/>
              </a:rPr>
              <a:t>Жалованной грамоты </a:t>
            </a:r>
            <a:r>
              <a:rPr lang="ru-RU" sz="4900" dirty="0" smtClean="0">
                <a:latin typeface="Times New Roman" pitchFamily="18" charset="0"/>
                <a:cs typeface="Times New Roman" pitchFamily="18" charset="0"/>
              </a:rPr>
              <a:t>дворянству</a:t>
            </a:r>
          </a:p>
          <a:p>
            <a:pPr marL="452628" indent="-342900">
              <a:buAutoNum type="arabicParenR"/>
            </a:pPr>
            <a:r>
              <a:rPr lang="ru-RU" sz="4900" dirty="0" smtClean="0">
                <a:latin typeface="Times New Roman" pitchFamily="18" charset="0"/>
                <a:cs typeface="Times New Roman" pitchFamily="18" charset="0"/>
              </a:rPr>
              <a:t>  </a:t>
            </a:r>
            <a:r>
              <a:rPr lang="ru-RU" sz="4900" dirty="0">
                <a:latin typeface="Times New Roman" pitchFamily="18" charset="0"/>
                <a:cs typeface="Times New Roman" pitchFamily="18" charset="0"/>
              </a:rPr>
              <a:t>третий раздел Речи </a:t>
            </a:r>
            <a:r>
              <a:rPr lang="ru-RU" sz="4900" dirty="0" err="1" smtClean="0">
                <a:latin typeface="Times New Roman" pitchFamily="18" charset="0"/>
                <a:cs typeface="Times New Roman" pitchFamily="18" charset="0"/>
              </a:rPr>
              <a:t>Посполитой</a:t>
            </a:r>
            <a:endParaRPr lang="ru-RU" sz="4900" dirty="0" smtClean="0">
              <a:latin typeface="Times New Roman" pitchFamily="18" charset="0"/>
              <a:cs typeface="Times New Roman" pitchFamily="18" charset="0"/>
            </a:endParaRPr>
          </a:p>
          <a:p>
            <a:pPr marL="109728" indent="0">
              <a:spcAft>
                <a:spcPts val="0"/>
              </a:spcAft>
              <a:buNone/>
            </a:pPr>
            <a:endParaRPr lang="ru-RU" sz="4000" b="1" u="sng" dirty="0" smtClean="0">
              <a:solidFill>
                <a:srgbClr val="740000"/>
              </a:solidFill>
              <a:latin typeface="Times New Roman"/>
              <a:ea typeface="Calibri"/>
            </a:endParaRPr>
          </a:p>
          <a:p>
            <a:pPr marL="109728" indent="0">
              <a:spcAft>
                <a:spcPts val="0"/>
              </a:spcAft>
              <a:buNone/>
            </a:pPr>
            <a:endParaRPr lang="ru-RU" sz="3400" b="1" u="sng" dirty="0" smtClean="0">
              <a:solidFill>
                <a:srgbClr val="740000"/>
              </a:solidFill>
              <a:latin typeface="Times New Roman"/>
              <a:ea typeface="Calibri"/>
            </a:endParaRPr>
          </a:p>
          <a:p>
            <a:pPr marL="109728" indent="0">
              <a:spcAft>
                <a:spcPts val="0"/>
              </a:spcAft>
              <a:buNone/>
            </a:pPr>
            <a:r>
              <a:rPr lang="ru-RU" sz="4900" b="1" u="sng" dirty="0" smtClean="0">
                <a:solidFill>
                  <a:srgbClr val="740000"/>
                </a:solidFill>
                <a:latin typeface="Times New Roman"/>
                <a:ea typeface="Calibri"/>
              </a:rPr>
              <a:t>Проверяемые </a:t>
            </a:r>
            <a:r>
              <a:rPr lang="ru-RU" sz="4900" b="1" u="sng" dirty="0">
                <a:solidFill>
                  <a:srgbClr val="740000"/>
                </a:solidFill>
                <a:latin typeface="Times New Roman"/>
                <a:ea typeface="Calibri"/>
              </a:rPr>
              <a:t>элементы содержания/ умения</a:t>
            </a:r>
            <a:r>
              <a:rPr lang="ru-RU" sz="4900" b="1" dirty="0" smtClean="0">
                <a:solidFill>
                  <a:prstClr val="black"/>
                </a:solidFill>
                <a:latin typeface="Times New Roman"/>
                <a:ea typeface="Calibri"/>
              </a:rPr>
              <a:t>:</a:t>
            </a:r>
            <a:r>
              <a:rPr lang="ru-RU" sz="4900" dirty="0">
                <a:latin typeface="Times New Roman"/>
                <a:ea typeface="Calibri"/>
                <a:cs typeface="Times New Roman"/>
              </a:rPr>
              <a:t> Использование данных различных исторических и современных источников (текста; схем; </a:t>
            </a:r>
            <a:r>
              <a:rPr lang="ru-RU" sz="4900" u="sng" dirty="0">
                <a:latin typeface="Times New Roman"/>
                <a:ea typeface="Calibri"/>
                <a:cs typeface="Times New Roman"/>
              </a:rPr>
              <a:t>иллюстративного</a:t>
            </a:r>
            <a:r>
              <a:rPr lang="ru-RU" sz="4900" dirty="0">
                <a:latin typeface="Times New Roman"/>
                <a:ea typeface="Calibri"/>
                <a:cs typeface="Times New Roman"/>
              </a:rPr>
              <a:t>, статистического материала) при ответе на вопросы, решении различных учебных задач; сравнение свидетельств разных источников.</a:t>
            </a:r>
            <a:endParaRPr lang="ru-RU" sz="4900" dirty="0">
              <a:latin typeface="Calibri"/>
              <a:ea typeface="Calibri"/>
              <a:cs typeface="Times New Roman"/>
            </a:endParaRPr>
          </a:p>
          <a:p>
            <a:pPr marL="109728" indent="0">
              <a:spcAft>
                <a:spcPts val="0"/>
              </a:spcAft>
              <a:buNone/>
            </a:pPr>
            <a:r>
              <a:rPr lang="ru-RU" sz="4900" b="1" u="sng" dirty="0" smtClean="0">
                <a:solidFill>
                  <a:srgbClr val="740000"/>
                </a:solidFill>
                <a:latin typeface="Times New Roman"/>
                <a:ea typeface="Calibri"/>
              </a:rPr>
              <a:t>Рекомендации:</a:t>
            </a:r>
            <a:r>
              <a:rPr lang="ru-RU" sz="4900" dirty="0">
                <a:latin typeface="Times New Roman"/>
                <a:ea typeface="Calibri"/>
                <a:cs typeface="Times New Roman"/>
              </a:rPr>
              <a:t> научить использовать информацию на представленных исторических источниках при ответе на вопросы, соотносить полученные данные с вопросами и делать выводы. </a:t>
            </a:r>
            <a:endParaRPr lang="ru-RU" sz="4900" dirty="0">
              <a:latin typeface="Calibri"/>
              <a:ea typeface="Calibri"/>
              <a:cs typeface="Times New Roman"/>
            </a:endParaRPr>
          </a:p>
          <a:p>
            <a:pPr marL="109728" lvl="0" indent="0">
              <a:buClr>
                <a:srgbClr val="99987F"/>
              </a:buClr>
              <a:buNone/>
            </a:pPr>
            <a:r>
              <a:rPr lang="ru-RU" sz="4900" b="1" u="sng" dirty="0">
                <a:solidFill>
                  <a:srgbClr val="740000"/>
                </a:solidFill>
                <a:latin typeface="Times New Roman"/>
                <a:ea typeface="Calibri"/>
              </a:rPr>
              <a:t>Уровень сложности</a:t>
            </a:r>
            <a:r>
              <a:rPr lang="ru-RU" sz="4900" dirty="0">
                <a:solidFill>
                  <a:prstClr val="black"/>
                </a:solidFill>
                <a:latin typeface="Times New Roman"/>
                <a:ea typeface="Calibri"/>
              </a:rPr>
              <a:t>: повышенный</a:t>
            </a:r>
            <a:endParaRPr lang="ru-RU" sz="4900" dirty="0">
              <a:solidFill>
                <a:prstClr val="black"/>
              </a:solidFill>
              <a:latin typeface="Times New Roman" pitchFamily="18" charset="0"/>
              <a:cs typeface="Times New Roman" pitchFamily="18" charset="0"/>
            </a:endParaRPr>
          </a:p>
          <a:p>
            <a:pPr marL="109728" indent="0">
              <a:buNone/>
            </a:pPr>
            <a:endParaRPr lang="ru-RU" sz="3400" dirty="0" smtClean="0">
              <a:latin typeface="Times New Roman" pitchFamily="18" charset="0"/>
              <a:cs typeface="Times New Roman" pitchFamily="18" charset="0"/>
            </a:endParaRPr>
          </a:p>
          <a:p>
            <a:pPr marL="109728" indent="0">
              <a:buNone/>
            </a:pPr>
            <a:endParaRPr lang="ru-RU" sz="1800" dirty="0"/>
          </a:p>
          <a:p>
            <a:pPr marL="109728" indent="0">
              <a:buNone/>
            </a:pPr>
            <a:endParaRPr lang="ru-RU" sz="1800" dirty="0" smtClean="0"/>
          </a:p>
          <a:p>
            <a:pPr marL="109728" indent="0">
              <a:buNone/>
            </a:pPr>
            <a:r>
              <a:rPr lang="ru-RU" sz="1800" dirty="0" smtClean="0"/>
              <a:t>                                                 </a:t>
            </a:r>
            <a:endParaRPr lang="ru-RU" sz="1800" dirty="0"/>
          </a:p>
          <a:p>
            <a:pPr marL="109728" indent="0">
              <a:buNone/>
            </a:pPr>
            <a:endParaRPr lang="ru-RU" sz="1800" dirty="0" smtClean="0"/>
          </a:p>
          <a:p>
            <a:pPr marL="109728" indent="0">
              <a:buNone/>
            </a:pPr>
            <a:endParaRPr lang="ru-RU" sz="1800" dirty="0"/>
          </a:p>
          <a:p>
            <a:pPr marL="109728" indent="0">
              <a:buNone/>
            </a:pPr>
            <a:endParaRPr lang="ru-RU" sz="1800" dirty="0" smtClean="0"/>
          </a:p>
          <a:p>
            <a:pPr marL="109728" indent="0">
              <a:buNone/>
            </a:pPr>
            <a:endParaRPr lang="ru-RU" sz="1800" b="1" dirty="0">
              <a:solidFill>
                <a:schemeClr val="accent2"/>
              </a:solidFill>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5" y="1124745"/>
            <a:ext cx="1728191" cy="1224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7864" y="1124744"/>
            <a:ext cx="1584176" cy="1224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21974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4"/>
          <p:cNvSpPr>
            <a:spLocks noGrp="1"/>
          </p:cNvSpPr>
          <p:nvPr>
            <p:ph idx="1"/>
          </p:nvPr>
        </p:nvSpPr>
        <p:spPr>
          <a:xfrm>
            <a:off x="457200" y="692696"/>
            <a:ext cx="8229600" cy="5881840"/>
          </a:xfrm>
        </p:spPr>
        <p:txBody>
          <a:bodyPr/>
          <a:lstStyle/>
          <a:p>
            <a:pPr algn="ctr">
              <a:spcAft>
                <a:spcPts val="0"/>
              </a:spcAft>
            </a:pPr>
            <a:r>
              <a:rPr lang="ru-RU" b="1" u="sng" dirty="0">
                <a:solidFill>
                  <a:schemeClr val="accent2"/>
                </a:solidFill>
                <a:latin typeface="Times New Roman"/>
                <a:ea typeface="Calibri"/>
                <a:cs typeface="Times New Roman"/>
              </a:rPr>
              <a:t>Средний процент </a:t>
            </a:r>
            <a:r>
              <a:rPr lang="ru-RU" b="1" u="sng" dirty="0" smtClean="0">
                <a:solidFill>
                  <a:schemeClr val="accent2"/>
                </a:solidFill>
                <a:latin typeface="Times New Roman"/>
                <a:ea typeface="Calibri"/>
                <a:cs typeface="Times New Roman"/>
              </a:rPr>
              <a:t>выполнения</a:t>
            </a:r>
            <a:r>
              <a:rPr lang="ru-RU" b="1" dirty="0" smtClean="0">
                <a:solidFill>
                  <a:schemeClr val="accent2"/>
                </a:solidFill>
                <a:latin typeface="Times New Roman"/>
                <a:ea typeface="Calibri"/>
                <a:cs typeface="Times New Roman"/>
              </a:rPr>
              <a:t>:  </a:t>
            </a:r>
            <a:r>
              <a:rPr lang="ru-RU" b="1" dirty="0" smtClean="0">
                <a:latin typeface="Times New Roman"/>
                <a:ea typeface="Calibri"/>
                <a:cs typeface="Times New Roman"/>
              </a:rPr>
              <a:t>79,1%</a:t>
            </a:r>
            <a:endParaRPr lang="ru-RU" dirty="0"/>
          </a:p>
        </p:txBody>
      </p:sp>
      <p:graphicFrame>
        <p:nvGraphicFramePr>
          <p:cNvPr id="6" name="Таблица 5"/>
          <p:cNvGraphicFramePr>
            <a:graphicFrameLocks noGrp="1"/>
          </p:cNvGraphicFramePr>
          <p:nvPr>
            <p:extLst>
              <p:ext uri="{D42A27DB-BD31-4B8C-83A1-F6EECF244321}">
                <p14:modId xmlns:p14="http://schemas.microsoft.com/office/powerpoint/2010/main" val="3317620269"/>
              </p:ext>
            </p:extLst>
          </p:nvPr>
        </p:nvGraphicFramePr>
        <p:xfrm>
          <a:off x="971600" y="2348880"/>
          <a:ext cx="7272808" cy="3384376"/>
        </p:xfrm>
        <a:graphic>
          <a:graphicData uri="http://schemas.openxmlformats.org/drawingml/2006/table">
            <a:tbl>
              <a:tblPr firstRow="1" bandRow="1">
                <a:tableStyleId>{5940675A-B579-460E-94D1-54222C63F5DA}</a:tableStyleId>
              </a:tblPr>
              <a:tblGrid>
                <a:gridCol w="1818202"/>
                <a:gridCol w="1990020"/>
                <a:gridCol w="1646384"/>
                <a:gridCol w="1818202"/>
              </a:tblGrid>
              <a:tr h="1512168">
                <a:tc gridSpan="4">
                  <a:txBody>
                    <a:bodyPr/>
                    <a:lstStyle/>
                    <a:p>
                      <a:pPr algn="ctr"/>
                      <a:r>
                        <a:rPr lang="ru-RU" sz="2400" b="1" dirty="0" smtClean="0">
                          <a:solidFill>
                            <a:schemeClr val="accent2"/>
                          </a:solidFill>
                          <a:latin typeface="Times New Roman" pitchFamily="18" charset="0"/>
                          <a:cs typeface="Times New Roman" pitchFamily="18" charset="0"/>
                        </a:rPr>
                        <a:t>Процент выполнения по региону в группах, получивших отметку</a:t>
                      </a:r>
                      <a:endParaRPr lang="ru-RU" sz="2400" b="1" dirty="0">
                        <a:solidFill>
                          <a:schemeClr val="accent2"/>
                        </a:solidFill>
                        <a:latin typeface="Times New Roman" pitchFamily="18" charset="0"/>
                        <a:cs typeface="Times New Roman" pitchFamily="18" charset="0"/>
                      </a:endParaRPr>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r>
              <a:tr h="936104">
                <a:tc>
                  <a:txBody>
                    <a:bodyPr/>
                    <a:lstStyle/>
                    <a:p>
                      <a:pPr algn="ctr"/>
                      <a:r>
                        <a:rPr lang="ru-RU" sz="2400" b="1" dirty="0" smtClean="0">
                          <a:solidFill>
                            <a:schemeClr val="accent2"/>
                          </a:solidFill>
                          <a:latin typeface="Times New Roman" pitchFamily="18" charset="0"/>
                          <a:cs typeface="Times New Roman" pitchFamily="18" charset="0"/>
                        </a:rPr>
                        <a:t>«2»</a:t>
                      </a:r>
                      <a:endParaRPr lang="ru-RU" sz="2400" b="1" dirty="0">
                        <a:solidFill>
                          <a:schemeClr val="accent2"/>
                        </a:solidFill>
                        <a:latin typeface="Times New Roman" pitchFamily="18" charset="0"/>
                        <a:cs typeface="Times New Roman" pitchFamily="18" charset="0"/>
                      </a:endParaRPr>
                    </a:p>
                  </a:txBody>
                  <a:tcPr/>
                </a:tc>
                <a:tc>
                  <a:txBody>
                    <a:bodyPr/>
                    <a:lstStyle/>
                    <a:p>
                      <a:pPr algn="ctr"/>
                      <a:r>
                        <a:rPr lang="ru-RU" sz="2400" b="1" dirty="0" smtClean="0">
                          <a:solidFill>
                            <a:schemeClr val="accent2"/>
                          </a:solidFill>
                          <a:latin typeface="Times New Roman" pitchFamily="18" charset="0"/>
                          <a:cs typeface="Times New Roman" pitchFamily="18" charset="0"/>
                        </a:rPr>
                        <a:t>«3»</a:t>
                      </a:r>
                      <a:endParaRPr lang="ru-RU" sz="2400" b="1" dirty="0">
                        <a:solidFill>
                          <a:schemeClr val="accent2"/>
                        </a:solidFill>
                        <a:latin typeface="Times New Roman" pitchFamily="18" charset="0"/>
                        <a:cs typeface="Times New Roman" pitchFamily="18" charset="0"/>
                      </a:endParaRPr>
                    </a:p>
                  </a:txBody>
                  <a:tcPr/>
                </a:tc>
                <a:tc>
                  <a:txBody>
                    <a:bodyPr/>
                    <a:lstStyle/>
                    <a:p>
                      <a:pPr algn="ctr"/>
                      <a:r>
                        <a:rPr lang="ru-RU" sz="2400" b="1" dirty="0" smtClean="0">
                          <a:solidFill>
                            <a:schemeClr val="accent2"/>
                          </a:solidFill>
                          <a:latin typeface="Times New Roman" pitchFamily="18" charset="0"/>
                          <a:cs typeface="Times New Roman" pitchFamily="18" charset="0"/>
                        </a:rPr>
                        <a:t>«4»</a:t>
                      </a:r>
                      <a:endParaRPr lang="ru-RU" sz="2400" b="1" dirty="0">
                        <a:solidFill>
                          <a:schemeClr val="accent2"/>
                        </a:solidFill>
                        <a:latin typeface="Times New Roman" pitchFamily="18" charset="0"/>
                        <a:cs typeface="Times New Roman" pitchFamily="18" charset="0"/>
                      </a:endParaRPr>
                    </a:p>
                  </a:txBody>
                  <a:tcPr/>
                </a:tc>
                <a:tc>
                  <a:txBody>
                    <a:bodyPr/>
                    <a:lstStyle/>
                    <a:p>
                      <a:pPr algn="ctr"/>
                      <a:r>
                        <a:rPr lang="ru-RU" sz="2400" b="1" dirty="0" smtClean="0">
                          <a:solidFill>
                            <a:schemeClr val="accent2"/>
                          </a:solidFill>
                          <a:latin typeface="Times New Roman" pitchFamily="18" charset="0"/>
                          <a:cs typeface="Times New Roman" pitchFamily="18" charset="0"/>
                        </a:rPr>
                        <a:t>«5»</a:t>
                      </a:r>
                      <a:endParaRPr lang="ru-RU" sz="2400" b="1" dirty="0">
                        <a:solidFill>
                          <a:schemeClr val="accent2"/>
                        </a:solidFill>
                        <a:latin typeface="Times New Roman" pitchFamily="18" charset="0"/>
                        <a:cs typeface="Times New Roman" pitchFamily="18" charset="0"/>
                      </a:endParaRPr>
                    </a:p>
                  </a:txBody>
                  <a:tcPr/>
                </a:tc>
              </a:tr>
              <a:tr h="936104">
                <a:tc>
                  <a:txBody>
                    <a:bodyPr/>
                    <a:lstStyle/>
                    <a:p>
                      <a:pPr algn="ctr"/>
                      <a:r>
                        <a:rPr lang="ru-RU" sz="2400" dirty="0" smtClean="0">
                          <a:latin typeface="Times New Roman" pitchFamily="18" charset="0"/>
                          <a:cs typeface="Times New Roman" pitchFamily="18" charset="0"/>
                        </a:rPr>
                        <a:t>21,25</a:t>
                      </a:r>
                      <a:endParaRPr lang="ru-RU" sz="2400" dirty="0">
                        <a:latin typeface="Times New Roman" pitchFamily="18" charset="0"/>
                        <a:cs typeface="Times New Roman" pitchFamily="18" charset="0"/>
                      </a:endParaRPr>
                    </a:p>
                  </a:txBody>
                  <a:tcPr/>
                </a:tc>
                <a:tc>
                  <a:txBody>
                    <a:bodyPr/>
                    <a:lstStyle/>
                    <a:p>
                      <a:pPr algn="ctr"/>
                      <a:r>
                        <a:rPr lang="ru-RU" sz="2400" dirty="0" smtClean="0">
                          <a:latin typeface="Times New Roman" pitchFamily="18" charset="0"/>
                          <a:cs typeface="Times New Roman" pitchFamily="18" charset="0"/>
                        </a:rPr>
                        <a:t>60,7</a:t>
                      </a:r>
                      <a:endParaRPr lang="ru-RU" sz="2400" dirty="0">
                        <a:latin typeface="Times New Roman" pitchFamily="18" charset="0"/>
                        <a:cs typeface="Times New Roman" pitchFamily="18" charset="0"/>
                      </a:endParaRPr>
                    </a:p>
                  </a:txBody>
                  <a:tcPr/>
                </a:tc>
                <a:tc>
                  <a:txBody>
                    <a:bodyPr/>
                    <a:lstStyle/>
                    <a:p>
                      <a:pPr algn="ctr"/>
                      <a:r>
                        <a:rPr lang="ru-RU" sz="2400" dirty="0" smtClean="0">
                          <a:latin typeface="Times New Roman" pitchFamily="18" charset="0"/>
                          <a:cs typeface="Times New Roman" pitchFamily="18" charset="0"/>
                        </a:rPr>
                        <a:t>84,8</a:t>
                      </a:r>
                      <a:endParaRPr lang="ru-RU" sz="2400" dirty="0">
                        <a:latin typeface="Times New Roman" pitchFamily="18" charset="0"/>
                        <a:cs typeface="Times New Roman" pitchFamily="18" charset="0"/>
                      </a:endParaRPr>
                    </a:p>
                  </a:txBody>
                  <a:tcPr/>
                </a:tc>
                <a:tc>
                  <a:txBody>
                    <a:bodyPr/>
                    <a:lstStyle/>
                    <a:p>
                      <a:pPr algn="ctr"/>
                      <a:r>
                        <a:rPr lang="ru-RU" sz="2400" dirty="0" smtClean="0">
                          <a:latin typeface="Times New Roman" pitchFamily="18" charset="0"/>
                          <a:cs typeface="Times New Roman" pitchFamily="18" charset="0"/>
                        </a:rPr>
                        <a:t>94,2</a:t>
                      </a:r>
                      <a:endParaRPr lang="ru-RU" sz="2400" dirty="0">
                        <a:latin typeface="Times New Roman" pitchFamily="18" charset="0"/>
                        <a:cs typeface="Times New Roman" pitchFamily="18" charset="0"/>
                      </a:endParaRPr>
                    </a:p>
                  </a:txBody>
                  <a:tcPr/>
                </a:tc>
              </a:tr>
            </a:tbl>
          </a:graphicData>
        </a:graphic>
      </p:graphicFrame>
    </p:spTree>
    <p:extLst>
      <p:ext uri="{BB962C8B-B14F-4D97-AF65-F5344CB8AC3E}">
        <p14:creationId xmlns:p14="http://schemas.microsoft.com/office/powerpoint/2010/main" val="7480321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4"/>
          <p:cNvSpPr>
            <a:spLocks noGrp="1"/>
          </p:cNvSpPr>
          <p:nvPr>
            <p:ph idx="1"/>
          </p:nvPr>
        </p:nvSpPr>
        <p:spPr>
          <a:xfrm>
            <a:off x="457200" y="692696"/>
            <a:ext cx="8229600" cy="5881840"/>
          </a:xfrm>
        </p:spPr>
        <p:txBody>
          <a:bodyPr/>
          <a:lstStyle/>
          <a:p>
            <a:pPr marL="109728" indent="0">
              <a:buNone/>
            </a:pPr>
            <a:r>
              <a:rPr lang="ru-RU" sz="1800" b="1" dirty="0" smtClean="0">
                <a:solidFill>
                  <a:schemeClr val="accent2"/>
                </a:solidFill>
                <a:latin typeface="Times New Roman" pitchFamily="18" charset="0"/>
                <a:cs typeface="Times New Roman" pitchFamily="18" charset="0"/>
              </a:rPr>
              <a:t>12.</a:t>
            </a:r>
            <a:r>
              <a:rPr lang="ru-RU" sz="1800" b="1" dirty="0">
                <a:solidFill>
                  <a:schemeClr val="accent2"/>
                </a:solidFill>
                <a:latin typeface="Times New Roman" pitchFamily="18" charset="0"/>
                <a:cs typeface="Times New Roman" pitchFamily="18" charset="0"/>
              </a:rPr>
              <a:t> </a:t>
            </a:r>
            <a:r>
              <a:rPr lang="ru-RU" sz="1600" dirty="0">
                <a:latin typeface="Times New Roman" pitchFamily="18" charset="0"/>
                <a:cs typeface="Times New Roman" pitchFamily="18" charset="0"/>
              </a:rPr>
              <a:t>Заполните </a:t>
            </a:r>
            <a:r>
              <a:rPr lang="ru-RU" sz="1600" dirty="0" smtClean="0">
                <a:latin typeface="Times New Roman" pitchFamily="18" charset="0"/>
                <a:cs typeface="Times New Roman" pitchFamily="18" charset="0"/>
              </a:rPr>
              <a:t>пропуск </a:t>
            </a:r>
            <a:r>
              <a:rPr lang="ru-RU" sz="1600" dirty="0">
                <a:latin typeface="Times New Roman" pitchFamily="18" charset="0"/>
                <a:cs typeface="Times New Roman" pitchFamily="18" charset="0"/>
              </a:rPr>
              <a:t>в </a:t>
            </a:r>
            <a:r>
              <a:rPr lang="ru-RU" sz="1600" dirty="0" smtClean="0">
                <a:latin typeface="Times New Roman" pitchFamily="18" charset="0"/>
                <a:cs typeface="Times New Roman" pitchFamily="18" charset="0"/>
              </a:rPr>
              <a:t>схеме</a:t>
            </a:r>
          </a:p>
          <a:p>
            <a:pPr marL="109728" indent="0" algn="ctr">
              <a:buNone/>
            </a:pPr>
            <a:endParaRPr lang="ru-RU" sz="1600" dirty="0" smtClean="0">
              <a:latin typeface="Times New Roman" pitchFamily="18" charset="0"/>
              <a:cs typeface="Times New Roman" pitchFamily="18" charset="0"/>
            </a:endParaRPr>
          </a:p>
          <a:p>
            <a:pPr marL="109728" indent="0" algn="ctr">
              <a:buNone/>
            </a:pPr>
            <a:endParaRPr lang="ru-RU" sz="1600" dirty="0">
              <a:latin typeface="Times New Roman" pitchFamily="18" charset="0"/>
              <a:cs typeface="Times New Roman" pitchFamily="18" charset="0"/>
            </a:endParaRPr>
          </a:p>
          <a:p>
            <a:pPr marL="109728" indent="0" algn="ctr">
              <a:buNone/>
            </a:pPr>
            <a:endParaRPr lang="ru-RU" sz="1600" dirty="0" smtClean="0">
              <a:latin typeface="Times New Roman" pitchFamily="18" charset="0"/>
              <a:cs typeface="Times New Roman" pitchFamily="18" charset="0"/>
            </a:endParaRPr>
          </a:p>
          <a:p>
            <a:pPr marL="109728" indent="0" algn="ctr">
              <a:buNone/>
            </a:pPr>
            <a:endParaRPr lang="ru-RU" sz="1600" dirty="0" smtClean="0">
              <a:latin typeface="Times New Roman" pitchFamily="18" charset="0"/>
              <a:cs typeface="Times New Roman" pitchFamily="18" charset="0"/>
            </a:endParaRPr>
          </a:p>
          <a:p>
            <a:pPr marL="109728" indent="0">
              <a:buNone/>
            </a:pPr>
            <a:endParaRPr lang="ru-RU" sz="1600" b="1" u="sng" dirty="0">
              <a:solidFill>
                <a:srgbClr val="740000"/>
              </a:solidFill>
              <a:latin typeface="Times New Roman" pitchFamily="18" charset="0"/>
              <a:ea typeface="Calibri"/>
              <a:cs typeface="Times New Roman" pitchFamily="18" charset="0"/>
            </a:endParaRPr>
          </a:p>
          <a:p>
            <a:pPr marL="109728" indent="0">
              <a:spcAft>
                <a:spcPts val="0"/>
              </a:spcAft>
              <a:buNone/>
            </a:pPr>
            <a:r>
              <a:rPr lang="ru-RU" sz="1800" b="1" u="sng" dirty="0" smtClean="0">
                <a:solidFill>
                  <a:srgbClr val="740000"/>
                </a:solidFill>
                <a:latin typeface="Times New Roman"/>
                <a:ea typeface="Calibri"/>
              </a:rPr>
              <a:t>Проверяемые </a:t>
            </a:r>
            <a:r>
              <a:rPr lang="ru-RU" sz="1800" b="1" u="sng" dirty="0">
                <a:solidFill>
                  <a:srgbClr val="740000"/>
                </a:solidFill>
                <a:latin typeface="Times New Roman"/>
                <a:ea typeface="Calibri"/>
              </a:rPr>
              <a:t>элементы содержания/ умения</a:t>
            </a:r>
            <a:r>
              <a:rPr lang="ru-RU" sz="1800" b="1" dirty="0" smtClean="0">
                <a:solidFill>
                  <a:prstClr val="black"/>
                </a:solidFill>
                <a:latin typeface="Times New Roman"/>
                <a:ea typeface="Calibri"/>
              </a:rPr>
              <a:t>:</a:t>
            </a:r>
            <a:r>
              <a:rPr lang="ru-RU" sz="1600" dirty="0">
                <a:latin typeface="Times New Roman"/>
                <a:ea typeface="Calibri"/>
                <a:cs typeface="Times New Roman"/>
              </a:rPr>
              <a:t> использование данных различных исторических и современных источников (текста; </a:t>
            </a:r>
            <a:r>
              <a:rPr lang="ru-RU" sz="1600" u="sng" dirty="0">
                <a:latin typeface="Times New Roman"/>
                <a:ea typeface="Calibri"/>
                <a:cs typeface="Times New Roman"/>
              </a:rPr>
              <a:t>схем;</a:t>
            </a:r>
            <a:r>
              <a:rPr lang="ru-RU" sz="1600" dirty="0">
                <a:latin typeface="Times New Roman"/>
                <a:ea typeface="Calibri"/>
                <a:cs typeface="Times New Roman"/>
              </a:rPr>
              <a:t> иллюстративного, статистического материала) при ответе на вопросы, решении различных учебных задач; сравнение свидетельств разных источников.</a:t>
            </a:r>
            <a:endParaRPr lang="ru-RU" sz="1200" dirty="0">
              <a:latin typeface="Calibri"/>
              <a:ea typeface="Calibri"/>
              <a:cs typeface="Times New Roman"/>
            </a:endParaRPr>
          </a:p>
          <a:p>
            <a:pPr marL="109728" indent="0">
              <a:buNone/>
            </a:pPr>
            <a:endParaRPr lang="ru-RU" sz="1600" dirty="0">
              <a:latin typeface="Times New Roman" pitchFamily="18" charset="0"/>
              <a:cs typeface="Times New Roman" pitchFamily="18" charset="0"/>
            </a:endParaRPr>
          </a:p>
          <a:p>
            <a:pPr marL="109728" indent="0">
              <a:spcAft>
                <a:spcPts val="0"/>
              </a:spcAft>
              <a:buNone/>
            </a:pPr>
            <a:r>
              <a:rPr lang="ru-RU" sz="1800" b="1" u="sng" dirty="0">
                <a:solidFill>
                  <a:srgbClr val="740000"/>
                </a:solidFill>
                <a:latin typeface="Times New Roman"/>
                <a:ea typeface="Calibri"/>
              </a:rPr>
              <a:t>Рекомендации</a:t>
            </a:r>
            <a:r>
              <a:rPr lang="ru-RU" sz="1800" b="1" u="sng" dirty="0" smtClean="0">
                <a:solidFill>
                  <a:srgbClr val="740000"/>
                </a:solidFill>
                <a:latin typeface="Times New Roman"/>
                <a:ea typeface="Calibri"/>
              </a:rPr>
              <a:t>:</a:t>
            </a:r>
            <a:r>
              <a:rPr lang="ru-RU" sz="1600" dirty="0">
                <a:latin typeface="Times New Roman"/>
                <a:ea typeface="Calibri"/>
                <a:cs typeface="Times New Roman"/>
              </a:rPr>
              <a:t> обучить учащихся решению разных учебных задача, умению определять понятия, строить умозаключения и делать выводы. </a:t>
            </a:r>
            <a:endParaRPr lang="ru-RU" sz="1200" dirty="0">
              <a:latin typeface="Calibri"/>
              <a:ea typeface="Calibri"/>
              <a:cs typeface="Times New Roman"/>
            </a:endParaRPr>
          </a:p>
          <a:p>
            <a:pPr marL="109728" indent="0">
              <a:buNone/>
            </a:pPr>
            <a:endParaRPr lang="ru-RU" sz="1600" dirty="0" smtClean="0">
              <a:latin typeface="Times New Roman" pitchFamily="18" charset="0"/>
              <a:cs typeface="Times New Roman" pitchFamily="18" charset="0"/>
            </a:endParaRPr>
          </a:p>
          <a:p>
            <a:pPr marL="109728" indent="0">
              <a:buNone/>
            </a:pPr>
            <a:r>
              <a:rPr lang="ru-RU" sz="1800" b="1" u="sng" dirty="0">
                <a:solidFill>
                  <a:srgbClr val="740000"/>
                </a:solidFill>
                <a:latin typeface="Times New Roman"/>
                <a:ea typeface="Calibri"/>
              </a:rPr>
              <a:t>Уровень </a:t>
            </a:r>
            <a:r>
              <a:rPr lang="ru-RU" sz="1800" b="1" u="sng" dirty="0" smtClean="0">
                <a:solidFill>
                  <a:srgbClr val="740000"/>
                </a:solidFill>
                <a:latin typeface="Times New Roman"/>
                <a:ea typeface="Calibri"/>
              </a:rPr>
              <a:t>сложности</a:t>
            </a:r>
            <a:r>
              <a:rPr lang="ru-RU" sz="1600" dirty="0" smtClean="0">
                <a:solidFill>
                  <a:prstClr val="black"/>
                </a:solidFill>
                <a:latin typeface="Times New Roman"/>
                <a:ea typeface="Calibri"/>
              </a:rPr>
              <a:t>: базовый</a:t>
            </a:r>
            <a:endParaRPr lang="ru-RU" sz="1600" dirty="0">
              <a:latin typeface="Times New Roman" pitchFamily="18" charset="0"/>
              <a:cs typeface="Times New Roman" pitchFamily="18" charset="0"/>
            </a:endParaRPr>
          </a:p>
          <a:p>
            <a:pPr marL="109728" indent="0" algn="ctr">
              <a:buNone/>
            </a:pPr>
            <a:endParaRPr lang="ru-RU" sz="1600" dirty="0" smtClean="0">
              <a:latin typeface="Times New Roman" pitchFamily="18" charset="0"/>
              <a:cs typeface="Times New Roman" pitchFamily="18" charset="0"/>
            </a:endParaRPr>
          </a:p>
          <a:p>
            <a:pPr marL="109728" indent="0">
              <a:buNone/>
            </a:pPr>
            <a:endParaRPr lang="ru-RU" sz="1600" dirty="0" smtClean="0">
              <a:latin typeface="Times New Roman" pitchFamily="18" charset="0"/>
              <a:cs typeface="Times New Roman" pitchFamily="18" charset="0"/>
            </a:endParaRPr>
          </a:p>
          <a:p>
            <a:pPr marL="109728" indent="0" algn="ctr">
              <a:buNone/>
            </a:pPr>
            <a:endParaRPr lang="ru-RU" sz="1600" dirty="0">
              <a:latin typeface="Times New Roman" pitchFamily="18" charset="0"/>
              <a:cs typeface="Times New Roman" pitchFamily="18" charset="0"/>
            </a:endParaRPr>
          </a:p>
          <a:p>
            <a:pPr marL="109728" indent="0">
              <a:buNone/>
            </a:pPr>
            <a:endParaRPr lang="ru-RU" sz="1600" dirty="0">
              <a:latin typeface="Times New Roman" pitchFamily="18" charset="0"/>
              <a:cs typeface="Times New Roman" pitchFamily="18" charset="0"/>
            </a:endParaRPr>
          </a:p>
        </p:txBody>
      </p:sp>
      <p:graphicFrame>
        <p:nvGraphicFramePr>
          <p:cNvPr id="2" name="Таблица 1"/>
          <p:cNvGraphicFramePr>
            <a:graphicFrameLocks noGrp="1"/>
          </p:cNvGraphicFramePr>
          <p:nvPr>
            <p:extLst>
              <p:ext uri="{D42A27DB-BD31-4B8C-83A1-F6EECF244321}">
                <p14:modId xmlns:p14="http://schemas.microsoft.com/office/powerpoint/2010/main" val="1440689947"/>
              </p:ext>
            </p:extLst>
          </p:nvPr>
        </p:nvGraphicFramePr>
        <p:xfrm>
          <a:off x="2555776" y="1052736"/>
          <a:ext cx="3888432" cy="432048"/>
        </p:xfrm>
        <a:graphic>
          <a:graphicData uri="http://schemas.openxmlformats.org/drawingml/2006/table">
            <a:tbl>
              <a:tblPr firstRow="1" bandRow="1">
                <a:tableStyleId>{5940675A-B579-460E-94D1-54222C63F5DA}</a:tableStyleId>
              </a:tblPr>
              <a:tblGrid>
                <a:gridCol w="3888432"/>
              </a:tblGrid>
              <a:tr h="432048">
                <a:tc>
                  <a:txBody>
                    <a:bodyPr/>
                    <a:lstStyle/>
                    <a:p>
                      <a:r>
                        <a:rPr lang="ru-RU" sz="1600" dirty="0" smtClean="0">
                          <a:latin typeface="Times New Roman" pitchFamily="18" charset="0"/>
                          <a:cs typeface="Times New Roman" pitchFamily="18" charset="0"/>
                        </a:rPr>
                        <a:t>Программные документы декабристов</a:t>
                      </a:r>
                      <a:endParaRPr lang="ru-RU" sz="1600" dirty="0">
                        <a:latin typeface="Times New Roman" pitchFamily="18" charset="0"/>
                        <a:cs typeface="Times New Roman" pitchFamily="18" charset="0"/>
                      </a:endParaRPr>
                    </a:p>
                  </a:txBody>
                  <a:tcPr/>
                </a:tc>
              </a:tr>
            </a:tbl>
          </a:graphicData>
        </a:graphic>
      </p:graphicFrame>
      <p:graphicFrame>
        <p:nvGraphicFramePr>
          <p:cNvPr id="3" name="Таблица 2"/>
          <p:cNvGraphicFramePr>
            <a:graphicFrameLocks noGrp="1"/>
          </p:cNvGraphicFramePr>
          <p:nvPr>
            <p:extLst>
              <p:ext uri="{D42A27DB-BD31-4B8C-83A1-F6EECF244321}">
                <p14:modId xmlns:p14="http://schemas.microsoft.com/office/powerpoint/2010/main" val="952826371"/>
              </p:ext>
            </p:extLst>
          </p:nvPr>
        </p:nvGraphicFramePr>
        <p:xfrm>
          <a:off x="1524000" y="1534304"/>
          <a:ext cx="6096000" cy="670560"/>
        </p:xfrm>
        <a:graphic>
          <a:graphicData uri="http://schemas.openxmlformats.org/drawingml/2006/table">
            <a:tbl>
              <a:tblPr firstRow="1" bandRow="1">
                <a:tableStyleId>{5940675A-B579-460E-94D1-54222C63F5DA}</a:tableStyleId>
              </a:tblPr>
              <a:tblGrid>
                <a:gridCol w="3048000"/>
                <a:gridCol w="3048000"/>
              </a:tblGrid>
              <a:tr h="168777">
                <a:tc>
                  <a:txBody>
                    <a:bodyPr/>
                    <a:lstStyle/>
                    <a:p>
                      <a:pPr algn="ctr"/>
                      <a:r>
                        <a:rPr lang="ru-RU" sz="1600" dirty="0" smtClean="0">
                          <a:latin typeface="Times New Roman" pitchFamily="18" charset="0"/>
                          <a:cs typeface="Times New Roman" pitchFamily="18" charset="0"/>
                        </a:rPr>
                        <a:t>?</a:t>
                      </a:r>
                      <a:endParaRPr lang="ru-RU" sz="1600" dirty="0">
                        <a:latin typeface="Times New Roman" pitchFamily="18" charset="0"/>
                        <a:cs typeface="Times New Roman" pitchFamily="18" charset="0"/>
                      </a:endParaRPr>
                    </a:p>
                  </a:txBody>
                  <a:tcPr/>
                </a:tc>
                <a:tc>
                  <a:txBody>
                    <a:bodyPr/>
                    <a:lstStyle/>
                    <a:p>
                      <a:pPr algn="ctr"/>
                      <a:r>
                        <a:rPr lang="ru-RU" sz="1600" dirty="0" smtClean="0">
                          <a:latin typeface="Times New Roman" pitchFamily="18" charset="0"/>
                          <a:cs typeface="Times New Roman" pitchFamily="18" charset="0"/>
                        </a:rPr>
                        <a:t>Муравьёв</a:t>
                      </a:r>
                      <a:endParaRPr lang="ru-RU" sz="1600" dirty="0">
                        <a:latin typeface="Times New Roman" pitchFamily="18" charset="0"/>
                        <a:cs typeface="Times New Roman" pitchFamily="18" charset="0"/>
                      </a:endParaRPr>
                    </a:p>
                  </a:txBody>
                  <a:tcPr/>
                </a:tc>
              </a:tr>
              <a:tr h="0">
                <a:tc>
                  <a:txBody>
                    <a:bodyPr/>
                    <a:lstStyle/>
                    <a:p>
                      <a:pPr algn="ctr"/>
                      <a:r>
                        <a:rPr lang="ru-RU" sz="1600" dirty="0" smtClean="0">
                          <a:latin typeface="Times New Roman" pitchFamily="18" charset="0"/>
                          <a:cs typeface="Times New Roman" pitchFamily="18" charset="0"/>
                        </a:rPr>
                        <a:t>«Русская правда»</a:t>
                      </a:r>
                      <a:endParaRPr lang="ru-RU" sz="1600" dirty="0">
                        <a:latin typeface="Times New Roman" pitchFamily="18" charset="0"/>
                        <a:cs typeface="Times New Roman" pitchFamily="18" charset="0"/>
                      </a:endParaRPr>
                    </a:p>
                  </a:txBody>
                  <a:tcPr/>
                </a:tc>
                <a:tc>
                  <a:txBody>
                    <a:bodyPr/>
                    <a:lstStyle/>
                    <a:p>
                      <a:pPr algn="ctr"/>
                      <a:r>
                        <a:rPr lang="ru-RU" sz="1600" dirty="0" smtClean="0">
                          <a:latin typeface="Times New Roman" pitchFamily="18" charset="0"/>
                          <a:cs typeface="Times New Roman" pitchFamily="18" charset="0"/>
                        </a:rPr>
                        <a:t>«Конституция»</a:t>
                      </a:r>
                    </a:p>
                  </a:txBody>
                  <a:tcPr/>
                </a:tc>
              </a:tr>
            </a:tbl>
          </a:graphicData>
        </a:graphic>
      </p:graphicFrame>
    </p:spTree>
    <p:extLst>
      <p:ext uri="{BB962C8B-B14F-4D97-AF65-F5344CB8AC3E}">
        <p14:creationId xmlns:p14="http://schemas.microsoft.com/office/powerpoint/2010/main" val="8921974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4"/>
          <p:cNvSpPr>
            <a:spLocks noGrp="1"/>
          </p:cNvSpPr>
          <p:nvPr>
            <p:ph idx="1"/>
          </p:nvPr>
        </p:nvSpPr>
        <p:spPr>
          <a:xfrm>
            <a:off x="457200" y="692696"/>
            <a:ext cx="8229600" cy="5881840"/>
          </a:xfrm>
        </p:spPr>
        <p:txBody>
          <a:bodyPr/>
          <a:lstStyle/>
          <a:p>
            <a:pPr algn="ctr">
              <a:spcAft>
                <a:spcPts val="0"/>
              </a:spcAft>
            </a:pPr>
            <a:r>
              <a:rPr lang="ru-RU" b="1" u="sng" dirty="0">
                <a:solidFill>
                  <a:schemeClr val="accent2"/>
                </a:solidFill>
                <a:latin typeface="Times New Roman"/>
                <a:ea typeface="Calibri"/>
                <a:cs typeface="Times New Roman"/>
              </a:rPr>
              <a:t>Средний процент </a:t>
            </a:r>
            <a:r>
              <a:rPr lang="ru-RU" b="1" u="sng" dirty="0" smtClean="0">
                <a:solidFill>
                  <a:schemeClr val="accent2"/>
                </a:solidFill>
                <a:latin typeface="Times New Roman"/>
                <a:ea typeface="Calibri"/>
                <a:cs typeface="Times New Roman"/>
              </a:rPr>
              <a:t>выполнения</a:t>
            </a:r>
            <a:r>
              <a:rPr lang="ru-RU" b="1" dirty="0" smtClean="0">
                <a:solidFill>
                  <a:schemeClr val="accent2"/>
                </a:solidFill>
                <a:latin typeface="Times New Roman"/>
                <a:ea typeface="Calibri"/>
                <a:cs typeface="Times New Roman"/>
              </a:rPr>
              <a:t>:  </a:t>
            </a:r>
            <a:r>
              <a:rPr lang="ru-RU" b="1" dirty="0" smtClean="0">
                <a:latin typeface="Times New Roman"/>
                <a:ea typeface="Calibri"/>
                <a:cs typeface="Times New Roman"/>
              </a:rPr>
              <a:t>68,9%</a:t>
            </a:r>
            <a:endParaRPr lang="ru-RU" dirty="0"/>
          </a:p>
        </p:txBody>
      </p:sp>
      <p:graphicFrame>
        <p:nvGraphicFramePr>
          <p:cNvPr id="6" name="Таблица 5"/>
          <p:cNvGraphicFramePr>
            <a:graphicFrameLocks noGrp="1"/>
          </p:cNvGraphicFramePr>
          <p:nvPr>
            <p:extLst>
              <p:ext uri="{D42A27DB-BD31-4B8C-83A1-F6EECF244321}">
                <p14:modId xmlns:p14="http://schemas.microsoft.com/office/powerpoint/2010/main" val="3544002638"/>
              </p:ext>
            </p:extLst>
          </p:nvPr>
        </p:nvGraphicFramePr>
        <p:xfrm>
          <a:off x="971600" y="2348880"/>
          <a:ext cx="7272808" cy="3384376"/>
        </p:xfrm>
        <a:graphic>
          <a:graphicData uri="http://schemas.openxmlformats.org/drawingml/2006/table">
            <a:tbl>
              <a:tblPr firstRow="1" bandRow="1">
                <a:tableStyleId>{5940675A-B579-460E-94D1-54222C63F5DA}</a:tableStyleId>
              </a:tblPr>
              <a:tblGrid>
                <a:gridCol w="1818202"/>
                <a:gridCol w="1990020"/>
                <a:gridCol w="1646384"/>
                <a:gridCol w="1818202"/>
              </a:tblGrid>
              <a:tr h="1512168">
                <a:tc gridSpan="4">
                  <a:txBody>
                    <a:bodyPr/>
                    <a:lstStyle/>
                    <a:p>
                      <a:pPr algn="ctr"/>
                      <a:r>
                        <a:rPr lang="ru-RU" sz="2400" b="1" dirty="0" smtClean="0">
                          <a:solidFill>
                            <a:schemeClr val="accent2"/>
                          </a:solidFill>
                          <a:latin typeface="Times New Roman" pitchFamily="18" charset="0"/>
                          <a:cs typeface="Times New Roman" pitchFamily="18" charset="0"/>
                        </a:rPr>
                        <a:t>Процент выполнения по региону в группах, получивших отметку</a:t>
                      </a:r>
                      <a:endParaRPr lang="ru-RU" sz="2400" b="1" dirty="0">
                        <a:solidFill>
                          <a:schemeClr val="accent2"/>
                        </a:solidFill>
                        <a:latin typeface="Times New Roman" pitchFamily="18" charset="0"/>
                        <a:cs typeface="Times New Roman" pitchFamily="18" charset="0"/>
                      </a:endParaRPr>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r>
              <a:tr h="936104">
                <a:tc>
                  <a:txBody>
                    <a:bodyPr/>
                    <a:lstStyle/>
                    <a:p>
                      <a:pPr algn="ctr"/>
                      <a:r>
                        <a:rPr lang="ru-RU" sz="2400" b="1" dirty="0" smtClean="0">
                          <a:solidFill>
                            <a:schemeClr val="accent2"/>
                          </a:solidFill>
                          <a:latin typeface="Times New Roman" pitchFamily="18" charset="0"/>
                          <a:cs typeface="Times New Roman" pitchFamily="18" charset="0"/>
                        </a:rPr>
                        <a:t>«2»</a:t>
                      </a:r>
                      <a:endParaRPr lang="ru-RU" sz="2400" b="1" dirty="0">
                        <a:solidFill>
                          <a:schemeClr val="accent2"/>
                        </a:solidFill>
                        <a:latin typeface="Times New Roman" pitchFamily="18" charset="0"/>
                        <a:cs typeface="Times New Roman" pitchFamily="18" charset="0"/>
                      </a:endParaRPr>
                    </a:p>
                  </a:txBody>
                  <a:tcPr/>
                </a:tc>
                <a:tc>
                  <a:txBody>
                    <a:bodyPr/>
                    <a:lstStyle/>
                    <a:p>
                      <a:pPr algn="ctr"/>
                      <a:r>
                        <a:rPr lang="ru-RU" sz="2400" b="1" dirty="0" smtClean="0">
                          <a:solidFill>
                            <a:schemeClr val="accent2"/>
                          </a:solidFill>
                          <a:latin typeface="Times New Roman" pitchFamily="18" charset="0"/>
                          <a:cs typeface="Times New Roman" pitchFamily="18" charset="0"/>
                        </a:rPr>
                        <a:t>«3»</a:t>
                      </a:r>
                      <a:endParaRPr lang="ru-RU" sz="2400" b="1" dirty="0">
                        <a:solidFill>
                          <a:schemeClr val="accent2"/>
                        </a:solidFill>
                        <a:latin typeface="Times New Roman" pitchFamily="18" charset="0"/>
                        <a:cs typeface="Times New Roman" pitchFamily="18" charset="0"/>
                      </a:endParaRPr>
                    </a:p>
                  </a:txBody>
                  <a:tcPr/>
                </a:tc>
                <a:tc>
                  <a:txBody>
                    <a:bodyPr/>
                    <a:lstStyle/>
                    <a:p>
                      <a:pPr algn="ctr"/>
                      <a:r>
                        <a:rPr lang="ru-RU" sz="2400" b="1" dirty="0" smtClean="0">
                          <a:solidFill>
                            <a:schemeClr val="accent2"/>
                          </a:solidFill>
                          <a:latin typeface="Times New Roman" pitchFamily="18" charset="0"/>
                          <a:cs typeface="Times New Roman" pitchFamily="18" charset="0"/>
                        </a:rPr>
                        <a:t>«4»</a:t>
                      </a:r>
                      <a:endParaRPr lang="ru-RU" sz="2400" b="1" dirty="0">
                        <a:solidFill>
                          <a:schemeClr val="accent2"/>
                        </a:solidFill>
                        <a:latin typeface="Times New Roman" pitchFamily="18" charset="0"/>
                        <a:cs typeface="Times New Roman" pitchFamily="18" charset="0"/>
                      </a:endParaRPr>
                    </a:p>
                  </a:txBody>
                  <a:tcPr/>
                </a:tc>
                <a:tc>
                  <a:txBody>
                    <a:bodyPr/>
                    <a:lstStyle/>
                    <a:p>
                      <a:pPr algn="ctr"/>
                      <a:r>
                        <a:rPr lang="ru-RU" sz="2400" b="1" dirty="0" smtClean="0">
                          <a:solidFill>
                            <a:schemeClr val="accent2"/>
                          </a:solidFill>
                          <a:latin typeface="Times New Roman" pitchFamily="18" charset="0"/>
                          <a:cs typeface="Times New Roman" pitchFamily="18" charset="0"/>
                        </a:rPr>
                        <a:t>«5»</a:t>
                      </a:r>
                      <a:endParaRPr lang="ru-RU" sz="2400" b="1" dirty="0">
                        <a:solidFill>
                          <a:schemeClr val="accent2"/>
                        </a:solidFill>
                        <a:latin typeface="Times New Roman" pitchFamily="18" charset="0"/>
                        <a:cs typeface="Times New Roman" pitchFamily="18" charset="0"/>
                      </a:endParaRPr>
                    </a:p>
                  </a:txBody>
                  <a:tcPr/>
                </a:tc>
              </a:tr>
              <a:tr h="936104">
                <a:tc>
                  <a:txBody>
                    <a:bodyPr/>
                    <a:lstStyle/>
                    <a:p>
                      <a:pPr algn="ctr"/>
                      <a:r>
                        <a:rPr lang="ru-RU" sz="2400" dirty="0" smtClean="0">
                          <a:latin typeface="Times New Roman" pitchFamily="18" charset="0"/>
                          <a:cs typeface="Times New Roman" pitchFamily="18" charset="0"/>
                        </a:rPr>
                        <a:t>25</a:t>
                      </a:r>
                      <a:endParaRPr lang="ru-RU" sz="2400" dirty="0">
                        <a:latin typeface="Times New Roman" pitchFamily="18" charset="0"/>
                        <a:cs typeface="Times New Roman" pitchFamily="18" charset="0"/>
                      </a:endParaRPr>
                    </a:p>
                  </a:txBody>
                  <a:tcPr/>
                </a:tc>
                <a:tc>
                  <a:txBody>
                    <a:bodyPr/>
                    <a:lstStyle/>
                    <a:p>
                      <a:pPr algn="ctr"/>
                      <a:r>
                        <a:rPr lang="ru-RU" sz="2400" dirty="0" smtClean="0">
                          <a:latin typeface="Times New Roman" pitchFamily="18" charset="0"/>
                          <a:cs typeface="Times New Roman" pitchFamily="18" charset="0"/>
                        </a:rPr>
                        <a:t>45</a:t>
                      </a:r>
                      <a:endParaRPr lang="ru-RU" sz="2400" dirty="0">
                        <a:latin typeface="Times New Roman" pitchFamily="18" charset="0"/>
                        <a:cs typeface="Times New Roman" pitchFamily="18" charset="0"/>
                      </a:endParaRPr>
                    </a:p>
                  </a:txBody>
                  <a:tcPr/>
                </a:tc>
                <a:tc>
                  <a:txBody>
                    <a:bodyPr/>
                    <a:lstStyle/>
                    <a:p>
                      <a:pPr algn="ctr"/>
                      <a:r>
                        <a:rPr lang="ru-RU" sz="2400" dirty="0" smtClean="0">
                          <a:latin typeface="Times New Roman" pitchFamily="18" charset="0"/>
                          <a:cs typeface="Times New Roman" pitchFamily="18" charset="0"/>
                        </a:rPr>
                        <a:t>75,9</a:t>
                      </a:r>
                      <a:endParaRPr lang="ru-RU" sz="2400" dirty="0">
                        <a:latin typeface="Times New Roman" pitchFamily="18" charset="0"/>
                        <a:cs typeface="Times New Roman" pitchFamily="18" charset="0"/>
                      </a:endParaRPr>
                    </a:p>
                  </a:txBody>
                  <a:tcPr/>
                </a:tc>
                <a:tc>
                  <a:txBody>
                    <a:bodyPr/>
                    <a:lstStyle/>
                    <a:p>
                      <a:pPr algn="ctr"/>
                      <a:r>
                        <a:rPr lang="ru-RU" sz="2400" dirty="0" smtClean="0">
                          <a:latin typeface="Times New Roman" pitchFamily="18" charset="0"/>
                          <a:cs typeface="Times New Roman" pitchFamily="18" charset="0"/>
                        </a:rPr>
                        <a:t>94,9</a:t>
                      </a:r>
                      <a:endParaRPr lang="ru-RU" sz="2400" dirty="0">
                        <a:latin typeface="Times New Roman" pitchFamily="18" charset="0"/>
                        <a:cs typeface="Times New Roman" pitchFamily="18" charset="0"/>
                      </a:endParaRPr>
                    </a:p>
                  </a:txBody>
                  <a:tcPr/>
                </a:tc>
              </a:tr>
            </a:tbl>
          </a:graphicData>
        </a:graphic>
      </p:graphicFrame>
    </p:spTree>
    <p:extLst>
      <p:ext uri="{BB962C8B-B14F-4D97-AF65-F5344CB8AC3E}">
        <p14:creationId xmlns:p14="http://schemas.microsoft.com/office/powerpoint/2010/main" val="21389933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4"/>
          <p:cNvSpPr>
            <a:spLocks noGrp="1"/>
          </p:cNvSpPr>
          <p:nvPr>
            <p:ph idx="1"/>
          </p:nvPr>
        </p:nvSpPr>
        <p:spPr>
          <a:xfrm>
            <a:off x="457200" y="692696"/>
            <a:ext cx="8229600" cy="5881840"/>
          </a:xfrm>
        </p:spPr>
        <p:txBody>
          <a:bodyPr>
            <a:normAutofit lnSpcReduction="10000"/>
          </a:bodyPr>
          <a:lstStyle/>
          <a:p>
            <a:pPr marL="109728" indent="0">
              <a:buNone/>
            </a:pPr>
            <a:r>
              <a:rPr lang="ru-RU" sz="1800" b="1" dirty="0" smtClean="0">
                <a:solidFill>
                  <a:schemeClr val="accent2"/>
                </a:solidFill>
                <a:latin typeface="Times New Roman" pitchFamily="18" charset="0"/>
                <a:cs typeface="Times New Roman" pitchFamily="18" charset="0"/>
              </a:rPr>
              <a:t>13</a:t>
            </a:r>
            <a:r>
              <a:rPr lang="ru-RU" sz="1600" dirty="0" smtClean="0">
                <a:latin typeface="Times New Roman" pitchFamily="18" charset="0"/>
                <a:cs typeface="Times New Roman" pitchFamily="18" charset="0"/>
              </a:rPr>
              <a:t>. </a:t>
            </a:r>
            <a:r>
              <a:rPr lang="ru-RU" sz="1600" dirty="0">
                <a:latin typeface="Times New Roman" pitchFamily="18" charset="0"/>
                <a:cs typeface="Times New Roman" pitchFamily="18" charset="0"/>
              </a:rPr>
              <a:t>1) «</a:t>
            </a:r>
            <a:r>
              <a:rPr lang="ru-RU" sz="1600" dirty="0" err="1">
                <a:latin typeface="Times New Roman" pitchFamily="18" charset="0"/>
                <a:cs typeface="Times New Roman" pitchFamily="18" charset="0"/>
              </a:rPr>
              <a:t>Хожение</a:t>
            </a:r>
            <a:r>
              <a:rPr lang="ru-RU" sz="1600" dirty="0">
                <a:latin typeface="Times New Roman" pitchFamily="18" charset="0"/>
                <a:cs typeface="Times New Roman" pitchFamily="18" charset="0"/>
              </a:rPr>
              <a:t> за три моря»; </a:t>
            </a:r>
            <a:endParaRPr lang="ru-RU" sz="1600" dirty="0" smtClean="0">
              <a:latin typeface="Times New Roman" pitchFamily="18" charset="0"/>
              <a:cs typeface="Times New Roman" pitchFamily="18" charset="0"/>
            </a:endParaRPr>
          </a:p>
          <a:p>
            <a:pPr marL="109728" indent="0">
              <a:buNone/>
            </a:pPr>
            <a:r>
              <a:rPr lang="ru-RU" sz="1600" dirty="0" smtClean="0">
                <a:latin typeface="Times New Roman" pitchFamily="18" charset="0"/>
                <a:cs typeface="Times New Roman" pitchFamily="18" charset="0"/>
              </a:rPr>
              <a:t>2</a:t>
            </a:r>
            <a:r>
              <a:rPr lang="ru-RU" sz="1600" dirty="0">
                <a:latin typeface="Times New Roman" pitchFamily="18" charset="0"/>
                <a:cs typeface="Times New Roman" pitchFamily="18" charset="0"/>
              </a:rPr>
              <a:t>) «История о великом князе Московском»; </a:t>
            </a:r>
            <a:endParaRPr lang="ru-RU" sz="1600" dirty="0" smtClean="0">
              <a:latin typeface="Times New Roman" pitchFamily="18" charset="0"/>
              <a:cs typeface="Times New Roman" pitchFamily="18" charset="0"/>
            </a:endParaRPr>
          </a:p>
          <a:p>
            <a:pPr marL="109728" indent="0">
              <a:buNone/>
            </a:pPr>
            <a:r>
              <a:rPr lang="ru-RU" sz="1600" dirty="0" smtClean="0">
                <a:latin typeface="Times New Roman" pitchFamily="18" charset="0"/>
                <a:cs typeface="Times New Roman" pitchFamily="18" charset="0"/>
              </a:rPr>
              <a:t>3</a:t>
            </a:r>
            <a:r>
              <a:rPr lang="ru-RU" sz="1600" dirty="0">
                <a:latin typeface="Times New Roman" pitchFamily="18" charset="0"/>
                <a:cs typeface="Times New Roman" pitchFamily="18" charset="0"/>
              </a:rPr>
              <a:t>) «Слово о законе и благодати» </a:t>
            </a:r>
            <a:endParaRPr lang="ru-RU" sz="1600" dirty="0" smtClean="0">
              <a:latin typeface="Times New Roman" pitchFamily="18" charset="0"/>
              <a:cs typeface="Times New Roman" pitchFamily="18" charset="0"/>
            </a:endParaRPr>
          </a:p>
          <a:p>
            <a:pPr marL="109728" indent="0">
              <a:buNone/>
            </a:pPr>
            <a:endParaRPr lang="ru-RU" sz="1600" dirty="0" smtClean="0">
              <a:latin typeface="Times New Roman" pitchFamily="18" charset="0"/>
              <a:cs typeface="Times New Roman" pitchFamily="18" charset="0"/>
            </a:endParaRPr>
          </a:p>
          <a:p>
            <a:pPr marL="109728" indent="0">
              <a:buNone/>
            </a:pPr>
            <a:r>
              <a:rPr lang="ru-RU" sz="1600" dirty="0" smtClean="0">
                <a:latin typeface="Times New Roman" pitchFamily="18" charset="0"/>
                <a:cs typeface="Times New Roman" pitchFamily="18" charset="0"/>
              </a:rPr>
              <a:t>4)  </a:t>
            </a:r>
          </a:p>
          <a:p>
            <a:pPr marL="109728" indent="0">
              <a:buNone/>
            </a:pPr>
            <a:endParaRPr lang="ru-RU" sz="1600" dirty="0">
              <a:latin typeface="Times New Roman" pitchFamily="18" charset="0"/>
              <a:cs typeface="Times New Roman" pitchFamily="18" charset="0"/>
            </a:endParaRPr>
          </a:p>
          <a:p>
            <a:pPr marL="109728" indent="0">
              <a:buNone/>
            </a:pPr>
            <a:r>
              <a:rPr lang="ru-RU" sz="1600" dirty="0" smtClean="0">
                <a:latin typeface="Times New Roman" pitchFamily="18" charset="0"/>
                <a:cs typeface="Times New Roman" pitchFamily="18" charset="0"/>
              </a:rPr>
              <a:t>                                        </a:t>
            </a:r>
          </a:p>
          <a:p>
            <a:pPr marL="109728" indent="0">
              <a:buNone/>
            </a:pPr>
            <a:r>
              <a:rPr lang="ru-RU" sz="1600" dirty="0" smtClean="0">
                <a:latin typeface="Times New Roman" pitchFamily="18" charset="0"/>
                <a:cs typeface="Times New Roman" pitchFamily="18" charset="0"/>
              </a:rPr>
              <a:t>5)</a:t>
            </a:r>
          </a:p>
          <a:p>
            <a:pPr marL="109728" indent="0">
              <a:buNone/>
            </a:pPr>
            <a:endParaRPr lang="ru-RU" sz="1600" dirty="0">
              <a:latin typeface="Times New Roman" pitchFamily="18" charset="0"/>
              <a:cs typeface="Times New Roman" pitchFamily="18" charset="0"/>
            </a:endParaRPr>
          </a:p>
          <a:p>
            <a:pPr marL="109728" indent="0">
              <a:buNone/>
            </a:pPr>
            <a:endParaRPr lang="ru-RU" sz="1600" dirty="0" smtClean="0">
              <a:latin typeface="Times New Roman" pitchFamily="18" charset="0"/>
              <a:cs typeface="Times New Roman" pitchFamily="18" charset="0"/>
            </a:endParaRPr>
          </a:p>
          <a:p>
            <a:pPr marL="109728" indent="0">
              <a:buNone/>
            </a:pPr>
            <a:endParaRPr lang="ru-RU" sz="1600" dirty="0" smtClean="0">
              <a:latin typeface="Times New Roman" pitchFamily="18" charset="0"/>
              <a:cs typeface="Times New Roman" pitchFamily="18" charset="0"/>
            </a:endParaRPr>
          </a:p>
          <a:p>
            <a:pPr marL="109728" indent="0">
              <a:spcAft>
                <a:spcPts val="0"/>
              </a:spcAft>
              <a:buNone/>
            </a:pPr>
            <a:r>
              <a:rPr lang="ru-RU" sz="1800" b="1" u="sng" dirty="0">
                <a:solidFill>
                  <a:srgbClr val="740000"/>
                </a:solidFill>
                <a:latin typeface="Times New Roman"/>
                <a:ea typeface="Calibri"/>
              </a:rPr>
              <a:t>Проверяемые элементы содержания/ умения</a:t>
            </a:r>
            <a:r>
              <a:rPr lang="ru-RU" sz="1800" b="1" dirty="0" smtClean="0">
                <a:solidFill>
                  <a:prstClr val="black"/>
                </a:solidFill>
                <a:latin typeface="Times New Roman"/>
                <a:ea typeface="Calibri"/>
              </a:rPr>
              <a:t>:</a:t>
            </a:r>
            <a:r>
              <a:rPr lang="ru-RU" sz="1600" dirty="0">
                <a:latin typeface="Times New Roman"/>
                <a:ea typeface="Calibri"/>
                <a:cs typeface="Times New Roman"/>
              </a:rPr>
              <a:t> использование данных различных исторических и современных источников (текста; схем; иллюстративного, статистического материала) при ответе на вопросы, решении различных учебных задач; сравнение свидетельств разных источников</a:t>
            </a:r>
            <a:r>
              <a:rPr lang="ru-RU" sz="1600" dirty="0" smtClean="0">
                <a:latin typeface="Times New Roman"/>
                <a:ea typeface="Calibri"/>
                <a:cs typeface="Times New Roman"/>
              </a:rPr>
              <a:t>.</a:t>
            </a:r>
          </a:p>
          <a:p>
            <a:pPr marL="109728" indent="0">
              <a:spcAft>
                <a:spcPts val="0"/>
              </a:spcAft>
              <a:buNone/>
            </a:pPr>
            <a:r>
              <a:rPr lang="ru-RU" sz="1800" b="1" u="sng" dirty="0" smtClean="0">
                <a:solidFill>
                  <a:srgbClr val="740000"/>
                </a:solidFill>
                <a:latin typeface="Times New Roman"/>
                <a:ea typeface="Calibri"/>
              </a:rPr>
              <a:t>Рекомендации:</a:t>
            </a:r>
            <a:r>
              <a:rPr lang="ru-RU" sz="1600" dirty="0" smtClean="0">
                <a:latin typeface="Times New Roman"/>
                <a:ea typeface="Calibri"/>
                <a:cs typeface="Times New Roman"/>
              </a:rPr>
              <a:t> Выполняя задания учащихся  необходимо научить использовать данные исторических и современных источников, решать различные учебные задачи и сравнивать свидетельства различных источников.  Уметь использовать данные исторических и современных источников при ответе на вопросы, решении различных учебных задач; сравнивать свидетельства разных источников.</a:t>
            </a:r>
            <a:r>
              <a:rPr lang="ru-RU" sz="1200" dirty="0" smtClean="0">
                <a:latin typeface="Calibri"/>
                <a:ea typeface="Calibri"/>
                <a:cs typeface="Times New Roman"/>
              </a:rPr>
              <a:t> </a:t>
            </a:r>
            <a:r>
              <a:rPr lang="ru-RU" sz="1600" dirty="0" smtClean="0">
                <a:latin typeface="Times New Roman"/>
                <a:ea typeface="Calibri"/>
              </a:rPr>
              <a:t>Трудность этих заданий заключается в том, что для их выполнения необходимо знать именно факты, непосредственно связанные с историей культуры.</a:t>
            </a:r>
          </a:p>
          <a:p>
            <a:pPr marL="109728" lvl="0" indent="0">
              <a:buClr>
                <a:srgbClr val="99987F"/>
              </a:buClr>
              <a:buNone/>
            </a:pPr>
            <a:r>
              <a:rPr lang="ru-RU" sz="1800" b="1" u="sng" dirty="0" smtClean="0">
                <a:solidFill>
                  <a:srgbClr val="740000"/>
                </a:solidFill>
                <a:latin typeface="Times New Roman"/>
                <a:ea typeface="Calibri"/>
              </a:rPr>
              <a:t>Уровень </a:t>
            </a:r>
            <a:r>
              <a:rPr lang="ru-RU" sz="1800" b="1" u="sng" dirty="0">
                <a:solidFill>
                  <a:srgbClr val="740000"/>
                </a:solidFill>
                <a:latin typeface="Times New Roman"/>
                <a:ea typeface="Calibri"/>
              </a:rPr>
              <a:t>сложности</a:t>
            </a:r>
            <a:r>
              <a:rPr lang="ru-RU" sz="1600" dirty="0">
                <a:solidFill>
                  <a:prstClr val="black"/>
                </a:solidFill>
                <a:latin typeface="Times New Roman"/>
                <a:ea typeface="Calibri"/>
              </a:rPr>
              <a:t>: базовый</a:t>
            </a:r>
            <a:endParaRPr lang="ru-RU" sz="1600" dirty="0">
              <a:solidFill>
                <a:prstClr val="black"/>
              </a:solidFill>
              <a:latin typeface="Times New Roman" pitchFamily="18" charset="0"/>
              <a:cs typeface="Times New Roman" pitchFamily="18" charset="0"/>
            </a:endParaRPr>
          </a:p>
          <a:p>
            <a:pPr marL="109728" indent="0">
              <a:spcAft>
                <a:spcPts val="0"/>
              </a:spcAft>
              <a:buNone/>
            </a:pPr>
            <a:endParaRPr lang="ru-RU" sz="1600" dirty="0" smtClean="0">
              <a:latin typeface="Times New Roman"/>
              <a:ea typeface="Calibri"/>
            </a:endParaRPr>
          </a:p>
          <a:p>
            <a:pPr marL="109728" indent="0">
              <a:spcAft>
                <a:spcPts val="0"/>
              </a:spcAft>
              <a:buNone/>
            </a:pPr>
            <a:endParaRPr lang="ru-RU" sz="1600" dirty="0">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5616" y="1916832"/>
            <a:ext cx="1584176" cy="1728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19872" y="1916832"/>
            <a:ext cx="1512168" cy="1728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49649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4"/>
          <p:cNvSpPr>
            <a:spLocks noGrp="1"/>
          </p:cNvSpPr>
          <p:nvPr>
            <p:ph idx="1"/>
          </p:nvPr>
        </p:nvSpPr>
        <p:spPr>
          <a:xfrm>
            <a:off x="457200" y="692696"/>
            <a:ext cx="8229600" cy="5881840"/>
          </a:xfrm>
        </p:spPr>
        <p:txBody>
          <a:bodyPr/>
          <a:lstStyle/>
          <a:p>
            <a:pPr>
              <a:spcAft>
                <a:spcPts val="0"/>
              </a:spcAft>
            </a:pPr>
            <a:r>
              <a:rPr lang="ru-RU" b="1" u="sng" dirty="0">
                <a:solidFill>
                  <a:schemeClr val="accent2"/>
                </a:solidFill>
                <a:latin typeface="Times New Roman"/>
                <a:ea typeface="Calibri"/>
                <a:cs typeface="Times New Roman"/>
              </a:rPr>
              <a:t>Средний процент выполнения</a:t>
            </a:r>
            <a:r>
              <a:rPr lang="ru-RU" b="1" dirty="0">
                <a:solidFill>
                  <a:schemeClr val="accent2"/>
                </a:solidFill>
                <a:latin typeface="Times New Roman"/>
                <a:ea typeface="Calibri"/>
                <a:cs typeface="Times New Roman"/>
              </a:rPr>
              <a:t>: </a:t>
            </a:r>
            <a:r>
              <a:rPr lang="ru-RU" dirty="0" smtClean="0">
                <a:latin typeface="Times New Roman"/>
                <a:ea typeface="Calibri"/>
                <a:cs typeface="Times New Roman"/>
              </a:rPr>
              <a:t>1,6 </a:t>
            </a:r>
            <a:r>
              <a:rPr lang="ru-RU" dirty="0">
                <a:latin typeface="Times New Roman"/>
                <a:ea typeface="Calibri"/>
                <a:cs typeface="Times New Roman"/>
              </a:rPr>
              <a:t>(средний набранный балл) - одно из заданий базового уровня сложности, с которым учащиеся справились хуже всего.</a:t>
            </a:r>
            <a:endParaRPr lang="ru-RU" sz="2000" dirty="0">
              <a:latin typeface="Calibri"/>
              <a:ea typeface="Calibri"/>
              <a:cs typeface="Times New Roman"/>
            </a:endParaRPr>
          </a:p>
          <a:p>
            <a:endParaRPr lang="ru-RU" dirty="0"/>
          </a:p>
        </p:txBody>
      </p:sp>
      <p:graphicFrame>
        <p:nvGraphicFramePr>
          <p:cNvPr id="6" name="Таблица 5"/>
          <p:cNvGraphicFramePr>
            <a:graphicFrameLocks noGrp="1"/>
          </p:cNvGraphicFramePr>
          <p:nvPr>
            <p:extLst>
              <p:ext uri="{D42A27DB-BD31-4B8C-83A1-F6EECF244321}">
                <p14:modId xmlns:p14="http://schemas.microsoft.com/office/powerpoint/2010/main" val="2576369511"/>
              </p:ext>
            </p:extLst>
          </p:nvPr>
        </p:nvGraphicFramePr>
        <p:xfrm>
          <a:off x="971600" y="2924944"/>
          <a:ext cx="7272808" cy="2808312"/>
        </p:xfrm>
        <a:graphic>
          <a:graphicData uri="http://schemas.openxmlformats.org/drawingml/2006/table">
            <a:tbl>
              <a:tblPr firstRow="1" bandRow="1">
                <a:tableStyleId>{5940675A-B579-460E-94D1-54222C63F5DA}</a:tableStyleId>
              </a:tblPr>
              <a:tblGrid>
                <a:gridCol w="1818202"/>
                <a:gridCol w="1990020"/>
                <a:gridCol w="1646384"/>
                <a:gridCol w="1818202"/>
              </a:tblGrid>
              <a:tr h="936104">
                <a:tc gridSpan="4">
                  <a:txBody>
                    <a:bodyPr/>
                    <a:lstStyle/>
                    <a:p>
                      <a:pPr algn="ctr"/>
                      <a:r>
                        <a:rPr lang="ru-RU" sz="2400" b="1" dirty="0" smtClean="0">
                          <a:solidFill>
                            <a:schemeClr val="accent2"/>
                          </a:solidFill>
                          <a:latin typeface="Times New Roman" pitchFamily="18" charset="0"/>
                          <a:cs typeface="Times New Roman" pitchFamily="18" charset="0"/>
                        </a:rPr>
                        <a:t>Процент выполнения по региону в группах, получивших отметку</a:t>
                      </a:r>
                      <a:endParaRPr lang="ru-RU" sz="2400" b="1" dirty="0">
                        <a:solidFill>
                          <a:schemeClr val="accent2"/>
                        </a:solidFill>
                        <a:latin typeface="Times New Roman" pitchFamily="18" charset="0"/>
                        <a:cs typeface="Times New Roman" pitchFamily="18" charset="0"/>
                      </a:endParaRPr>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r>
              <a:tr h="936104">
                <a:tc>
                  <a:txBody>
                    <a:bodyPr/>
                    <a:lstStyle/>
                    <a:p>
                      <a:pPr algn="ctr"/>
                      <a:r>
                        <a:rPr lang="ru-RU" sz="2400" b="1" dirty="0" smtClean="0">
                          <a:solidFill>
                            <a:schemeClr val="accent2"/>
                          </a:solidFill>
                          <a:latin typeface="Times New Roman" pitchFamily="18" charset="0"/>
                          <a:cs typeface="Times New Roman" pitchFamily="18" charset="0"/>
                        </a:rPr>
                        <a:t>«2»</a:t>
                      </a:r>
                      <a:endParaRPr lang="ru-RU" sz="2400" b="1" dirty="0">
                        <a:solidFill>
                          <a:schemeClr val="accent2"/>
                        </a:solidFill>
                        <a:latin typeface="Times New Roman" pitchFamily="18" charset="0"/>
                        <a:cs typeface="Times New Roman" pitchFamily="18" charset="0"/>
                      </a:endParaRPr>
                    </a:p>
                  </a:txBody>
                  <a:tcPr/>
                </a:tc>
                <a:tc>
                  <a:txBody>
                    <a:bodyPr/>
                    <a:lstStyle/>
                    <a:p>
                      <a:pPr algn="ctr"/>
                      <a:r>
                        <a:rPr lang="ru-RU" sz="2400" b="1" dirty="0" smtClean="0">
                          <a:solidFill>
                            <a:schemeClr val="accent2"/>
                          </a:solidFill>
                          <a:latin typeface="Times New Roman" pitchFamily="18" charset="0"/>
                          <a:cs typeface="Times New Roman" pitchFamily="18" charset="0"/>
                        </a:rPr>
                        <a:t>«3»</a:t>
                      </a:r>
                      <a:endParaRPr lang="ru-RU" sz="2400" b="1" dirty="0">
                        <a:solidFill>
                          <a:schemeClr val="accent2"/>
                        </a:solidFill>
                        <a:latin typeface="Times New Roman" pitchFamily="18" charset="0"/>
                        <a:cs typeface="Times New Roman" pitchFamily="18" charset="0"/>
                      </a:endParaRPr>
                    </a:p>
                  </a:txBody>
                  <a:tcPr/>
                </a:tc>
                <a:tc>
                  <a:txBody>
                    <a:bodyPr/>
                    <a:lstStyle/>
                    <a:p>
                      <a:pPr algn="ctr"/>
                      <a:r>
                        <a:rPr lang="ru-RU" sz="2400" b="1" dirty="0" smtClean="0">
                          <a:solidFill>
                            <a:schemeClr val="accent2"/>
                          </a:solidFill>
                          <a:latin typeface="Times New Roman" pitchFamily="18" charset="0"/>
                          <a:cs typeface="Times New Roman" pitchFamily="18" charset="0"/>
                        </a:rPr>
                        <a:t>«4»</a:t>
                      </a:r>
                      <a:endParaRPr lang="ru-RU" sz="2400" b="1" dirty="0">
                        <a:solidFill>
                          <a:schemeClr val="accent2"/>
                        </a:solidFill>
                        <a:latin typeface="Times New Roman" pitchFamily="18" charset="0"/>
                        <a:cs typeface="Times New Roman" pitchFamily="18" charset="0"/>
                      </a:endParaRPr>
                    </a:p>
                  </a:txBody>
                  <a:tcPr/>
                </a:tc>
                <a:tc>
                  <a:txBody>
                    <a:bodyPr/>
                    <a:lstStyle/>
                    <a:p>
                      <a:pPr algn="ctr"/>
                      <a:r>
                        <a:rPr lang="ru-RU" sz="2400" b="1" dirty="0" smtClean="0">
                          <a:solidFill>
                            <a:schemeClr val="accent2"/>
                          </a:solidFill>
                          <a:latin typeface="Times New Roman" pitchFamily="18" charset="0"/>
                          <a:cs typeface="Times New Roman" pitchFamily="18" charset="0"/>
                        </a:rPr>
                        <a:t>«5»</a:t>
                      </a:r>
                      <a:endParaRPr lang="ru-RU" sz="2400" b="1" dirty="0">
                        <a:solidFill>
                          <a:schemeClr val="accent2"/>
                        </a:solidFill>
                        <a:latin typeface="Times New Roman" pitchFamily="18" charset="0"/>
                        <a:cs typeface="Times New Roman" pitchFamily="18" charset="0"/>
                      </a:endParaRPr>
                    </a:p>
                  </a:txBody>
                  <a:tcPr/>
                </a:tc>
              </a:tr>
              <a:tr h="936104">
                <a:tc>
                  <a:txBody>
                    <a:bodyPr/>
                    <a:lstStyle/>
                    <a:p>
                      <a:pPr algn="ctr"/>
                      <a:r>
                        <a:rPr lang="ru-RU" sz="2400" dirty="0" smtClean="0">
                          <a:latin typeface="Times New Roman" pitchFamily="18" charset="0"/>
                          <a:cs typeface="Times New Roman" pitchFamily="18" charset="0"/>
                        </a:rPr>
                        <a:t>0,45</a:t>
                      </a:r>
                      <a:endParaRPr lang="ru-RU" sz="2400" dirty="0">
                        <a:latin typeface="Times New Roman" pitchFamily="18" charset="0"/>
                        <a:cs typeface="Times New Roman" pitchFamily="18" charset="0"/>
                      </a:endParaRPr>
                    </a:p>
                  </a:txBody>
                  <a:tcPr/>
                </a:tc>
                <a:tc>
                  <a:txBody>
                    <a:bodyPr/>
                    <a:lstStyle/>
                    <a:p>
                      <a:pPr algn="ctr"/>
                      <a:r>
                        <a:rPr lang="ru-RU" sz="2400" dirty="0" smtClean="0">
                          <a:latin typeface="Times New Roman" pitchFamily="18" charset="0"/>
                          <a:cs typeface="Times New Roman" pitchFamily="18" charset="0"/>
                        </a:rPr>
                        <a:t>1,17</a:t>
                      </a:r>
                      <a:endParaRPr lang="ru-RU" sz="2400" dirty="0">
                        <a:latin typeface="Times New Roman" pitchFamily="18" charset="0"/>
                        <a:cs typeface="Times New Roman" pitchFamily="18" charset="0"/>
                      </a:endParaRPr>
                    </a:p>
                  </a:txBody>
                  <a:tcPr/>
                </a:tc>
                <a:tc>
                  <a:txBody>
                    <a:bodyPr/>
                    <a:lstStyle/>
                    <a:p>
                      <a:pPr algn="ctr"/>
                      <a:r>
                        <a:rPr lang="ru-RU" sz="2400" dirty="0" smtClean="0">
                          <a:latin typeface="Times New Roman" pitchFamily="18" charset="0"/>
                          <a:cs typeface="Times New Roman" pitchFamily="18" charset="0"/>
                        </a:rPr>
                        <a:t>1,6</a:t>
                      </a:r>
                      <a:endParaRPr lang="ru-RU" sz="2400" dirty="0">
                        <a:latin typeface="Times New Roman" pitchFamily="18" charset="0"/>
                        <a:cs typeface="Times New Roman" pitchFamily="18" charset="0"/>
                      </a:endParaRPr>
                    </a:p>
                  </a:txBody>
                  <a:tcPr/>
                </a:tc>
                <a:tc>
                  <a:txBody>
                    <a:bodyPr/>
                    <a:lstStyle/>
                    <a:p>
                      <a:pPr algn="ctr"/>
                      <a:r>
                        <a:rPr lang="ru-RU" sz="2400" dirty="0" smtClean="0">
                          <a:latin typeface="Times New Roman" pitchFamily="18" charset="0"/>
                          <a:cs typeface="Times New Roman" pitchFamily="18" charset="0"/>
                        </a:rPr>
                        <a:t>1,88</a:t>
                      </a:r>
                      <a:endParaRPr lang="ru-RU" sz="2400" dirty="0">
                        <a:latin typeface="Times New Roman" pitchFamily="18" charset="0"/>
                        <a:cs typeface="Times New Roman" pitchFamily="18" charset="0"/>
                      </a:endParaRPr>
                    </a:p>
                  </a:txBody>
                  <a:tcPr/>
                </a:tc>
              </a:tr>
            </a:tbl>
          </a:graphicData>
        </a:graphic>
      </p:graphicFrame>
    </p:spTree>
    <p:extLst>
      <p:ext uri="{BB962C8B-B14F-4D97-AF65-F5344CB8AC3E}">
        <p14:creationId xmlns:p14="http://schemas.microsoft.com/office/powerpoint/2010/main" val="8378470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4"/>
          <p:cNvSpPr>
            <a:spLocks noGrp="1"/>
          </p:cNvSpPr>
          <p:nvPr>
            <p:ph idx="1"/>
          </p:nvPr>
        </p:nvSpPr>
        <p:spPr>
          <a:xfrm>
            <a:off x="467544" y="620688"/>
            <a:ext cx="8352928" cy="5953848"/>
          </a:xfrm>
        </p:spPr>
        <p:txBody>
          <a:bodyPr/>
          <a:lstStyle/>
          <a:p>
            <a:pPr marL="109728" indent="0">
              <a:buNone/>
            </a:pPr>
            <a:r>
              <a:rPr lang="ru-RU" sz="1600" b="1" dirty="0" smtClean="0">
                <a:solidFill>
                  <a:schemeClr val="accent2"/>
                </a:solidFill>
                <a:latin typeface="Times New Roman" pitchFamily="18" charset="0"/>
                <a:cs typeface="Times New Roman" pitchFamily="18" charset="0"/>
              </a:rPr>
              <a:t>1</a:t>
            </a:r>
            <a:r>
              <a:rPr lang="ru-RU" sz="1600" dirty="0" smtClean="0">
                <a:latin typeface="Times New Roman" pitchFamily="18" charset="0"/>
                <a:cs typeface="Times New Roman" pitchFamily="18" charset="0"/>
              </a:rPr>
              <a:t>. Установите </a:t>
            </a:r>
            <a:r>
              <a:rPr lang="ru-RU" sz="1600" dirty="0">
                <a:latin typeface="Times New Roman" pitchFamily="18" charset="0"/>
                <a:cs typeface="Times New Roman" pitchFamily="18" charset="0"/>
              </a:rPr>
              <a:t>соответствие между событиями и годами: к каждой позиции первого столбца подберите соответствующую позицию из второго столбца. </a:t>
            </a:r>
            <a:endParaRPr lang="ru-RU" sz="1600" dirty="0" smtClean="0">
              <a:latin typeface="Times New Roman" pitchFamily="18" charset="0"/>
              <a:cs typeface="Times New Roman" pitchFamily="18" charset="0"/>
            </a:endParaRPr>
          </a:p>
          <a:p>
            <a:pPr marL="109728" indent="0">
              <a:buNone/>
            </a:pPr>
            <a:r>
              <a:rPr lang="ru-RU" sz="1600" dirty="0" smtClean="0">
                <a:latin typeface="Times New Roman" pitchFamily="18" charset="0"/>
                <a:cs typeface="Times New Roman" pitchFamily="18" charset="0"/>
              </a:rPr>
              <a:t>СОБЫТИЯ                                                                                                 ГОДЫ </a:t>
            </a:r>
          </a:p>
          <a:p>
            <a:pPr marL="109728" indent="0">
              <a:buNone/>
            </a:pPr>
            <a:r>
              <a:rPr lang="ru-RU" sz="1600" dirty="0" smtClean="0">
                <a:latin typeface="Times New Roman" pitchFamily="18" charset="0"/>
                <a:cs typeface="Times New Roman" pitchFamily="18" charset="0"/>
              </a:rPr>
              <a:t>А</a:t>
            </a:r>
            <a:r>
              <a:rPr lang="ru-RU" sz="1600" dirty="0">
                <a:latin typeface="Times New Roman" pitchFamily="18" charset="0"/>
                <a:cs typeface="Times New Roman" pitchFamily="18" charset="0"/>
              </a:rPr>
              <a:t>) Ледовое побоище                                                                          1) 1242 г. </a:t>
            </a:r>
            <a:endParaRPr lang="ru-RU" sz="1600" dirty="0" smtClean="0">
              <a:latin typeface="Times New Roman" pitchFamily="18" charset="0"/>
              <a:cs typeface="Times New Roman" pitchFamily="18" charset="0"/>
            </a:endParaRPr>
          </a:p>
          <a:p>
            <a:pPr marL="109728" indent="0">
              <a:buNone/>
            </a:pPr>
            <a:r>
              <a:rPr lang="ru-RU" sz="1600" dirty="0" smtClean="0">
                <a:latin typeface="Times New Roman" pitchFamily="18" charset="0"/>
                <a:cs typeface="Times New Roman" pitchFamily="18" charset="0"/>
              </a:rPr>
              <a:t>Б</a:t>
            </a:r>
            <a:r>
              <a:rPr lang="ru-RU" sz="1600" dirty="0">
                <a:latin typeface="Times New Roman" pitchFamily="18" charset="0"/>
                <a:cs typeface="Times New Roman" pitchFamily="18" charset="0"/>
              </a:rPr>
              <a:t>) отмена крепостного права в России                                             2) 1380 г.</a:t>
            </a:r>
            <a:endParaRPr lang="ru-RU" sz="1600" dirty="0" smtClean="0">
              <a:latin typeface="Times New Roman" pitchFamily="18" charset="0"/>
              <a:cs typeface="Times New Roman" pitchFamily="18" charset="0"/>
            </a:endParaRPr>
          </a:p>
          <a:p>
            <a:pPr marL="109728" indent="0">
              <a:buNone/>
            </a:pPr>
            <a:r>
              <a:rPr lang="ru-RU" sz="1600" dirty="0" smtClean="0">
                <a:latin typeface="Times New Roman" pitchFamily="18" charset="0"/>
                <a:cs typeface="Times New Roman" pitchFamily="18" charset="0"/>
              </a:rPr>
              <a:t>В</a:t>
            </a:r>
            <a:r>
              <a:rPr lang="ru-RU" sz="1600" dirty="0">
                <a:latin typeface="Times New Roman" pitchFamily="18" charset="0"/>
                <a:cs typeface="Times New Roman" pitchFamily="18" charset="0"/>
              </a:rPr>
              <a:t>) принятие Соборного уложения царя Алексея Михайловича  </a:t>
            </a:r>
            <a:r>
              <a:rPr lang="ru-RU" sz="1600" dirty="0" smtClean="0">
                <a:latin typeface="Times New Roman" pitchFamily="18" charset="0"/>
                <a:cs typeface="Times New Roman" pitchFamily="18" charset="0"/>
              </a:rPr>
              <a:t>   3</a:t>
            </a:r>
            <a:r>
              <a:rPr lang="ru-RU" sz="1600" dirty="0">
                <a:latin typeface="Times New Roman" pitchFamily="18" charset="0"/>
                <a:cs typeface="Times New Roman" pitchFamily="18" charset="0"/>
              </a:rPr>
              <a:t>) 1649 г. </a:t>
            </a:r>
            <a:endParaRPr lang="ru-RU" sz="1600" dirty="0" smtClean="0">
              <a:latin typeface="Times New Roman" pitchFamily="18" charset="0"/>
              <a:cs typeface="Times New Roman" pitchFamily="18" charset="0"/>
            </a:endParaRPr>
          </a:p>
          <a:p>
            <a:pPr marL="109728" indent="0">
              <a:buNone/>
            </a:pPr>
            <a:r>
              <a:rPr lang="ru-RU" sz="1600" dirty="0">
                <a:latin typeface="Times New Roman" pitchFamily="18" charset="0"/>
                <a:cs typeface="Times New Roman" pitchFamily="18" charset="0"/>
              </a:rPr>
              <a:t> </a:t>
            </a:r>
            <a:r>
              <a:rPr lang="ru-RU" sz="1600" dirty="0" smtClean="0">
                <a:latin typeface="Times New Roman" pitchFamily="18" charset="0"/>
                <a:cs typeface="Times New Roman" pitchFamily="18" charset="0"/>
              </a:rPr>
              <a:t>                                                                                                              4</a:t>
            </a:r>
            <a:r>
              <a:rPr lang="ru-RU" sz="1600" dirty="0">
                <a:latin typeface="Times New Roman" pitchFamily="18" charset="0"/>
                <a:cs typeface="Times New Roman" pitchFamily="18" charset="0"/>
              </a:rPr>
              <a:t>) 1762 г. </a:t>
            </a:r>
            <a:endParaRPr lang="ru-RU" sz="1600" dirty="0" smtClean="0">
              <a:latin typeface="Times New Roman" pitchFamily="18" charset="0"/>
              <a:cs typeface="Times New Roman" pitchFamily="18" charset="0"/>
            </a:endParaRPr>
          </a:p>
          <a:p>
            <a:pPr marL="109728" indent="0">
              <a:buNone/>
            </a:pPr>
            <a:r>
              <a:rPr lang="ru-RU" sz="1600" dirty="0">
                <a:latin typeface="Times New Roman" pitchFamily="18" charset="0"/>
                <a:cs typeface="Times New Roman" pitchFamily="18" charset="0"/>
              </a:rPr>
              <a:t> </a:t>
            </a:r>
            <a:r>
              <a:rPr lang="ru-RU" sz="1600" dirty="0" smtClean="0">
                <a:latin typeface="Times New Roman" pitchFamily="18" charset="0"/>
                <a:cs typeface="Times New Roman" pitchFamily="18" charset="0"/>
              </a:rPr>
              <a:t>                                                                                                              5</a:t>
            </a:r>
            <a:r>
              <a:rPr lang="ru-RU" sz="1600" dirty="0">
                <a:latin typeface="Times New Roman" pitchFamily="18" charset="0"/>
                <a:cs typeface="Times New Roman" pitchFamily="18" charset="0"/>
              </a:rPr>
              <a:t>) 1861 г</a:t>
            </a:r>
            <a:r>
              <a:rPr lang="ru-RU" sz="1600" dirty="0" smtClean="0">
                <a:latin typeface="Times New Roman" pitchFamily="18" charset="0"/>
                <a:cs typeface="Times New Roman" pitchFamily="18" charset="0"/>
              </a:rPr>
              <a:t>.</a:t>
            </a:r>
          </a:p>
          <a:p>
            <a:pPr marL="109728" indent="0">
              <a:buNone/>
            </a:pPr>
            <a:r>
              <a:rPr lang="ru-RU" sz="1800" b="1" u="sng" dirty="0">
                <a:solidFill>
                  <a:schemeClr val="accent2"/>
                </a:solidFill>
                <a:latin typeface="Times New Roman"/>
                <a:ea typeface="Calibri"/>
              </a:rPr>
              <a:t>Проверяемые элементы содержания/ умения</a:t>
            </a:r>
            <a:r>
              <a:rPr lang="ru-RU" sz="1800" b="1" dirty="0">
                <a:latin typeface="Times New Roman"/>
                <a:ea typeface="Calibri"/>
              </a:rPr>
              <a:t>:</a:t>
            </a:r>
            <a:r>
              <a:rPr lang="ru-RU" sz="1600" b="1" dirty="0">
                <a:latin typeface="Times New Roman"/>
                <a:ea typeface="Calibri"/>
              </a:rPr>
              <a:t> </a:t>
            </a:r>
            <a:r>
              <a:rPr lang="ru-RU" sz="1600" dirty="0">
                <a:latin typeface="Times New Roman"/>
                <a:ea typeface="Calibri"/>
              </a:rPr>
              <a:t>Знание основных дат, этапов и ключевых событий истории России и мира с древности до 1914 г., выдающихся деятелей отечественной и всеобщей истории</a:t>
            </a:r>
            <a:r>
              <a:rPr lang="ru-RU" sz="1600" dirty="0" smtClean="0">
                <a:latin typeface="Times New Roman"/>
                <a:ea typeface="Calibri"/>
              </a:rPr>
              <a:t>. </a:t>
            </a:r>
            <a:r>
              <a:rPr lang="ru-RU" sz="1600" dirty="0">
                <a:latin typeface="Times New Roman"/>
                <a:ea typeface="Calibri"/>
              </a:rPr>
              <a:t>Задание направлено преимущественно на проверку умений, формируемых в процессе обучения, и может относиться к любым периодам истории – с VIII в. по 1914 г. </a:t>
            </a:r>
            <a:endParaRPr lang="ru-RU" sz="1600" dirty="0" smtClean="0">
              <a:latin typeface="Times New Roman"/>
              <a:ea typeface="Calibri"/>
            </a:endParaRPr>
          </a:p>
          <a:p>
            <a:pPr marL="109728" indent="0">
              <a:buNone/>
            </a:pPr>
            <a:endParaRPr lang="ru-RU" sz="1600" dirty="0" smtClean="0">
              <a:latin typeface="Times New Roman"/>
              <a:ea typeface="Calibri"/>
            </a:endParaRPr>
          </a:p>
          <a:p>
            <a:pPr marL="109728" indent="0">
              <a:buNone/>
            </a:pPr>
            <a:r>
              <a:rPr lang="ru-RU" sz="1800" b="1" u="sng" dirty="0" smtClean="0">
                <a:solidFill>
                  <a:schemeClr val="accent2"/>
                </a:solidFill>
                <a:latin typeface="Times New Roman"/>
                <a:ea typeface="Calibri"/>
              </a:rPr>
              <a:t>Рекомендации:</a:t>
            </a:r>
            <a:r>
              <a:rPr lang="ru-RU" sz="1600" u="sng" dirty="0" smtClean="0">
                <a:latin typeface="Times New Roman"/>
                <a:ea typeface="Calibri"/>
              </a:rPr>
              <a:t> </a:t>
            </a:r>
            <a:r>
              <a:rPr lang="ru-RU" sz="1600" dirty="0" smtClean="0">
                <a:latin typeface="Times New Roman"/>
                <a:ea typeface="Calibri"/>
              </a:rPr>
              <a:t>Для </a:t>
            </a:r>
            <a:r>
              <a:rPr lang="ru-RU" sz="1600" dirty="0">
                <a:latin typeface="Times New Roman"/>
                <a:ea typeface="Calibri"/>
              </a:rPr>
              <a:t>выполнения данного задания  необходимо знать хронологию основных событий истории нашей страны. Особенностью данного задания является содержание левого столбца: каждое событие, представленное в этом столбце, относится к одной из трёх исторических эпох: с древнейших времен до начала XVI в., начало XVI в. – конец XVII в., конец XVII в. – начало XX в., причём все они относятся к разным эпохам</a:t>
            </a:r>
            <a:r>
              <a:rPr lang="ru-RU" sz="1600" dirty="0" smtClean="0">
                <a:latin typeface="Times New Roman"/>
                <a:ea typeface="Calibri"/>
              </a:rPr>
              <a:t>.</a:t>
            </a:r>
          </a:p>
          <a:p>
            <a:pPr marL="109728" indent="0">
              <a:buNone/>
            </a:pPr>
            <a:r>
              <a:rPr lang="ru-RU" sz="1800" b="1" u="sng" dirty="0">
                <a:solidFill>
                  <a:schemeClr val="accent2"/>
                </a:solidFill>
                <a:latin typeface="Times New Roman"/>
                <a:ea typeface="Calibri"/>
              </a:rPr>
              <a:t>Уровень сложности</a:t>
            </a:r>
            <a:r>
              <a:rPr lang="ru-RU" sz="1600" dirty="0">
                <a:latin typeface="Times New Roman"/>
                <a:ea typeface="Calibri"/>
              </a:rPr>
              <a:t>: базовый</a:t>
            </a:r>
            <a:endParaRPr lang="ru-RU" sz="1600" dirty="0">
              <a:latin typeface="Times New Roman" pitchFamily="18" charset="0"/>
              <a:cs typeface="Times New Roman" pitchFamily="18" charset="0"/>
            </a:endParaRPr>
          </a:p>
          <a:p>
            <a:pPr marL="109728" indent="0">
              <a:buNone/>
            </a:pPr>
            <a:endParaRPr lang="ru-RU" sz="1600" dirty="0">
              <a:latin typeface="Times New Roman" pitchFamily="18" charset="0"/>
              <a:cs typeface="Times New Roman" pitchFamily="18" charset="0"/>
            </a:endParaRPr>
          </a:p>
        </p:txBody>
      </p:sp>
    </p:spTree>
    <p:extLst>
      <p:ext uri="{BB962C8B-B14F-4D97-AF65-F5344CB8AC3E}">
        <p14:creationId xmlns:p14="http://schemas.microsoft.com/office/powerpoint/2010/main" val="22581904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4"/>
          <p:cNvSpPr>
            <a:spLocks noGrp="1"/>
          </p:cNvSpPr>
          <p:nvPr>
            <p:ph idx="1"/>
          </p:nvPr>
        </p:nvSpPr>
        <p:spPr>
          <a:xfrm>
            <a:off x="457200" y="692696"/>
            <a:ext cx="8229600" cy="5881840"/>
          </a:xfrm>
        </p:spPr>
        <p:txBody>
          <a:bodyPr>
            <a:normAutofit/>
          </a:bodyPr>
          <a:lstStyle/>
          <a:p>
            <a:pPr marL="109728" indent="0">
              <a:buNone/>
            </a:pPr>
            <a:r>
              <a:rPr lang="ru-RU" sz="1800" b="1" dirty="0" smtClean="0">
                <a:solidFill>
                  <a:schemeClr val="accent2"/>
                </a:solidFill>
                <a:latin typeface="Times New Roman" pitchFamily="18" charset="0"/>
                <a:cs typeface="Times New Roman" pitchFamily="18" charset="0"/>
              </a:rPr>
              <a:t>14. </a:t>
            </a:r>
            <a:r>
              <a:rPr lang="ru-RU" sz="1800" dirty="0">
                <a:latin typeface="Times New Roman" pitchFamily="18" charset="0"/>
                <a:cs typeface="Times New Roman" pitchFamily="18" charset="0"/>
              </a:rPr>
              <a:t>Создателем какого из приведённых памятников культуры является митрополит </a:t>
            </a:r>
            <a:r>
              <a:rPr lang="ru-RU" sz="1800" dirty="0" err="1">
                <a:latin typeface="Times New Roman" pitchFamily="18" charset="0"/>
                <a:cs typeface="Times New Roman" pitchFamily="18" charset="0"/>
              </a:rPr>
              <a:t>Иларион</a:t>
            </a:r>
            <a:r>
              <a:rPr lang="ru-RU" sz="1800" dirty="0">
                <a:latin typeface="Times New Roman" pitchFamily="18" charset="0"/>
                <a:cs typeface="Times New Roman" pitchFamily="18" charset="0"/>
              </a:rPr>
              <a:t>? </a:t>
            </a:r>
            <a:r>
              <a:rPr lang="ru-RU" sz="1800" dirty="0" smtClean="0">
                <a:latin typeface="Times New Roman" pitchFamily="18" charset="0"/>
                <a:cs typeface="Times New Roman" pitchFamily="18" charset="0"/>
              </a:rPr>
              <a:t>Укажите </a:t>
            </a:r>
            <a:r>
              <a:rPr lang="ru-RU" sz="1800" dirty="0">
                <a:latin typeface="Times New Roman" pitchFamily="18" charset="0"/>
                <a:cs typeface="Times New Roman" pitchFamily="18" charset="0"/>
              </a:rPr>
              <a:t>порядковый номер этого памятника </a:t>
            </a:r>
            <a:r>
              <a:rPr lang="ru-RU" sz="1800" dirty="0" smtClean="0">
                <a:latin typeface="Times New Roman" pitchFamily="18" charset="0"/>
                <a:cs typeface="Times New Roman" pitchFamily="18" charset="0"/>
              </a:rPr>
              <a:t>культуры.</a:t>
            </a:r>
          </a:p>
          <a:p>
            <a:pPr marL="109728" indent="0">
              <a:buNone/>
            </a:pPr>
            <a:endParaRPr lang="ru-RU" sz="1800" b="1" dirty="0">
              <a:solidFill>
                <a:schemeClr val="accent2"/>
              </a:solidFill>
              <a:latin typeface="Times New Roman" pitchFamily="18" charset="0"/>
              <a:cs typeface="Times New Roman" pitchFamily="18" charset="0"/>
            </a:endParaRPr>
          </a:p>
          <a:p>
            <a:pPr marL="109728" indent="0">
              <a:spcAft>
                <a:spcPts val="0"/>
              </a:spcAft>
              <a:buNone/>
            </a:pPr>
            <a:r>
              <a:rPr lang="ru-RU" sz="1800" b="1" u="sng" dirty="0">
                <a:solidFill>
                  <a:srgbClr val="740000"/>
                </a:solidFill>
                <a:latin typeface="Times New Roman" pitchFamily="18" charset="0"/>
                <a:ea typeface="Calibri"/>
                <a:cs typeface="Times New Roman" pitchFamily="18" charset="0"/>
              </a:rPr>
              <a:t>Проверяемые элементы содержания/ умения</a:t>
            </a:r>
            <a:r>
              <a:rPr lang="ru-RU" sz="1800" b="1" dirty="0" smtClean="0">
                <a:solidFill>
                  <a:prstClr val="black"/>
                </a:solidFill>
                <a:latin typeface="Times New Roman" pitchFamily="18" charset="0"/>
                <a:ea typeface="Calibri"/>
                <a:cs typeface="Times New Roman" pitchFamily="18" charset="0"/>
              </a:rPr>
              <a:t>:</a:t>
            </a:r>
            <a:r>
              <a:rPr lang="ru-RU" sz="1800" dirty="0">
                <a:latin typeface="Times New Roman" pitchFamily="18" charset="0"/>
                <a:ea typeface="Calibri"/>
                <a:cs typeface="Times New Roman" pitchFamily="18" charset="0"/>
              </a:rPr>
              <a:t> использование данных различных исторических и современных источников (текста; схем; иллюстративного, статистического материала) при ответе на вопросы, решении различных учебных задач; сравнение свидетельств разных источников</a:t>
            </a:r>
            <a:r>
              <a:rPr lang="ru-RU" sz="1800" dirty="0" smtClean="0">
                <a:latin typeface="Times New Roman" pitchFamily="18" charset="0"/>
                <a:ea typeface="Calibri"/>
                <a:cs typeface="Times New Roman" pitchFamily="18" charset="0"/>
              </a:rPr>
              <a:t>.</a:t>
            </a:r>
          </a:p>
          <a:p>
            <a:pPr marL="109728" indent="0">
              <a:spcAft>
                <a:spcPts val="0"/>
              </a:spcAft>
              <a:buNone/>
            </a:pPr>
            <a:endParaRPr lang="ru-RU" sz="1800" dirty="0">
              <a:latin typeface="Times New Roman" pitchFamily="18" charset="0"/>
              <a:ea typeface="Calibri"/>
              <a:cs typeface="Times New Roman" pitchFamily="18" charset="0"/>
            </a:endParaRPr>
          </a:p>
          <a:p>
            <a:pPr marL="109728" indent="0">
              <a:spcAft>
                <a:spcPts val="0"/>
              </a:spcAft>
              <a:buNone/>
            </a:pPr>
            <a:r>
              <a:rPr lang="ru-RU" sz="1800" b="1" u="sng" dirty="0" smtClean="0">
                <a:solidFill>
                  <a:srgbClr val="740000"/>
                </a:solidFill>
                <a:latin typeface="Times New Roman" pitchFamily="18" charset="0"/>
                <a:ea typeface="Calibri"/>
                <a:cs typeface="Times New Roman" pitchFamily="18" charset="0"/>
              </a:rPr>
              <a:t>Рекомендации:</a:t>
            </a:r>
            <a:r>
              <a:rPr lang="ru-RU" sz="1800" dirty="0">
                <a:latin typeface="Times New Roman" pitchFamily="18" charset="0"/>
                <a:ea typeface="Calibri"/>
                <a:cs typeface="Times New Roman" pitchFamily="18" charset="0"/>
              </a:rPr>
              <a:t> Уметь использовать данные исторических и современных источников при ответе на вопросы. Трудность этих заданий заключается в том, что для их выполнения необходимо знать именно факты.</a:t>
            </a:r>
          </a:p>
          <a:p>
            <a:pPr marL="109728" indent="0">
              <a:buNone/>
            </a:pPr>
            <a:endParaRPr lang="ru-RU" sz="1600" b="1" dirty="0" smtClean="0">
              <a:solidFill>
                <a:schemeClr val="accent2"/>
              </a:solidFill>
              <a:latin typeface="Times New Roman" pitchFamily="18" charset="0"/>
              <a:cs typeface="Times New Roman" pitchFamily="18" charset="0"/>
            </a:endParaRPr>
          </a:p>
          <a:p>
            <a:pPr marL="109728" lvl="0" indent="0">
              <a:buClr>
                <a:srgbClr val="99987F"/>
              </a:buClr>
              <a:buNone/>
            </a:pPr>
            <a:r>
              <a:rPr lang="ru-RU" sz="1800" b="1" u="sng" dirty="0">
                <a:solidFill>
                  <a:srgbClr val="740000"/>
                </a:solidFill>
                <a:latin typeface="Times New Roman"/>
                <a:ea typeface="Calibri"/>
              </a:rPr>
              <a:t>Уровень сложности</a:t>
            </a:r>
            <a:r>
              <a:rPr lang="ru-RU" sz="1600" dirty="0">
                <a:solidFill>
                  <a:prstClr val="black"/>
                </a:solidFill>
                <a:latin typeface="Times New Roman"/>
                <a:ea typeface="Calibri"/>
              </a:rPr>
              <a:t>: базовый</a:t>
            </a:r>
            <a:endParaRPr lang="ru-RU" sz="1600" dirty="0">
              <a:solidFill>
                <a:prstClr val="black"/>
              </a:solidFill>
              <a:latin typeface="Times New Roman" pitchFamily="18" charset="0"/>
              <a:cs typeface="Times New Roman" pitchFamily="18" charset="0"/>
            </a:endParaRPr>
          </a:p>
          <a:p>
            <a:pPr marL="109728" indent="0">
              <a:buNone/>
            </a:pPr>
            <a:endParaRPr lang="ru-RU" sz="1600" b="1" dirty="0">
              <a:solidFill>
                <a:schemeClr val="accent2"/>
              </a:solidFill>
              <a:latin typeface="Times New Roman" pitchFamily="18" charset="0"/>
              <a:cs typeface="Times New Roman" pitchFamily="18" charset="0"/>
            </a:endParaRPr>
          </a:p>
        </p:txBody>
      </p:sp>
    </p:spTree>
    <p:extLst>
      <p:ext uri="{BB962C8B-B14F-4D97-AF65-F5344CB8AC3E}">
        <p14:creationId xmlns:p14="http://schemas.microsoft.com/office/powerpoint/2010/main" val="10849649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4"/>
          <p:cNvSpPr>
            <a:spLocks noGrp="1"/>
          </p:cNvSpPr>
          <p:nvPr>
            <p:ph idx="1"/>
          </p:nvPr>
        </p:nvSpPr>
        <p:spPr>
          <a:xfrm>
            <a:off x="457200" y="692696"/>
            <a:ext cx="8229600" cy="5881840"/>
          </a:xfrm>
        </p:spPr>
        <p:txBody>
          <a:bodyPr/>
          <a:lstStyle/>
          <a:p>
            <a:pPr algn="ctr">
              <a:spcAft>
                <a:spcPts val="0"/>
              </a:spcAft>
            </a:pPr>
            <a:r>
              <a:rPr lang="ru-RU" b="1" u="sng" dirty="0">
                <a:solidFill>
                  <a:schemeClr val="accent2"/>
                </a:solidFill>
                <a:latin typeface="Times New Roman"/>
                <a:ea typeface="Calibri"/>
                <a:cs typeface="Times New Roman"/>
              </a:rPr>
              <a:t>Средний процент </a:t>
            </a:r>
            <a:r>
              <a:rPr lang="ru-RU" b="1" u="sng" dirty="0" smtClean="0">
                <a:solidFill>
                  <a:schemeClr val="accent2"/>
                </a:solidFill>
                <a:latin typeface="Times New Roman"/>
                <a:ea typeface="Calibri"/>
                <a:cs typeface="Times New Roman"/>
              </a:rPr>
              <a:t>выполнения</a:t>
            </a:r>
            <a:r>
              <a:rPr lang="ru-RU" b="1" dirty="0" smtClean="0">
                <a:solidFill>
                  <a:schemeClr val="accent2"/>
                </a:solidFill>
                <a:latin typeface="Times New Roman"/>
                <a:ea typeface="Calibri"/>
                <a:cs typeface="Times New Roman"/>
              </a:rPr>
              <a:t>:  </a:t>
            </a:r>
            <a:r>
              <a:rPr lang="ru-RU" b="1" dirty="0">
                <a:latin typeface="Times New Roman"/>
                <a:ea typeface="Calibri"/>
                <a:cs typeface="Times New Roman"/>
              </a:rPr>
              <a:t>7</a:t>
            </a:r>
            <a:r>
              <a:rPr lang="ru-RU" b="1" dirty="0" smtClean="0">
                <a:latin typeface="Times New Roman"/>
                <a:ea typeface="Calibri"/>
                <a:cs typeface="Times New Roman"/>
              </a:rPr>
              <a:t>8,9%</a:t>
            </a:r>
            <a:endParaRPr lang="ru-RU" dirty="0"/>
          </a:p>
        </p:txBody>
      </p:sp>
      <p:graphicFrame>
        <p:nvGraphicFramePr>
          <p:cNvPr id="6" name="Таблица 5"/>
          <p:cNvGraphicFramePr>
            <a:graphicFrameLocks noGrp="1"/>
          </p:cNvGraphicFramePr>
          <p:nvPr>
            <p:extLst>
              <p:ext uri="{D42A27DB-BD31-4B8C-83A1-F6EECF244321}">
                <p14:modId xmlns:p14="http://schemas.microsoft.com/office/powerpoint/2010/main" val="3920415927"/>
              </p:ext>
            </p:extLst>
          </p:nvPr>
        </p:nvGraphicFramePr>
        <p:xfrm>
          <a:off x="971600" y="2348880"/>
          <a:ext cx="7272808" cy="3384376"/>
        </p:xfrm>
        <a:graphic>
          <a:graphicData uri="http://schemas.openxmlformats.org/drawingml/2006/table">
            <a:tbl>
              <a:tblPr firstRow="1" bandRow="1">
                <a:tableStyleId>{5940675A-B579-460E-94D1-54222C63F5DA}</a:tableStyleId>
              </a:tblPr>
              <a:tblGrid>
                <a:gridCol w="1818202"/>
                <a:gridCol w="1990020"/>
                <a:gridCol w="1646384"/>
                <a:gridCol w="1818202"/>
              </a:tblGrid>
              <a:tr h="1512168">
                <a:tc gridSpan="4">
                  <a:txBody>
                    <a:bodyPr/>
                    <a:lstStyle/>
                    <a:p>
                      <a:pPr algn="ctr"/>
                      <a:r>
                        <a:rPr lang="ru-RU" sz="2400" b="1" dirty="0" smtClean="0">
                          <a:solidFill>
                            <a:schemeClr val="accent2"/>
                          </a:solidFill>
                          <a:latin typeface="Times New Roman" pitchFamily="18" charset="0"/>
                          <a:cs typeface="Times New Roman" pitchFamily="18" charset="0"/>
                        </a:rPr>
                        <a:t>Процент выполнения по региону в группах, получивших отметку</a:t>
                      </a:r>
                      <a:endParaRPr lang="ru-RU" sz="2400" b="1" dirty="0">
                        <a:solidFill>
                          <a:schemeClr val="accent2"/>
                        </a:solidFill>
                        <a:latin typeface="Times New Roman" pitchFamily="18" charset="0"/>
                        <a:cs typeface="Times New Roman" pitchFamily="18" charset="0"/>
                      </a:endParaRPr>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r>
              <a:tr h="936104">
                <a:tc>
                  <a:txBody>
                    <a:bodyPr/>
                    <a:lstStyle/>
                    <a:p>
                      <a:pPr algn="ctr"/>
                      <a:r>
                        <a:rPr lang="ru-RU" sz="2400" b="1" dirty="0" smtClean="0">
                          <a:solidFill>
                            <a:schemeClr val="accent2"/>
                          </a:solidFill>
                          <a:latin typeface="Times New Roman" pitchFamily="18" charset="0"/>
                          <a:cs typeface="Times New Roman" pitchFamily="18" charset="0"/>
                        </a:rPr>
                        <a:t>«2»</a:t>
                      </a:r>
                      <a:endParaRPr lang="ru-RU" sz="2400" b="1" dirty="0">
                        <a:solidFill>
                          <a:schemeClr val="accent2"/>
                        </a:solidFill>
                        <a:latin typeface="Times New Roman" pitchFamily="18" charset="0"/>
                        <a:cs typeface="Times New Roman" pitchFamily="18" charset="0"/>
                      </a:endParaRPr>
                    </a:p>
                  </a:txBody>
                  <a:tcPr/>
                </a:tc>
                <a:tc>
                  <a:txBody>
                    <a:bodyPr/>
                    <a:lstStyle/>
                    <a:p>
                      <a:pPr algn="ctr"/>
                      <a:r>
                        <a:rPr lang="ru-RU" sz="2400" b="1" dirty="0" smtClean="0">
                          <a:solidFill>
                            <a:schemeClr val="accent2"/>
                          </a:solidFill>
                          <a:latin typeface="Times New Roman" pitchFamily="18" charset="0"/>
                          <a:cs typeface="Times New Roman" pitchFamily="18" charset="0"/>
                        </a:rPr>
                        <a:t>«3»</a:t>
                      </a:r>
                      <a:endParaRPr lang="ru-RU" sz="2400" b="1" dirty="0">
                        <a:solidFill>
                          <a:schemeClr val="accent2"/>
                        </a:solidFill>
                        <a:latin typeface="Times New Roman" pitchFamily="18" charset="0"/>
                        <a:cs typeface="Times New Roman" pitchFamily="18" charset="0"/>
                      </a:endParaRPr>
                    </a:p>
                  </a:txBody>
                  <a:tcPr/>
                </a:tc>
                <a:tc>
                  <a:txBody>
                    <a:bodyPr/>
                    <a:lstStyle/>
                    <a:p>
                      <a:pPr algn="ctr"/>
                      <a:r>
                        <a:rPr lang="ru-RU" sz="2400" b="1" dirty="0" smtClean="0">
                          <a:solidFill>
                            <a:schemeClr val="accent2"/>
                          </a:solidFill>
                          <a:latin typeface="Times New Roman" pitchFamily="18" charset="0"/>
                          <a:cs typeface="Times New Roman" pitchFamily="18" charset="0"/>
                        </a:rPr>
                        <a:t>«4»</a:t>
                      </a:r>
                      <a:endParaRPr lang="ru-RU" sz="2400" b="1" dirty="0">
                        <a:solidFill>
                          <a:schemeClr val="accent2"/>
                        </a:solidFill>
                        <a:latin typeface="Times New Roman" pitchFamily="18" charset="0"/>
                        <a:cs typeface="Times New Roman" pitchFamily="18" charset="0"/>
                      </a:endParaRPr>
                    </a:p>
                  </a:txBody>
                  <a:tcPr/>
                </a:tc>
                <a:tc>
                  <a:txBody>
                    <a:bodyPr/>
                    <a:lstStyle/>
                    <a:p>
                      <a:pPr algn="ctr"/>
                      <a:r>
                        <a:rPr lang="ru-RU" sz="2400" b="1" dirty="0" smtClean="0">
                          <a:solidFill>
                            <a:schemeClr val="accent2"/>
                          </a:solidFill>
                          <a:latin typeface="Times New Roman" pitchFamily="18" charset="0"/>
                          <a:cs typeface="Times New Roman" pitchFamily="18" charset="0"/>
                        </a:rPr>
                        <a:t>«5»</a:t>
                      </a:r>
                      <a:endParaRPr lang="ru-RU" sz="2400" b="1" dirty="0">
                        <a:solidFill>
                          <a:schemeClr val="accent2"/>
                        </a:solidFill>
                        <a:latin typeface="Times New Roman" pitchFamily="18" charset="0"/>
                        <a:cs typeface="Times New Roman" pitchFamily="18" charset="0"/>
                      </a:endParaRPr>
                    </a:p>
                  </a:txBody>
                  <a:tcPr/>
                </a:tc>
              </a:tr>
              <a:tr h="936104">
                <a:tc>
                  <a:txBody>
                    <a:bodyPr/>
                    <a:lstStyle/>
                    <a:p>
                      <a:pPr algn="ctr"/>
                      <a:r>
                        <a:rPr lang="ru-RU" sz="2400" dirty="0" smtClean="0">
                          <a:latin typeface="Times New Roman" pitchFamily="18" charset="0"/>
                          <a:cs typeface="Times New Roman" pitchFamily="18" charset="0"/>
                        </a:rPr>
                        <a:t>20</a:t>
                      </a:r>
                      <a:endParaRPr lang="ru-RU" sz="2400" dirty="0">
                        <a:latin typeface="Times New Roman" pitchFamily="18" charset="0"/>
                        <a:cs typeface="Times New Roman" pitchFamily="18" charset="0"/>
                      </a:endParaRPr>
                    </a:p>
                  </a:txBody>
                  <a:tcPr/>
                </a:tc>
                <a:tc>
                  <a:txBody>
                    <a:bodyPr/>
                    <a:lstStyle/>
                    <a:p>
                      <a:pPr algn="ctr"/>
                      <a:r>
                        <a:rPr lang="ru-RU" sz="2400" dirty="0" smtClean="0">
                          <a:latin typeface="Times New Roman" pitchFamily="18" charset="0"/>
                          <a:cs typeface="Times New Roman" pitchFamily="18" charset="0"/>
                        </a:rPr>
                        <a:t>59</a:t>
                      </a:r>
                      <a:endParaRPr lang="ru-RU" sz="2400" dirty="0">
                        <a:latin typeface="Times New Roman" pitchFamily="18" charset="0"/>
                        <a:cs typeface="Times New Roman" pitchFamily="18" charset="0"/>
                      </a:endParaRPr>
                    </a:p>
                  </a:txBody>
                  <a:tcPr/>
                </a:tc>
                <a:tc>
                  <a:txBody>
                    <a:bodyPr/>
                    <a:lstStyle/>
                    <a:p>
                      <a:pPr algn="ctr"/>
                      <a:r>
                        <a:rPr lang="ru-RU" sz="2400" dirty="0" smtClean="0">
                          <a:latin typeface="Times New Roman" pitchFamily="18" charset="0"/>
                          <a:cs typeface="Times New Roman" pitchFamily="18" charset="0"/>
                        </a:rPr>
                        <a:t>85,6</a:t>
                      </a:r>
                      <a:endParaRPr lang="ru-RU" sz="2400" dirty="0">
                        <a:latin typeface="Times New Roman" pitchFamily="18" charset="0"/>
                        <a:cs typeface="Times New Roman" pitchFamily="18" charset="0"/>
                      </a:endParaRPr>
                    </a:p>
                  </a:txBody>
                  <a:tcPr/>
                </a:tc>
                <a:tc>
                  <a:txBody>
                    <a:bodyPr/>
                    <a:lstStyle/>
                    <a:p>
                      <a:pPr algn="ctr"/>
                      <a:r>
                        <a:rPr lang="ru-RU" sz="2400" dirty="0" smtClean="0">
                          <a:latin typeface="Times New Roman" pitchFamily="18" charset="0"/>
                          <a:cs typeface="Times New Roman" pitchFamily="18" charset="0"/>
                        </a:rPr>
                        <a:t>94,9</a:t>
                      </a:r>
                      <a:endParaRPr lang="ru-RU" sz="2400" dirty="0">
                        <a:latin typeface="Times New Roman" pitchFamily="18" charset="0"/>
                        <a:cs typeface="Times New Roman" pitchFamily="18" charset="0"/>
                      </a:endParaRPr>
                    </a:p>
                  </a:txBody>
                  <a:tcPr/>
                </a:tc>
              </a:tr>
            </a:tbl>
          </a:graphicData>
        </a:graphic>
      </p:graphicFrame>
    </p:spTree>
    <p:extLst>
      <p:ext uri="{BB962C8B-B14F-4D97-AF65-F5344CB8AC3E}">
        <p14:creationId xmlns:p14="http://schemas.microsoft.com/office/powerpoint/2010/main" val="28089656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4"/>
          <p:cNvSpPr>
            <a:spLocks noGrp="1"/>
          </p:cNvSpPr>
          <p:nvPr>
            <p:ph idx="1"/>
          </p:nvPr>
        </p:nvSpPr>
        <p:spPr>
          <a:xfrm>
            <a:off x="457200" y="692696"/>
            <a:ext cx="8229600" cy="5881840"/>
          </a:xfrm>
        </p:spPr>
        <p:txBody>
          <a:bodyPr>
            <a:normAutofit/>
          </a:bodyPr>
          <a:lstStyle/>
          <a:p>
            <a:pPr marL="109728" indent="0">
              <a:buNone/>
            </a:pPr>
            <a:r>
              <a:rPr lang="ru-RU" sz="1800" b="1" dirty="0">
                <a:solidFill>
                  <a:schemeClr val="accent2"/>
                </a:solidFill>
                <a:latin typeface="Times New Roman" pitchFamily="18" charset="0"/>
                <a:cs typeface="Times New Roman" pitchFamily="18" charset="0"/>
              </a:rPr>
              <a:t> </a:t>
            </a:r>
            <a:r>
              <a:rPr lang="ru-RU" sz="1800" b="1" dirty="0" smtClean="0">
                <a:solidFill>
                  <a:schemeClr val="accent2"/>
                </a:solidFill>
                <a:latin typeface="Times New Roman" pitchFamily="18" charset="0"/>
                <a:cs typeface="Times New Roman" pitchFamily="18" charset="0"/>
              </a:rPr>
              <a:t>      </a:t>
            </a:r>
            <a:r>
              <a:rPr lang="ru-RU" sz="1800" dirty="0" smtClean="0">
                <a:latin typeface="Times New Roman" pitchFamily="18" charset="0"/>
                <a:cs typeface="Times New Roman" pitchFamily="18" charset="0"/>
              </a:rPr>
              <a:t>1) Греко –персидские войны</a:t>
            </a:r>
          </a:p>
          <a:p>
            <a:pPr marL="109728" indent="0">
              <a:buNone/>
            </a:pPr>
            <a:r>
              <a:rPr lang="ru-RU" sz="1800" dirty="0">
                <a:latin typeface="Times New Roman" pitchFamily="18" charset="0"/>
                <a:cs typeface="Times New Roman" pitchFamily="18" charset="0"/>
              </a:rPr>
              <a:t> </a:t>
            </a:r>
            <a:r>
              <a:rPr lang="ru-RU" sz="1800" dirty="0" smtClean="0">
                <a:latin typeface="Times New Roman" pitchFamily="18" charset="0"/>
                <a:cs typeface="Times New Roman" pitchFamily="18" charset="0"/>
              </a:rPr>
              <a:t>      2) Столетняя война</a:t>
            </a:r>
          </a:p>
          <a:p>
            <a:pPr marL="109728" indent="0">
              <a:buNone/>
            </a:pPr>
            <a:r>
              <a:rPr lang="ru-RU" sz="1800" dirty="0">
                <a:latin typeface="Times New Roman" pitchFamily="18" charset="0"/>
                <a:cs typeface="Times New Roman" pitchFamily="18" charset="0"/>
              </a:rPr>
              <a:t> </a:t>
            </a:r>
            <a:r>
              <a:rPr lang="ru-RU" sz="1800" dirty="0" smtClean="0">
                <a:latin typeface="Times New Roman" pitchFamily="18" charset="0"/>
                <a:cs typeface="Times New Roman" pitchFamily="18" charset="0"/>
              </a:rPr>
              <a:t>      3) Реформация в Германии</a:t>
            </a:r>
          </a:p>
          <a:p>
            <a:pPr marL="109728" indent="0">
              <a:buNone/>
            </a:pPr>
            <a:r>
              <a:rPr lang="ru-RU" sz="1800" dirty="0">
                <a:latin typeface="Times New Roman" pitchFamily="18" charset="0"/>
                <a:cs typeface="Times New Roman" pitchFamily="18" charset="0"/>
              </a:rPr>
              <a:t> </a:t>
            </a:r>
            <a:r>
              <a:rPr lang="ru-RU" sz="1800" dirty="0" smtClean="0">
                <a:latin typeface="Times New Roman" pitchFamily="18" charset="0"/>
                <a:cs typeface="Times New Roman" pitchFamily="18" charset="0"/>
              </a:rPr>
              <a:t>      4) война за независимость британских колоний в Северной Африке</a:t>
            </a:r>
          </a:p>
          <a:p>
            <a:pPr marL="109728" indent="0">
              <a:buNone/>
            </a:pPr>
            <a:r>
              <a:rPr lang="ru-RU" sz="1800" b="1" dirty="0" smtClean="0">
                <a:solidFill>
                  <a:schemeClr val="accent2"/>
                </a:solidFill>
                <a:latin typeface="Times New Roman" pitchFamily="18" charset="0"/>
                <a:cs typeface="Times New Roman" pitchFamily="18" charset="0"/>
              </a:rPr>
              <a:t>15.</a:t>
            </a:r>
            <a:r>
              <a:rPr lang="ru-RU" sz="1800" dirty="0" smtClean="0">
                <a:latin typeface="Times New Roman" pitchFamily="18" charset="0"/>
                <a:cs typeface="Times New Roman" pitchFamily="18" charset="0"/>
              </a:rPr>
              <a:t> Участником какого из перечисленных событий, процессов был М. Лютер?</a:t>
            </a:r>
          </a:p>
          <a:p>
            <a:pPr marL="109728" indent="0">
              <a:buNone/>
            </a:pPr>
            <a:r>
              <a:rPr lang="ru-RU" sz="1800" b="1" dirty="0" smtClean="0">
                <a:solidFill>
                  <a:schemeClr val="accent2"/>
                </a:solidFill>
                <a:latin typeface="Times New Roman" pitchFamily="18" charset="0"/>
                <a:cs typeface="Times New Roman" pitchFamily="18" charset="0"/>
              </a:rPr>
              <a:t>16</a:t>
            </a:r>
            <a:r>
              <a:rPr lang="ru-RU" sz="1800" dirty="0" smtClean="0">
                <a:latin typeface="Times New Roman" pitchFamily="18" charset="0"/>
                <a:cs typeface="Times New Roman" pitchFamily="18" charset="0"/>
              </a:rPr>
              <a:t>. В ходе какого из перечисленных событий, процессов происходила осада Орлеана?</a:t>
            </a:r>
          </a:p>
          <a:p>
            <a:pPr marL="109728" indent="0">
              <a:spcAft>
                <a:spcPts val="0"/>
              </a:spcAft>
              <a:buNone/>
            </a:pPr>
            <a:endParaRPr lang="ru-RU" sz="1800" b="1" u="sng" dirty="0" smtClean="0">
              <a:solidFill>
                <a:srgbClr val="740000"/>
              </a:solidFill>
              <a:latin typeface="Times New Roman" pitchFamily="18" charset="0"/>
              <a:ea typeface="Calibri"/>
              <a:cs typeface="Times New Roman" pitchFamily="18" charset="0"/>
            </a:endParaRPr>
          </a:p>
          <a:p>
            <a:pPr marL="109728" indent="0">
              <a:spcAft>
                <a:spcPts val="0"/>
              </a:spcAft>
              <a:buNone/>
            </a:pPr>
            <a:r>
              <a:rPr lang="ru-RU" sz="1800" b="1" u="sng" dirty="0" smtClean="0">
                <a:solidFill>
                  <a:srgbClr val="740000"/>
                </a:solidFill>
                <a:latin typeface="Times New Roman" pitchFamily="18" charset="0"/>
                <a:ea typeface="Calibri"/>
                <a:cs typeface="Times New Roman" pitchFamily="18" charset="0"/>
              </a:rPr>
              <a:t>Проверяемые </a:t>
            </a:r>
            <a:r>
              <a:rPr lang="ru-RU" sz="1800" b="1" u="sng" dirty="0">
                <a:solidFill>
                  <a:srgbClr val="740000"/>
                </a:solidFill>
                <a:latin typeface="Times New Roman" pitchFamily="18" charset="0"/>
                <a:ea typeface="Calibri"/>
                <a:cs typeface="Times New Roman" pitchFamily="18" charset="0"/>
              </a:rPr>
              <a:t>элементы содержания/ умения</a:t>
            </a:r>
            <a:r>
              <a:rPr lang="ru-RU" sz="1800" b="1" dirty="0" smtClean="0">
                <a:solidFill>
                  <a:prstClr val="black"/>
                </a:solidFill>
                <a:latin typeface="Times New Roman" pitchFamily="18" charset="0"/>
                <a:ea typeface="Calibri"/>
                <a:cs typeface="Times New Roman" pitchFamily="18" charset="0"/>
              </a:rPr>
              <a:t>:</a:t>
            </a:r>
            <a:r>
              <a:rPr lang="ru-RU" sz="1800" dirty="0">
                <a:latin typeface="Times New Roman"/>
                <a:ea typeface="Calibri"/>
                <a:cs typeface="Times New Roman"/>
              </a:rPr>
              <a:t> Знание основных дат, этапов и ключевых событий истории России и мира с древности до 1914 г., выдающихся деятелей отечественной и всеобщей истории.</a:t>
            </a:r>
            <a:endParaRPr lang="ru-RU" sz="1800" dirty="0">
              <a:latin typeface="Calibri"/>
              <a:ea typeface="Calibri"/>
              <a:cs typeface="Times New Roman"/>
            </a:endParaRPr>
          </a:p>
          <a:p>
            <a:pPr marL="109728" indent="0">
              <a:spcAft>
                <a:spcPts val="0"/>
              </a:spcAft>
              <a:buNone/>
            </a:pPr>
            <a:r>
              <a:rPr lang="ru-RU" sz="1800" b="1" u="sng" dirty="0">
                <a:solidFill>
                  <a:srgbClr val="740000"/>
                </a:solidFill>
                <a:latin typeface="Times New Roman" pitchFamily="18" charset="0"/>
                <a:ea typeface="Calibri"/>
                <a:cs typeface="Times New Roman" pitchFamily="18" charset="0"/>
              </a:rPr>
              <a:t>Рекомендации</a:t>
            </a:r>
            <a:r>
              <a:rPr lang="ru-RU" sz="1800" b="1" u="sng" dirty="0" smtClean="0">
                <a:solidFill>
                  <a:srgbClr val="740000"/>
                </a:solidFill>
                <a:latin typeface="Times New Roman" pitchFamily="18" charset="0"/>
                <a:ea typeface="Calibri"/>
                <a:cs typeface="Times New Roman" pitchFamily="18" charset="0"/>
              </a:rPr>
              <a:t>:</a:t>
            </a:r>
            <a:r>
              <a:rPr lang="ru-RU" sz="1800" dirty="0">
                <a:latin typeface="Times New Roman"/>
                <a:ea typeface="Calibri"/>
                <a:cs typeface="Times New Roman"/>
              </a:rPr>
              <a:t> добиваться того, чтобы учащиеся знали  основные даты, этапы и ключевые события истории России и мира с древности по настоящее время.</a:t>
            </a:r>
            <a:endParaRPr lang="ru-RU" sz="1800" dirty="0">
              <a:latin typeface="Calibri"/>
              <a:ea typeface="Calibri"/>
              <a:cs typeface="Times New Roman"/>
            </a:endParaRPr>
          </a:p>
          <a:p>
            <a:pPr marL="109728" lvl="0" indent="0">
              <a:buClr>
                <a:srgbClr val="99987F"/>
              </a:buClr>
              <a:buNone/>
            </a:pPr>
            <a:r>
              <a:rPr lang="ru-RU" sz="1800" b="1" u="sng" dirty="0">
                <a:solidFill>
                  <a:srgbClr val="740000"/>
                </a:solidFill>
                <a:latin typeface="Times New Roman"/>
                <a:ea typeface="Calibri"/>
              </a:rPr>
              <a:t>Уровень сложности</a:t>
            </a:r>
            <a:r>
              <a:rPr lang="ru-RU" sz="1800" dirty="0">
                <a:solidFill>
                  <a:prstClr val="black"/>
                </a:solidFill>
                <a:latin typeface="Times New Roman"/>
                <a:ea typeface="Calibri"/>
              </a:rPr>
              <a:t>: базовый</a:t>
            </a:r>
            <a:endParaRPr lang="ru-RU" sz="1800" dirty="0">
              <a:solidFill>
                <a:prstClr val="black"/>
              </a:solidFill>
              <a:latin typeface="Times New Roman" pitchFamily="18" charset="0"/>
              <a:cs typeface="Times New Roman" pitchFamily="18" charset="0"/>
            </a:endParaRPr>
          </a:p>
          <a:p>
            <a:pPr marL="109728" indent="0">
              <a:buNone/>
            </a:pPr>
            <a:endParaRPr lang="ru-RU" sz="1800" dirty="0">
              <a:latin typeface="Times New Roman" pitchFamily="18" charset="0"/>
              <a:cs typeface="Times New Roman" pitchFamily="18" charset="0"/>
            </a:endParaRPr>
          </a:p>
        </p:txBody>
      </p:sp>
    </p:spTree>
    <p:extLst>
      <p:ext uri="{BB962C8B-B14F-4D97-AF65-F5344CB8AC3E}">
        <p14:creationId xmlns:p14="http://schemas.microsoft.com/office/powerpoint/2010/main" val="10849649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4"/>
          <p:cNvSpPr>
            <a:spLocks noGrp="1"/>
          </p:cNvSpPr>
          <p:nvPr>
            <p:ph idx="1"/>
          </p:nvPr>
        </p:nvSpPr>
        <p:spPr>
          <a:xfrm>
            <a:off x="457200" y="692696"/>
            <a:ext cx="8229600" cy="5881840"/>
          </a:xfrm>
        </p:spPr>
        <p:txBody>
          <a:bodyPr/>
          <a:lstStyle/>
          <a:p>
            <a:pPr marL="109728" indent="0" algn="ctr">
              <a:spcAft>
                <a:spcPts val="0"/>
              </a:spcAft>
              <a:buNone/>
            </a:pPr>
            <a:r>
              <a:rPr lang="ru-RU" b="1" u="sng" dirty="0" smtClean="0">
                <a:solidFill>
                  <a:schemeClr val="accent2"/>
                </a:solidFill>
                <a:latin typeface="Times New Roman"/>
                <a:ea typeface="Calibri"/>
                <a:cs typeface="Times New Roman"/>
              </a:rPr>
              <a:t>15. Средний </a:t>
            </a:r>
            <a:r>
              <a:rPr lang="ru-RU" b="1" u="sng" dirty="0">
                <a:solidFill>
                  <a:schemeClr val="accent2"/>
                </a:solidFill>
                <a:latin typeface="Times New Roman"/>
                <a:ea typeface="Calibri"/>
                <a:cs typeface="Times New Roman"/>
              </a:rPr>
              <a:t>процент </a:t>
            </a:r>
            <a:r>
              <a:rPr lang="ru-RU" b="1" u="sng" dirty="0" smtClean="0">
                <a:solidFill>
                  <a:schemeClr val="accent2"/>
                </a:solidFill>
                <a:latin typeface="Times New Roman"/>
                <a:ea typeface="Calibri"/>
                <a:cs typeface="Times New Roman"/>
              </a:rPr>
              <a:t>выполнения</a:t>
            </a:r>
            <a:r>
              <a:rPr lang="ru-RU" b="1" dirty="0" smtClean="0">
                <a:solidFill>
                  <a:schemeClr val="accent2"/>
                </a:solidFill>
                <a:latin typeface="Times New Roman"/>
                <a:ea typeface="Calibri"/>
                <a:cs typeface="Times New Roman"/>
              </a:rPr>
              <a:t>:  </a:t>
            </a:r>
            <a:r>
              <a:rPr lang="ru-RU" b="1" dirty="0" smtClean="0">
                <a:latin typeface="Times New Roman"/>
                <a:ea typeface="Calibri"/>
                <a:cs typeface="Times New Roman"/>
              </a:rPr>
              <a:t>86%</a:t>
            </a:r>
          </a:p>
          <a:p>
            <a:pPr marL="109728" indent="0">
              <a:spcAft>
                <a:spcPts val="0"/>
              </a:spcAft>
              <a:buNone/>
            </a:pPr>
            <a:r>
              <a:rPr lang="ru-RU" b="1" dirty="0">
                <a:latin typeface="Times New Roman"/>
                <a:cs typeface="Times New Roman"/>
              </a:rPr>
              <a:t> </a:t>
            </a:r>
            <a:r>
              <a:rPr lang="ru-RU" b="1" dirty="0" smtClean="0">
                <a:latin typeface="Times New Roman"/>
                <a:cs typeface="Times New Roman"/>
              </a:rPr>
              <a:t>        </a:t>
            </a:r>
            <a:r>
              <a:rPr lang="ru-RU" b="1" u="sng" dirty="0" smtClean="0">
                <a:solidFill>
                  <a:srgbClr val="740000"/>
                </a:solidFill>
                <a:latin typeface="Times New Roman"/>
                <a:ea typeface="Calibri"/>
                <a:cs typeface="Times New Roman"/>
              </a:rPr>
              <a:t>16. </a:t>
            </a:r>
            <a:r>
              <a:rPr lang="ru-RU" b="1" u="sng" dirty="0">
                <a:solidFill>
                  <a:srgbClr val="740000"/>
                </a:solidFill>
                <a:latin typeface="Times New Roman"/>
                <a:ea typeface="Calibri"/>
                <a:cs typeface="Times New Roman"/>
              </a:rPr>
              <a:t>Средний процент выполнения</a:t>
            </a:r>
            <a:r>
              <a:rPr lang="ru-RU" b="1" dirty="0" smtClean="0">
                <a:solidFill>
                  <a:srgbClr val="740000"/>
                </a:solidFill>
                <a:latin typeface="Times New Roman"/>
                <a:ea typeface="Calibri"/>
                <a:cs typeface="Times New Roman"/>
              </a:rPr>
              <a:t>:  </a:t>
            </a:r>
            <a:r>
              <a:rPr lang="ru-RU" b="1" dirty="0" smtClean="0">
                <a:latin typeface="Times New Roman"/>
                <a:ea typeface="Calibri"/>
                <a:cs typeface="Times New Roman"/>
              </a:rPr>
              <a:t>82%</a:t>
            </a:r>
            <a:endParaRPr lang="ru-RU" dirty="0"/>
          </a:p>
        </p:txBody>
      </p:sp>
      <p:graphicFrame>
        <p:nvGraphicFramePr>
          <p:cNvPr id="6" name="Таблица 5"/>
          <p:cNvGraphicFramePr>
            <a:graphicFrameLocks noGrp="1"/>
          </p:cNvGraphicFramePr>
          <p:nvPr>
            <p:extLst>
              <p:ext uri="{D42A27DB-BD31-4B8C-83A1-F6EECF244321}">
                <p14:modId xmlns:p14="http://schemas.microsoft.com/office/powerpoint/2010/main" val="2438686823"/>
              </p:ext>
            </p:extLst>
          </p:nvPr>
        </p:nvGraphicFramePr>
        <p:xfrm>
          <a:off x="971600" y="2348880"/>
          <a:ext cx="7272808" cy="3636992"/>
        </p:xfrm>
        <a:graphic>
          <a:graphicData uri="http://schemas.openxmlformats.org/drawingml/2006/table">
            <a:tbl>
              <a:tblPr firstRow="1" bandRow="1">
                <a:tableStyleId>{5940675A-B579-460E-94D1-54222C63F5DA}</a:tableStyleId>
              </a:tblPr>
              <a:tblGrid>
                <a:gridCol w="1818202"/>
                <a:gridCol w="1990020"/>
                <a:gridCol w="1646384"/>
                <a:gridCol w="1818202"/>
              </a:tblGrid>
              <a:tr h="1512168">
                <a:tc gridSpan="4">
                  <a:txBody>
                    <a:bodyPr/>
                    <a:lstStyle/>
                    <a:p>
                      <a:pPr algn="ctr"/>
                      <a:r>
                        <a:rPr lang="ru-RU" sz="2400" b="1" dirty="0" smtClean="0">
                          <a:solidFill>
                            <a:schemeClr val="accent2"/>
                          </a:solidFill>
                          <a:latin typeface="Times New Roman" pitchFamily="18" charset="0"/>
                          <a:cs typeface="Times New Roman" pitchFamily="18" charset="0"/>
                        </a:rPr>
                        <a:t>Процент выполнения по региону в группах, получивших отметку</a:t>
                      </a:r>
                      <a:endParaRPr lang="ru-RU" sz="2400" b="1" dirty="0">
                        <a:solidFill>
                          <a:schemeClr val="accent2"/>
                        </a:solidFill>
                        <a:latin typeface="Times New Roman" pitchFamily="18" charset="0"/>
                        <a:cs typeface="Times New Roman" pitchFamily="18" charset="0"/>
                      </a:endParaRPr>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r>
              <a:tr h="936104">
                <a:tc>
                  <a:txBody>
                    <a:bodyPr/>
                    <a:lstStyle/>
                    <a:p>
                      <a:pPr algn="ctr"/>
                      <a:r>
                        <a:rPr lang="ru-RU" sz="2400" b="1" dirty="0" smtClean="0">
                          <a:solidFill>
                            <a:schemeClr val="accent2"/>
                          </a:solidFill>
                          <a:latin typeface="Times New Roman" pitchFamily="18" charset="0"/>
                          <a:cs typeface="Times New Roman" pitchFamily="18" charset="0"/>
                        </a:rPr>
                        <a:t>«2»</a:t>
                      </a:r>
                      <a:endParaRPr lang="ru-RU" sz="2400" b="1" dirty="0">
                        <a:solidFill>
                          <a:schemeClr val="accent2"/>
                        </a:solidFill>
                        <a:latin typeface="Times New Roman" pitchFamily="18" charset="0"/>
                        <a:cs typeface="Times New Roman" pitchFamily="18" charset="0"/>
                      </a:endParaRPr>
                    </a:p>
                  </a:txBody>
                  <a:tcPr/>
                </a:tc>
                <a:tc>
                  <a:txBody>
                    <a:bodyPr/>
                    <a:lstStyle/>
                    <a:p>
                      <a:pPr algn="ctr"/>
                      <a:r>
                        <a:rPr lang="ru-RU" sz="2400" b="1" dirty="0" smtClean="0">
                          <a:solidFill>
                            <a:schemeClr val="accent2"/>
                          </a:solidFill>
                          <a:latin typeface="Times New Roman" pitchFamily="18" charset="0"/>
                          <a:cs typeface="Times New Roman" pitchFamily="18" charset="0"/>
                        </a:rPr>
                        <a:t>«3»</a:t>
                      </a:r>
                      <a:endParaRPr lang="ru-RU" sz="2400" b="1" dirty="0">
                        <a:solidFill>
                          <a:schemeClr val="accent2"/>
                        </a:solidFill>
                        <a:latin typeface="Times New Roman" pitchFamily="18" charset="0"/>
                        <a:cs typeface="Times New Roman" pitchFamily="18" charset="0"/>
                      </a:endParaRPr>
                    </a:p>
                  </a:txBody>
                  <a:tcPr/>
                </a:tc>
                <a:tc>
                  <a:txBody>
                    <a:bodyPr/>
                    <a:lstStyle/>
                    <a:p>
                      <a:pPr algn="ctr"/>
                      <a:r>
                        <a:rPr lang="ru-RU" sz="2400" b="1" dirty="0" smtClean="0">
                          <a:solidFill>
                            <a:schemeClr val="accent2"/>
                          </a:solidFill>
                          <a:latin typeface="Times New Roman" pitchFamily="18" charset="0"/>
                          <a:cs typeface="Times New Roman" pitchFamily="18" charset="0"/>
                        </a:rPr>
                        <a:t>«4»</a:t>
                      </a:r>
                      <a:endParaRPr lang="ru-RU" sz="2400" b="1" dirty="0">
                        <a:solidFill>
                          <a:schemeClr val="accent2"/>
                        </a:solidFill>
                        <a:latin typeface="Times New Roman" pitchFamily="18" charset="0"/>
                        <a:cs typeface="Times New Roman" pitchFamily="18" charset="0"/>
                      </a:endParaRPr>
                    </a:p>
                  </a:txBody>
                  <a:tcPr/>
                </a:tc>
                <a:tc>
                  <a:txBody>
                    <a:bodyPr/>
                    <a:lstStyle/>
                    <a:p>
                      <a:pPr algn="ctr"/>
                      <a:r>
                        <a:rPr lang="ru-RU" sz="2400" b="1" dirty="0" smtClean="0">
                          <a:solidFill>
                            <a:schemeClr val="accent2"/>
                          </a:solidFill>
                          <a:latin typeface="Times New Roman" pitchFamily="18" charset="0"/>
                          <a:cs typeface="Times New Roman" pitchFamily="18" charset="0"/>
                        </a:rPr>
                        <a:t>«5»</a:t>
                      </a:r>
                      <a:endParaRPr lang="ru-RU" sz="2400" b="1" dirty="0">
                        <a:solidFill>
                          <a:schemeClr val="accent2"/>
                        </a:solidFill>
                        <a:latin typeface="Times New Roman" pitchFamily="18" charset="0"/>
                        <a:cs typeface="Times New Roman" pitchFamily="18" charset="0"/>
                      </a:endParaRPr>
                    </a:p>
                  </a:txBody>
                  <a:tcPr/>
                </a:tc>
              </a:tr>
              <a:tr h="936104">
                <a:tc>
                  <a:txBody>
                    <a:bodyPr/>
                    <a:lstStyle/>
                    <a:p>
                      <a:pPr algn="ctr"/>
                      <a:r>
                        <a:rPr lang="ru-RU" sz="2400" dirty="0" smtClean="0">
                          <a:latin typeface="Times New Roman" pitchFamily="18" charset="0"/>
                          <a:cs typeface="Times New Roman" pitchFamily="18" charset="0"/>
                        </a:rPr>
                        <a:t>28,75</a:t>
                      </a:r>
                    </a:p>
                    <a:p>
                      <a:pPr algn="ctr"/>
                      <a:r>
                        <a:rPr lang="ru-RU" sz="2400" dirty="0" smtClean="0">
                          <a:latin typeface="Times New Roman" pitchFamily="18" charset="0"/>
                          <a:cs typeface="Times New Roman" pitchFamily="18" charset="0"/>
                        </a:rPr>
                        <a:t>55</a:t>
                      </a:r>
                      <a:endParaRPr lang="ru-RU" sz="2400" dirty="0">
                        <a:latin typeface="Times New Roman" pitchFamily="18" charset="0"/>
                        <a:cs typeface="Times New Roman" pitchFamily="18" charset="0"/>
                      </a:endParaRPr>
                    </a:p>
                  </a:txBody>
                  <a:tcPr/>
                </a:tc>
                <a:tc>
                  <a:txBody>
                    <a:bodyPr/>
                    <a:lstStyle/>
                    <a:p>
                      <a:pPr algn="ctr"/>
                      <a:r>
                        <a:rPr lang="ru-RU" sz="2400" dirty="0" smtClean="0">
                          <a:latin typeface="Times New Roman" pitchFamily="18" charset="0"/>
                          <a:cs typeface="Times New Roman" pitchFamily="18" charset="0"/>
                        </a:rPr>
                        <a:t>76,4</a:t>
                      </a:r>
                    </a:p>
                    <a:p>
                      <a:pPr algn="ctr"/>
                      <a:r>
                        <a:rPr lang="ru-RU" sz="2400" dirty="0" smtClean="0">
                          <a:latin typeface="Times New Roman" pitchFamily="18" charset="0"/>
                          <a:cs typeface="Times New Roman" pitchFamily="18" charset="0"/>
                        </a:rPr>
                        <a:t>70</a:t>
                      </a:r>
                      <a:endParaRPr lang="ru-RU" sz="2400" dirty="0">
                        <a:latin typeface="Times New Roman" pitchFamily="18" charset="0"/>
                        <a:cs typeface="Times New Roman" pitchFamily="18" charset="0"/>
                      </a:endParaRPr>
                    </a:p>
                  </a:txBody>
                  <a:tcPr/>
                </a:tc>
                <a:tc>
                  <a:txBody>
                    <a:bodyPr/>
                    <a:lstStyle/>
                    <a:p>
                      <a:pPr algn="ctr"/>
                      <a:r>
                        <a:rPr lang="ru-RU" sz="2400" dirty="0" smtClean="0">
                          <a:latin typeface="Times New Roman" pitchFamily="18" charset="0"/>
                          <a:cs typeface="Times New Roman" pitchFamily="18" charset="0"/>
                        </a:rPr>
                        <a:t>85,9</a:t>
                      </a:r>
                    </a:p>
                    <a:p>
                      <a:pPr algn="ctr"/>
                      <a:r>
                        <a:rPr lang="ru-RU" sz="2400" dirty="0" smtClean="0">
                          <a:latin typeface="Times New Roman" pitchFamily="18" charset="0"/>
                          <a:cs typeface="Times New Roman" pitchFamily="18" charset="0"/>
                        </a:rPr>
                        <a:t>85</a:t>
                      </a:r>
                    </a:p>
                    <a:p>
                      <a:pPr algn="ctr"/>
                      <a:endParaRPr lang="ru-RU" sz="2400" dirty="0">
                        <a:latin typeface="Times New Roman" pitchFamily="18" charset="0"/>
                        <a:cs typeface="Times New Roman" pitchFamily="18" charset="0"/>
                      </a:endParaRPr>
                    </a:p>
                  </a:txBody>
                  <a:tcPr/>
                </a:tc>
                <a:tc>
                  <a:txBody>
                    <a:bodyPr/>
                    <a:lstStyle/>
                    <a:p>
                      <a:pPr algn="ctr"/>
                      <a:r>
                        <a:rPr lang="ru-RU" sz="2400" dirty="0" smtClean="0">
                          <a:latin typeface="Times New Roman" pitchFamily="18" charset="0"/>
                          <a:cs typeface="Times New Roman" pitchFamily="18" charset="0"/>
                        </a:rPr>
                        <a:t>94,1</a:t>
                      </a:r>
                    </a:p>
                    <a:p>
                      <a:pPr algn="ctr"/>
                      <a:r>
                        <a:rPr lang="ru-RU" sz="2400" dirty="0" smtClean="0">
                          <a:latin typeface="Times New Roman" pitchFamily="18" charset="0"/>
                          <a:cs typeface="Times New Roman" pitchFamily="18" charset="0"/>
                        </a:rPr>
                        <a:t>92,8</a:t>
                      </a:r>
                      <a:endParaRPr lang="ru-RU" sz="2400" dirty="0">
                        <a:latin typeface="Times New Roman" pitchFamily="18" charset="0"/>
                        <a:cs typeface="Times New Roman" pitchFamily="18" charset="0"/>
                      </a:endParaRPr>
                    </a:p>
                  </a:txBody>
                  <a:tcPr/>
                </a:tc>
              </a:tr>
            </a:tbl>
          </a:graphicData>
        </a:graphic>
      </p:graphicFrame>
    </p:spTree>
    <p:extLst>
      <p:ext uri="{BB962C8B-B14F-4D97-AF65-F5344CB8AC3E}">
        <p14:creationId xmlns:p14="http://schemas.microsoft.com/office/powerpoint/2010/main" val="210536570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4"/>
          <p:cNvSpPr>
            <a:spLocks noGrp="1"/>
          </p:cNvSpPr>
          <p:nvPr>
            <p:ph idx="1"/>
          </p:nvPr>
        </p:nvSpPr>
        <p:spPr>
          <a:xfrm>
            <a:off x="457200" y="692696"/>
            <a:ext cx="8229600" cy="5881840"/>
          </a:xfrm>
        </p:spPr>
        <p:txBody>
          <a:bodyPr>
            <a:normAutofit/>
          </a:bodyPr>
          <a:lstStyle/>
          <a:p>
            <a:pPr marL="109728" indent="0">
              <a:buNone/>
            </a:pPr>
            <a:r>
              <a:rPr lang="ru-RU" sz="1800" b="1" dirty="0" smtClean="0">
                <a:solidFill>
                  <a:schemeClr val="accent2"/>
                </a:solidFill>
              </a:rPr>
              <a:t>17.  </a:t>
            </a:r>
            <a:r>
              <a:rPr lang="ru-RU" sz="1800" dirty="0" smtClean="0">
                <a:latin typeface="Times New Roman" pitchFamily="18" charset="0"/>
                <a:cs typeface="Times New Roman" pitchFamily="18" charset="0"/>
              </a:rPr>
              <a:t>К </a:t>
            </a:r>
            <a:r>
              <a:rPr lang="ru-RU" sz="1800" dirty="0">
                <a:latin typeface="Times New Roman" pitchFamily="18" charset="0"/>
                <a:cs typeface="Times New Roman" pitchFamily="18" charset="0"/>
              </a:rPr>
              <a:t> </a:t>
            </a:r>
            <a:r>
              <a:rPr lang="ru-RU" sz="1800" dirty="0" smtClean="0">
                <a:latin typeface="Times New Roman" pitchFamily="18" charset="0"/>
                <a:cs typeface="Times New Roman" pitchFamily="18" charset="0"/>
              </a:rPr>
              <a:t>какому событию или процессу имеет непосредственное отношение приведённый ниже фрагмент исторического источника?</a:t>
            </a:r>
          </a:p>
          <a:p>
            <a:pPr marL="109728" indent="0">
              <a:buNone/>
            </a:pPr>
            <a:r>
              <a:rPr lang="ru-RU" sz="1800" dirty="0" smtClean="0">
                <a:latin typeface="Times New Roman" pitchFamily="18" charset="0"/>
                <a:cs typeface="Times New Roman" pitchFamily="18" charset="0"/>
              </a:rPr>
              <a:t>«Неудобства всякого рода, происходящие от нашей связи с Англией, неисчислимы. Долг наш по отношению к самим себе и к человечеству вообще побуждает нас порвать эту связь. В самом деле, вследствие зависимости от Англии или даже в силу простой политической связи с ней мы невольно впутываемся в разные войны и раздоры, происходящие в Европе…</a:t>
            </a:r>
          </a:p>
          <a:p>
            <a:pPr marL="109728" indent="0">
              <a:spcAft>
                <a:spcPts val="0"/>
              </a:spcAft>
              <a:buNone/>
            </a:pPr>
            <a:endParaRPr lang="ru-RU" sz="1800" b="1" u="sng" dirty="0" smtClean="0">
              <a:solidFill>
                <a:srgbClr val="740000"/>
              </a:solidFill>
              <a:latin typeface="Times New Roman" pitchFamily="18" charset="0"/>
              <a:ea typeface="Calibri"/>
              <a:cs typeface="Times New Roman" pitchFamily="18" charset="0"/>
            </a:endParaRPr>
          </a:p>
          <a:p>
            <a:pPr marL="109728" indent="0">
              <a:spcAft>
                <a:spcPts val="0"/>
              </a:spcAft>
              <a:buNone/>
            </a:pPr>
            <a:r>
              <a:rPr lang="ru-RU" sz="1800" b="1" u="sng" dirty="0" smtClean="0">
                <a:solidFill>
                  <a:srgbClr val="740000"/>
                </a:solidFill>
                <a:latin typeface="Times New Roman" pitchFamily="18" charset="0"/>
                <a:ea typeface="Calibri"/>
                <a:cs typeface="Times New Roman" pitchFamily="18" charset="0"/>
              </a:rPr>
              <a:t>Проверяемые </a:t>
            </a:r>
            <a:r>
              <a:rPr lang="ru-RU" sz="1800" b="1" u="sng" dirty="0">
                <a:solidFill>
                  <a:srgbClr val="740000"/>
                </a:solidFill>
                <a:latin typeface="Times New Roman" pitchFamily="18" charset="0"/>
                <a:ea typeface="Calibri"/>
                <a:cs typeface="Times New Roman" pitchFamily="18" charset="0"/>
              </a:rPr>
              <a:t>элементы содержания/ умения</a:t>
            </a:r>
            <a:r>
              <a:rPr lang="ru-RU" sz="1800" b="1" dirty="0" smtClean="0">
                <a:solidFill>
                  <a:prstClr val="black"/>
                </a:solidFill>
                <a:latin typeface="Times New Roman" pitchFamily="18" charset="0"/>
                <a:ea typeface="Calibri"/>
                <a:cs typeface="Times New Roman" pitchFamily="18" charset="0"/>
              </a:rPr>
              <a:t>:</a:t>
            </a:r>
            <a:r>
              <a:rPr lang="ru-RU" sz="1800" dirty="0">
                <a:latin typeface="Times New Roman"/>
                <a:ea typeface="Calibri"/>
                <a:cs typeface="Times New Roman"/>
              </a:rPr>
              <a:t> использование данных различных исторических и современных источников (текста; схем; иллюстративного, статистического материала) при ответе на вопросы, решении различных учебных задач; сравнение свидетельств разных источников.</a:t>
            </a:r>
            <a:endParaRPr lang="ru-RU" sz="1400" dirty="0">
              <a:latin typeface="Calibri"/>
              <a:ea typeface="Calibri"/>
              <a:cs typeface="Times New Roman"/>
            </a:endParaRPr>
          </a:p>
          <a:p>
            <a:pPr marL="109728" indent="0">
              <a:spcAft>
                <a:spcPts val="0"/>
              </a:spcAft>
              <a:buNone/>
            </a:pPr>
            <a:r>
              <a:rPr lang="ru-RU" sz="1800" b="1" u="sng" dirty="0">
                <a:solidFill>
                  <a:srgbClr val="740000"/>
                </a:solidFill>
                <a:latin typeface="Times New Roman" pitchFamily="18" charset="0"/>
                <a:ea typeface="Calibri"/>
                <a:cs typeface="Times New Roman" pitchFamily="18" charset="0"/>
              </a:rPr>
              <a:t>Рекомендации</a:t>
            </a:r>
            <a:r>
              <a:rPr lang="ru-RU" sz="1800" b="1" u="sng" dirty="0" smtClean="0">
                <a:solidFill>
                  <a:srgbClr val="740000"/>
                </a:solidFill>
                <a:latin typeface="Times New Roman" pitchFamily="18" charset="0"/>
                <a:ea typeface="Calibri"/>
                <a:cs typeface="Times New Roman" pitchFamily="18" charset="0"/>
              </a:rPr>
              <a:t>:</a:t>
            </a:r>
            <a:r>
              <a:rPr lang="ru-RU" sz="1800" dirty="0">
                <a:latin typeface="Times New Roman"/>
                <a:ea typeface="Calibri"/>
                <a:cs typeface="Times New Roman"/>
              </a:rPr>
              <a:t> развивать читательскую грамотность у учащихся, научить использовать данные исторических и современных источников при ответе на вопросы, научить сопоставлять источник и событие и  находить правильный ответ.</a:t>
            </a:r>
            <a:endParaRPr lang="ru-RU" sz="1400" dirty="0">
              <a:latin typeface="Calibri"/>
              <a:ea typeface="Calibri"/>
              <a:cs typeface="Times New Roman"/>
            </a:endParaRPr>
          </a:p>
          <a:p>
            <a:pPr marL="109728" lvl="0" indent="0">
              <a:buClr>
                <a:srgbClr val="99987F"/>
              </a:buClr>
              <a:buNone/>
            </a:pPr>
            <a:r>
              <a:rPr lang="ru-RU" sz="1800" b="1" u="sng" dirty="0">
                <a:solidFill>
                  <a:srgbClr val="740000"/>
                </a:solidFill>
                <a:latin typeface="Times New Roman"/>
                <a:ea typeface="Calibri"/>
              </a:rPr>
              <a:t>Уровень сложности</a:t>
            </a:r>
            <a:r>
              <a:rPr lang="ru-RU" sz="1800" dirty="0">
                <a:solidFill>
                  <a:prstClr val="black"/>
                </a:solidFill>
                <a:latin typeface="Times New Roman"/>
                <a:ea typeface="Calibri"/>
              </a:rPr>
              <a:t>: базовый</a:t>
            </a:r>
            <a:endParaRPr lang="ru-RU" sz="1800" dirty="0">
              <a:solidFill>
                <a:prstClr val="black"/>
              </a:solidFill>
              <a:latin typeface="Times New Roman" pitchFamily="18" charset="0"/>
              <a:cs typeface="Times New Roman" pitchFamily="18" charset="0"/>
            </a:endParaRPr>
          </a:p>
          <a:p>
            <a:pPr marL="109728" indent="0">
              <a:buNone/>
            </a:pPr>
            <a:endParaRPr lang="ru-RU" sz="1800" dirty="0">
              <a:latin typeface="Times New Roman" pitchFamily="18" charset="0"/>
              <a:cs typeface="Times New Roman" pitchFamily="18" charset="0"/>
            </a:endParaRPr>
          </a:p>
        </p:txBody>
      </p:sp>
    </p:spTree>
    <p:extLst>
      <p:ext uri="{BB962C8B-B14F-4D97-AF65-F5344CB8AC3E}">
        <p14:creationId xmlns:p14="http://schemas.microsoft.com/office/powerpoint/2010/main" val="10849649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4"/>
          <p:cNvSpPr>
            <a:spLocks noGrp="1"/>
          </p:cNvSpPr>
          <p:nvPr>
            <p:ph idx="1"/>
          </p:nvPr>
        </p:nvSpPr>
        <p:spPr>
          <a:xfrm>
            <a:off x="457200" y="692696"/>
            <a:ext cx="8229600" cy="5881840"/>
          </a:xfrm>
        </p:spPr>
        <p:txBody>
          <a:bodyPr/>
          <a:lstStyle/>
          <a:p>
            <a:pPr algn="ctr">
              <a:spcAft>
                <a:spcPts val="0"/>
              </a:spcAft>
            </a:pPr>
            <a:r>
              <a:rPr lang="ru-RU" b="1" u="sng" dirty="0">
                <a:solidFill>
                  <a:schemeClr val="accent2"/>
                </a:solidFill>
                <a:latin typeface="Times New Roman"/>
                <a:ea typeface="Calibri"/>
                <a:cs typeface="Times New Roman"/>
              </a:rPr>
              <a:t>Средний процент </a:t>
            </a:r>
            <a:r>
              <a:rPr lang="ru-RU" b="1" u="sng" dirty="0" smtClean="0">
                <a:solidFill>
                  <a:schemeClr val="accent2"/>
                </a:solidFill>
                <a:latin typeface="Times New Roman"/>
                <a:ea typeface="Calibri"/>
                <a:cs typeface="Times New Roman"/>
              </a:rPr>
              <a:t>выполнения</a:t>
            </a:r>
            <a:r>
              <a:rPr lang="ru-RU" b="1" dirty="0" smtClean="0">
                <a:solidFill>
                  <a:schemeClr val="accent2"/>
                </a:solidFill>
                <a:latin typeface="Times New Roman"/>
                <a:ea typeface="Calibri"/>
                <a:cs typeface="Times New Roman"/>
              </a:rPr>
              <a:t>:  </a:t>
            </a:r>
            <a:r>
              <a:rPr lang="ru-RU" b="1" dirty="0" smtClean="0">
                <a:latin typeface="Times New Roman"/>
                <a:ea typeface="Calibri"/>
                <a:cs typeface="Times New Roman"/>
              </a:rPr>
              <a:t>7</a:t>
            </a:r>
            <a:r>
              <a:rPr lang="ru-RU" b="1" dirty="0">
                <a:latin typeface="Times New Roman"/>
                <a:ea typeface="Calibri"/>
                <a:cs typeface="Times New Roman"/>
              </a:rPr>
              <a:t>1</a:t>
            </a:r>
            <a:r>
              <a:rPr lang="ru-RU" b="1" dirty="0" smtClean="0">
                <a:latin typeface="Times New Roman"/>
                <a:ea typeface="Calibri"/>
                <a:cs typeface="Times New Roman"/>
              </a:rPr>
              <a:t>%</a:t>
            </a:r>
            <a:endParaRPr lang="ru-RU" dirty="0"/>
          </a:p>
        </p:txBody>
      </p:sp>
      <p:graphicFrame>
        <p:nvGraphicFramePr>
          <p:cNvPr id="6" name="Таблица 5"/>
          <p:cNvGraphicFramePr>
            <a:graphicFrameLocks noGrp="1"/>
          </p:cNvGraphicFramePr>
          <p:nvPr>
            <p:extLst>
              <p:ext uri="{D42A27DB-BD31-4B8C-83A1-F6EECF244321}">
                <p14:modId xmlns:p14="http://schemas.microsoft.com/office/powerpoint/2010/main" val="4040566922"/>
              </p:ext>
            </p:extLst>
          </p:nvPr>
        </p:nvGraphicFramePr>
        <p:xfrm>
          <a:off x="971600" y="2348880"/>
          <a:ext cx="7272808" cy="3384376"/>
        </p:xfrm>
        <a:graphic>
          <a:graphicData uri="http://schemas.openxmlformats.org/drawingml/2006/table">
            <a:tbl>
              <a:tblPr firstRow="1" bandRow="1">
                <a:tableStyleId>{5940675A-B579-460E-94D1-54222C63F5DA}</a:tableStyleId>
              </a:tblPr>
              <a:tblGrid>
                <a:gridCol w="1818202"/>
                <a:gridCol w="1990020"/>
                <a:gridCol w="1646384"/>
                <a:gridCol w="1818202"/>
              </a:tblGrid>
              <a:tr h="1512168">
                <a:tc gridSpan="4">
                  <a:txBody>
                    <a:bodyPr/>
                    <a:lstStyle/>
                    <a:p>
                      <a:pPr algn="ctr"/>
                      <a:r>
                        <a:rPr lang="ru-RU" sz="2400" b="1" dirty="0" smtClean="0">
                          <a:solidFill>
                            <a:schemeClr val="accent2"/>
                          </a:solidFill>
                          <a:latin typeface="Times New Roman" pitchFamily="18" charset="0"/>
                          <a:cs typeface="Times New Roman" pitchFamily="18" charset="0"/>
                        </a:rPr>
                        <a:t>Процент выполнения по региону в группах, получивших отметку</a:t>
                      </a:r>
                      <a:endParaRPr lang="ru-RU" sz="2400" b="1" dirty="0">
                        <a:solidFill>
                          <a:schemeClr val="accent2"/>
                        </a:solidFill>
                        <a:latin typeface="Times New Roman" pitchFamily="18" charset="0"/>
                        <a:cs typeface="Times New Roman" pitchFamily="18" charset="0"/>
                      </a:endParaRPr>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r>
              <a:tr h="936104">
                <a:tc>
                  <a:txBody>
                    <a:bodyPr/>
                    <a:lstStyle/>
                    <a:p>
                      <a:pPr algn="ctr"/>
                      <a:r>
                        <a:rPr lang="ru-RU" sz="2400" b="1" dirty="0" smtClean="0">
                          <a:solidFill>
                            <a:schemeClr val="accent2"/>
                          </a:solidFill>
                          <a:latin typeface="Times New Roman" pitchFamily="18" charset="0"/>
                          <a:cs typeface="Times New Roman" pitchFamily="18" charset="0"/>
                        </a:rPr>
                        <a:t>«2»</a:t>
                      </a:r>
                      <a:endParaRPr lang="ru-RU" sz="2400" b="1" dirty="0">
                        <a:solidFill>
                          <a:schemeClr val="accent2"/>
                        </a:solidFill>
                        <a:latin typeface="Times New Roman" pitchFamily="18" charset="0"/>
                        <a:cs typeface="Times New Roman" pitchFamily="18" charset="0"/>
                      </a:endParaRPr>
                    </a:p>
                  </a:txBody>
                  <a:tcPr/>
                </a:tc>
                <a:tc>
                  <a:txBody>
                    <a:bodyPr/>
                    <a:lstStyle/>
                    <a:p>
                      <a:pPr algn="ctr"/>
                      <a:r>
                        <a:rPr lang="ru-RU" sz="2400" b="1" dirty="0" smtClean="0">
                          <a:solidFill>
                            <a:schemeClr val="accent2"/>
                          </a:solidFill>
                          <a:latin typeface="Times New Roman" pitchFamily="18" charset="0"/>
                          <a:cs typeface="Times New Roman" pitchFamily="18" charset="0"/>
                        </a:rPr>
                        <a:t>«3»</a:t>
                      </a:r>
                      <a:endParaRPr lang="ru-RU" sz="2400" b="1" dirty="0">
                        <a:solidFill>
                          <a:schemeClr val="accent2"/>
                        </a:solidFill>
                        <a:latin typeface="Times New Roman" pitchFamily="18" charset="0"/>
                        <a:cs typeface="Times New Roman" pitchFamily="18" charset="0"/>
                      </a:endParaRPr>
                    </a:p>
                  </a:txBody>
                  <a:tcPr/>
                </a:tc>
                <a:tc>
                  <a:txBody>
                    <a:bodyPr/>
                    <a:lstStyle/>
                    <a:p>
                      <a:pPr algn="ctr"/>
                      <a:r>
                        <a:rPr lang="ru-RU" sz="2400" b="1" dirty="0" smtClean="0">
                          <a:solidFill>
                            <a:schemeClr val="accent2"/>
                          </a:solidFill>
                          <a:latin typeface="Times New Roman" pitchFamily="18" charset="0"/>
                          <a:cs typeface="Times New Roman" pitchFamily="18" charset="0"/>
                        </a:rPr>
                        <a:t>«4»</a:t>
                      </a:r>
                      <a:endParaRPr lang="ru-RU" sz="2400" b="1" dirty="0">
                        <a:solidFill>
                          <a:schemeClr val="accent2"/>
                        </a:solidFill>
                        <a:latin typeface="Times New Roman" pitchFamily="18" charset="0"/>
                        <a:cs typeface="Times New Roman" pitchFamily="18" charset="0"/>
                      </a:endParaRPr>
                    </a:p>
                  </a:txBody>
                  <a:tcPr/>
                </a:tc>
                <a:tc>
                  <a:txBody>
                    <a:bodyPr/>
                    <a:lstStyle/>
                    <a:p>
                      <a:pPr algn="ctr"/>
                      <a:r>
                        <a:rPr lang="ru-RU" sz="2400" b="1" dirty="0" smtClean="0">
                          <a:solidFill>
                            <a:schemeClr val="accent2"/>
                          </a:solidFill>
                          <a:latin typeface="Times New Roman" pitchFamily="18" charset="0"/>
                          <a:cs typeface="Times New Roman" pitchFamily="18" charset="0"/>
                        </a:rPr>
                        <a:t>«5»</a:t>
                      </a:r>
                      <a:endParaRPr lang="ru-RU" sz="2400" b="1" dirty="0">
                        <a:solidFill>
                          <a:schemeClr val="accent2"/>
                        </a:solidFill>
                        <a:latin typeface="Times New Roman" pitchFamily="18" charset="0"/>
                        <a:cs typeface="Times New Roman" pitchFamily="18" charset="0"/>
                      </a:endParaRPr>
                    </a:p>
                  </a:txBody>
                  <a:tcPr/>
                </a:tc>
              </a:tr>
              <a:tr h="936104">
                <a:tc>
                  <a:txBody>
                    <a:bodyPr/>
                    <a:lstStyle/>
                    <a:p>
                      <a:pPr algn="ctr"/>
                      <a:r>
                        <a:rPr lang="ru-RU" sz="2400" dirty="0" smtClean="0">
                          <a:latin typeface="Times New Roman" pitchFamily="18" charset="0"/>
                          <a:cs typeface="Times New Roman" pitchFamily="18" charset="0"/>
                        </a:rPr>
                        <a:t>53,75</a:t>
                      </a:r>
                      <a:endParaRPr lang="ru-RU" sz="2400" dirty="0">
                        <a:latin typeface="Times New Roman" pitchFamily="18" charset="0"/>
                        <a:cs typeface="Times New Roman" pitchFamily="18" charset="0"/>
                      </a:endParaRPr>
                    </a:p>
                  </a:txBody>
                  <a:tcPr/>
                </a:tc>
                <a:tc>
                  <a:txBody>
                    <a:bodyPr/>
                    <a:lstStyle/>
                    <a:p>
                      <a:pPr algn="ctr"/>
                      <a:r>
                        <a:rPr lang="ru-RU" sz="2400" dirty="0" smtClean="0">
                          <a:latin typeface="Times New Roman" pitchFamily="18" charset="0"/>
                          <a:cs typeface="Times New Roman" pitchFamily="18" charset="0"/>
                        </a:rPr>
                        <a:t>61,9</a:t>
                      </a:r>
                      <a:endParaRPr lang="ru-RU" sz="2400" dirty="0">
                        <a:latin typeface="Times New Roman" pitchFamily="18" charset="0"/>
                        <a:cs typeface="Times New Roman" pitchFamily="18" charset="0"/>
                      </a:endParaRPr>
                    </a:p>
                  </a:txBody>
                  <a:tcPr/>
                </a:tc>
                <a:tc>
                  <a:txBody>
                    <a:bodyPr/>
                    <a:lstStyle/>
                    <a:p>
                      <a:pPr algn="ctr"/>
                      <a:r>
                        <a:rPr lang="ru-RU" sz="2400" dirty="0" smtClean="0">
                          <a:latin typeface="Times New Roman" pitchFamily="18" charset="0"/>
                          <a:cs typeface="Times New Roman" pitchFamily="18" charset="0"/>
                        </a:rPr>
                        <a:t>73,6</a:t>
                      </a:r>
                      <a:endParaRPr lang="ru-RU" sz="2400" dirty="0">
                        <a:latin typeface="Times New Roman" pitchFamily="18" charset="0"/>
                        <a:cs typeface="Times New Roman" pitchFamily="18" charset="0"/>
                      </a:endParaRPr>
                    </a:p>
                  </a:txBody>
                  <a:tcPr/>
                </a:tc>
                <a:tc>
                  <a:txBody>
                    <a:bodyPr/>
                    <a:lstStyle/>
                    <a:p>
                      <a:pPr algn="ctr"/>
                      <a:r>
                        <a:rPr lang="ru-RU" sz="2400" dirty="0" smtClean="0">
                          <a:latin typeface="Times New Roman" pitchFamily="18" charset="0"/>
                          <a:cs typeface="Times New Roman" pitchFamily="18" charset="0"/>
                        </a:rPr>
                        <a:t>79,7</a:t>
                      </a:r>
                      <a:endParaRPr lang="ru-RU" sz="2400" dirty="0">
                        <a:latin typeface="Times New Roman" pitchFamily="18" charset="0"/>
                        <a:cs typeface="Times New Roman" pitchFamily="18" charset="0"/>
                      </a:endParaRPr>
                    </a:p>
                  </a:txBody>
                  <a:tcPr/>
                </a:tc>
              </a:tr>
            </a:tbl>
          </a:graphicData>
        </a:graphic>
      </p:graphicFrame>
    </p:spTree>
    <p:extLst>
      <p:ext uri="{BB962C8B-B14F-4D97-AF65-F5344CB8AC3E}">
        <p14:creationId xmlns:p14="http://schemas.microsoft.com/office/powerpoint/2010/main" val="61932905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4"/>
          <p:cNvSpPr>
            <a:spLocks noGrp="1"/>
          </p:cNvSpPr>
          <p:nvPr>
            <p:ph idx="1"/>
          </p:nvPr>
        </p:nvSpPr>
        <p:spPr>
          <a:xfrm>
            <a:off x="457200" y="692696"/>
            <a:ext cx="8229600" cy="5881840"/>
          </a:xfrm>
        </p:spPr>
        <p:txBody>
          <a:bodyPr>
            <a:normAutofit/>
          </a:bodyPr>
          <a:lstStyle/>
          <a:p>
            <a:pPr marL="109728" indent="0">
              <a:buNone/>
            </a:pPr>
            <a:r>
              <a:rPr lang="ru-RU" sz="1800" dirty="0" smtClean="0">
                <a:latin typeface="Times New Roman" pitchFamily="18" charset="0"/>
                <a:cs typeface="Times New Roman" pitchFamily="18" charset="0"/>
              </a:rPr>
              <a:t>Прочитайте отрывок из текста</a:t>
            </a:r>
          </a:p>
          <a:p>
            <a:pPr marL="109728" indent="0">
              <a:buNone/>
            </a:pPr>
            <a:r>
              <a:rPr lang="ru-RU" sz="1600" dirty="0">
                <a:latin typeface="Times New Roman" pitchFamily="18" charset="0"/>
                <a:cs typeface="Times New Roman" pitchFamily="18" charset="0"/>
              </a:rPr>
              <a:t>«В тот год сказала дружина Игорю: "Отроки </a:t>
            </a:r>
            <a:r>
              <a:rPr lang="ru-RU" sz="1600" dirty="0" err="1">
                <a:latin typeface="Times New Roman" pitchFamily="18" charset="0"/>
                <a:cs typeface="Times New Roman" pitchFamily="18" charset="0"/>
              </a:rPr>
              <a:t>Свенельда</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изоделись</a:t>
            </a:r>
            <a:r>
              <a:rPr lang="ru-RU" sz="1600" dirty="0">
                <a:latin typeface="Times New Roman" pitchFamily="18" charset="0"/>
                <a:cs typeface="Times New Roman" pitchFamily="18" charset="0"/>
              </a:rPr>
              <a:t> оружием и одеждой, а мы наги. Пойдём, князь, с нами за данью, и себе добудешь, и нам". И послушал их Игорь – пошёл к древлянам за данью и прибавил к прежней дани новую, и творили насилие над ними мужи его. Взяв дань, пошёл он в свой город. Когда же шёл он назад, поразмыслив, сказал своей дружине: "Идите с данью домой, а я возвращусь и похожу ещё". И отпустил дружину свою домой, а сам с малой частью дружины вернулся, желая большего богатства. Древляне же, услышав, что идёт снова, держали совет с князем своим Малом: "Если повадится волк к овцам, то вынесет всё стадо, пока не убьют его; так и этот: если не убьём его, то всех нас погубит". И послали к нему, говоря: "Зачем идёшь опять? Забрал уже всю дань". И не послушал их Игорь; и древляне, выйдя из города </a:t>
            </a:r>
            <a:r>
              <a:rPr lang="ru-RU" sz="1600" dirty="0" err="1">
                <a:latin typeface="Times New Roman" pitchFamily="18" charset="0"/>
                <a:cs typeface="Times New Roman" pitchFamily="18" charset="0"/>
              </a:rPr>
              <a:t>Искоростеня</a:t>
            </a:r>
            <a:r>
              <a:rPr lang="ru-RU" sz="1600" dirty="0">
                <a:latin typeface="Times New Roman" pitchFamily="18" charset="0"/>
                <a:cs typeface="Times New Roman" pitchFamily="18" charset="0"/>
              </a:rPr>
              <a:t>, убили Игоря и дружинников его, так как было их мало… Ольга же была в Киеве с сыном своим, ребёнком _____________. Сказали же древляне: "Вот убили мы князя русского, возьмём жену его Ольгу за </a:t>
            </a:r>
            <a:r>
              <a:rPr lang="ru-RU" sz="1600" dirty="0" smtClean="0">
                <a:latin typeface="Times New Roman" pitchFamily="18" charset="0"/>
                <a:cs typeface="Times New Roman" pitchFamily="18" charset="0"/>
              </a:rPr>
              <a:t>князя </a:t>
            </a:r>
            <a:r>
              <a:rPr lang="ru-RU" sz="1600" dirty="0">
                <a:latin typeface="Times New Roman" pitchFamily="18" charset="0"/>
                <a:cs typeface="Times New Roman" pitchFamily="18" charset="0"/>
              </a:rPr>
              <a:t>нашего Мала и сына её возьмём, и сделаем ему, что захотим</a:t>
            </a:r>
            <a:r>
              <a:rPr lang="ru-RU" sz="1600" dirty="0" smtClean="0">
                <a:latin typeface="Times New Roman" pitchFamily="18" charset="0"/>
                <a:cs typeface="Times New Roman" pitchFamily="18" charset="0"/>
              </a:rPr>
              <a:t>"…»</a:t>
            </a:r>
          </a:p>
          <a:p>
            <a:pPr marL="109728" indent="0">
              <a:spcAft>
                <a:spcPts val="0"/>
              </a:spcAft>
              <a:buNone/>
            </a:pPr>
            <a:r>
              <a:rPr lang="ru-RU" sz="1800" b="1" u="sng" dirty="0">
                <a:solidFill>
                  <a:srgbClr val="740000"/>
                </a:solidFill>
                <a:latin typeface="Times New Roman" pitchFamily="18" charset="0"/>
                <a:ea typeface="Calibri"/>
                <a:cs typeface="Times New Roman" pitchFamily="18" charset="0"/>
              </a:rPr>
              <a:t>Проверяемые элементы содержания/ умения</a:t>
            </a:r>
            <a:r>
              <a:rPr lang="ru-RU" sz="1800" b="1" dirty="0" smtClean="0">
                <a:solidFill>
                  <a:prstClr val="black"/>
                </a:solidFill>
                <a:latin typeface="Times New Roman" pitchFamily="18" charset="0"/>
                <a:ea typeface="Calibri"/>
                <a:cs typeface="Times New Roman" pitchFamily="18" charset="0"/>
              </a:rPr>
              <a:t>:</a:t>
            </a:r>
            <a:r>
              <a:rPr lang="ru-RU" sz="1600" dirty="0">
                <a:latin typeface="Times New Roman"/>
                <a:ea typeface="Calibri"/>
                <a:cs typeface="Times New Roman"/>
              </a:rPr>
              <a:t> использование данных различных исторических и современных источников (текста; схем; иллюстративного, статистического материала) при ответе на вопросы, решении различных учебных задач; сравнение свидетельств разных источников.</a:t>
            </a:r>
            <a:endParaRPr lang="ru-RU" sz="1200" dirty="0">
              <a:latin typeface="Calibri"/>
              <a:ea typeface="Calibri"/>
              <a:cs typeface="Times New Roman"/>
            </a:endParaRPr>
          </a:p>
          <a:p>
            <a:pPr marL="109728" indent="0">
              <a:spcAft>
                <a:spcPts val="0"/>
              </a:spcAft>
              <a:buNone/>
            </a:pPr>
            <a:r>
              <a:rPr lang="ru-RU" sz="1800" b="1" u="sng" dirty="0">
                <a:solidFill>
                  <a:srgbClr val="740000"/>
                </a:solidFill>
                <a:latin typeface="Times New Roman"/>
                <a:ea typeface="Calibri"/>
              </a:rPr>
              <a:t>Уровень сложности</a:t>
            </a:r>
            <a:r>
              <a:rPr lang="ru-RU" sz="1800" dirty="0" smtClean="0">
                <a:solidFill>
                  <a:prstClr val="black"/>
                </a:solidFill>
                <a:latin typeface="Times New Roman"/>
                <a:ea typeface="Calibri"/>
              </a:rPr>
              <a:t>:</a:t>
            </a:r>
            <a:r>
              <a:rPr lang="ru-RU" sz="1600" u="sng" dirty="0">
                <a:latin typeface="Times New Roman"/>
                <a:ea typeface="Calibri"/>
                <a:cs typeface="Times New Roman"/>
              </a:rPr>
              <a:t> задание 18 – </a:t>
            </a:r>
            <a:r>
              <a:rPr lang="ru-RU" sz="1600" dirty="0">
                <a:latin typeface="Times New Roman"/>
                <a:ea typeface="Calibri"/>
                <a:cs typeface="Times New Roman"/>
              </a:rPr>
              <a:t>повышенный; задание 19 – базовый, задание 20 – высокий.</a:t>
            </a:r>
            <a:endParaRPr lang="ru-RU" sz="1200" dirty="0">
              <a:latin typeface="Calibri"/>
              <a:ea typeface="Calibri"/>
              <a:cs typeface="Times New Roman"/>
            </a:endParaRPr>
          </a:p>
          <a:p>
            <a:pPr marL="109728" indent="0">
              <a:buNone/>
            </a:pPr>
            <a:endParaRPr lang="ru-RU" sz="1600" b="1" dirty="0">
              <a:solidFill>
                <a:schemeClr val="accent2"/>
              </a:solidFill>
              <a:latin typeface="Times New Roman" pitchFamily="18" charset="0"/>
              <a:cs typeface="Times New Roman" pitchFamily="18" charset="0"/>
            </a:endParaRPr>
          </a:p>
        </p:txBody>
      </p:sp>
    </p:spTree>
    <p:extLst>
      <p:ext uri="{BB962C8B-B14F-4D97-AF65-F5344CB8AC3E}">
        <p14:creationId xmlns:p14="http://schemas.microsoft.com/office/powerpoint/2010/main" val="10849649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4"/>
          <p:cNvSpPr>
            <a:spLocks noGrp="1"/>
          </p:cNvSpPr>
          <p:nvPr>
            <p:ph idx="1"/>
          </p:nvPr>
        </p:nvSpPr>
        <p:spPr>
          <a:xfrm>
            <a:off x="457200" y="692696"/>
            <a:ext cx="8229600" cy="5881840"/>
          </a:xfrm>
        </p:spPr>
        <p:txBody>
          <a:bodyPr>
            <a:normAutofit/>
          </a:bodyPr>
          <a:lstStyle/>
          <a:p>
            <a:pPr marL="201168" indent="0" algn="just">
              <a:lnSpc>
                <a:spcPct val="115000"/>
              </a:lnSpc>
              <a:spcAft>
                <a:spcPts val="0"/>
              </a:spcAft>
              <a:buNone/>
            </a:pPr>
            <a:r>
              <a:rPr lang="ru-RU" sz="1800" b="1" u="sng" dirty="0">
                <a:solidFill>
                  <a:srgbClr val="740000"/>
                </a:solidFill>
                <a:latin typeface="Times New Roman" pitchFamily="18" charset="0"/>
                <a:ea typeface="Calibri"/>
                <a:cs typeface="Times New Roman" pitchFamily="18" charset="0"/>
              </a:rPr>
              <a:t>Рекомендации</a:t>
            </a:r>
            <a:r>
              <a:rPr lang="ru-RU" sz="1800" b="1" u="sng" dirty="0" smtClean="0">
                <a:solidFill>
                  <a:srgbClr val="740000"/>
                </a:solidFill>
                <a:latin typeface="Times New Roman" pitchFamily="18" charset="0"/>
                <a:ea typeface="Calibri"/>
                <a:cs typeface="Times New Roman" pitchFamily="18" charset="0"/>
              </a:rPr>
              <a:t>:</a:t>
            </a:r>
            <a:r>
              <a:rPr lang="ru-RU" dirty="0">
                <a:latin typeface="Times New Roman"/>
                <a:ea typeface="Calibri"/>
                <a:cs typeface="Times New Roman"/>
              </a:rPr>
              <a:t> </a:t>
            </a:r>
            <a:r>
              <a:rPr lang="ru-RU" sz="1600" dirty="0">
                <a:latin typeface="Times New Roman"/>
                <a:ea typeface="Calibri"/>
                <a:cs typeface="Times New Roman"/>
              </a:rPr>
              <a:t>необходимо развивать </a:t>
            </a:r>
            <a:r>
              <a:rPr lang="ru-RU" sz="1600" dirty="0" err="1">
                <a:latin typeface="Times New Roman"/>
                <a:ea typeface="Calibri"/>
                <a:cs typeface="Times New Roman"/>
              </a:rPr>
              <a:t>метапредметные</a:t>
            </a:r>
            <a:r>
              <a:rPr lang="ru-RU" sz="1600" dirty="0">
                <a:latin typeface="Times New Roman"/>
                <a:ea typeface="Calibri"/>
                <a:cs typeface="Times New Roman"/>
              </a:rPr>
              <a:t> умения: смысловое чтение; умение осознанно использовать речевые средства в соответствии с задачей коммуникации для выражения своих чувств, мыслей и потребностей; планирования и регуляции своей деятельности; владение устной и письменной речью, монологической контекстной речью».</a:t>
            </a:r>
            <a:endParaRPr lang="ru-RU" sz="1600" dirty="0">
              <a:latin typeface="Calibri"/>
              <a:ea typeface="Calibri"/>
              <a:cs typeface="Times New Roman"/>
            </a:endParaRPr>
          </a:p>
          <a:p>
            <a:pPr marL="109728" indent="0">
              <a:buNone/>
            </a:pPr>
            <a:endParaRPr lang="ru-RU" sz="1800" b="1" dirty="0" smtClean="0">
              <a:solidFill>
                <a:schemeClr val="accent2"/>
              </a:solidFill>
              <a:latin typeface="Times New Roman" pitchFamily="18" charset="0"/>
              <a:cs typeface="Times New Roman" pitchFamily="18" charset="0"/>
            </a:endParaRPr>
          </a:p>
          <a:p>
            <a:pPr marL="109728" indent="0">
              <a:buNone/>
            </a:pPr>
            <a:r>
              <a:rPr lang="ru-RU" sz="1800" b="1" dirty="0" smtClean="0">
                <a:solidFill>
                  <a:schemeClr val="accent2"/>
                </a:solidFill>
                <a:latin typeface="Times New Roman" pitchFamily="18" charset="0"/>
                <a:cs typeface="Times New Roman" pitchFamily="18" charset="0"/>
              </a:rPr>
              <a:t>18.</a:t>
            </a:r>
            <a:r>
              <a:rPr lang="ru-RU" sz="1800" dirty="0">
                <a:latin typeface="Times New Roman"/>
                <a:ea typeface="Calibri"/>
              </a:rPr>
              <a:t> </a:t>
            </a:r>
            <a:r>
              <a:rPr lang="ru-RU" sz="1800" dirty="0"/>
              <a:t>Укажите век, когда произошли описываемые события. Укажите имя, пропущенное в отрывке.</a:t>
            </a:r>
            <a:endParaRPr lang="ru-RU" sz="1800" dirty="0" smtClean="0">
              <a:latin typeface="Times New Roman"/>
              <a:ea typeface="Calibri"/>
            </a:endParaRPr>
          </a:p>
          <a:p>
            <a:pPr marL="109728" indent="0">
              <a:buNone/>
            </a:pPr>
            <a:r>
              <a:rPr lang="ru-RU" sz="1800" dirty="0" smtClean="0">
                <a:latin typeface="Times New Roman"/>
                <a:ea typeface="Calibri"/>
              </a:rPr>
              <a:t>Предполагает </a:t>
            </a:r>
            <a:r>
              <a:rPr lang="ru-RU" sz="1800" dirty="0">
                <a:latin typeface="Times New Roman"/>
                <a:ea typeface="Calibri"/>
              </a:rPr>
              <a:t>анализ письменного исторического источника (указания авторства, событий, о которых идёт речь в документе, эпохи (года), когда был создан данный документ или произошли описываемые события, исторических деятелей, о которых идёт речь и т.п.). В приведённом задании надо внимательно прочитать текст, определить историческую ситуацию</a:t>
            </a:r>
            <a:r>
              <a:rPr lang="ru-RU" sz="1800" dirty="0" smtClean="0">
                <a:latin typeface="Times New Roman"/>
                <a:ea typeface="Calibri"/>
              </a:rPr>
              <a:t>.</a:t>
            </a:r>
          </a:p>
          <a:p>
            <a:pPr marL="201168" indent="0" algn="just">
              <a:lnSpc>
                <a:spcPct val="115000"/>
              </a:lnSpc>
              <a:spcAft>
                <a:spcPts val="0"/>
              </a:spcAft>
              <a:buNone/>
            </a:pPr>
            <a:endParaRPr lang="ru-RU" sz="1800" b="1" dirty="0" smtClean="0">
              <a:solidFill>
                <a:schemeClr val="accent2"/>
              </a:solidFill>
              <a:latin typeface="Times New Roman"/>
              <a:cs typeface="Times New Roman" pitchFamily="18" charset="0"/>
            </a:endParaRPr>
          </a:p>
          <a:p>
            <a:pPr marL="201168" indent="0" algn="just">
              <a:lnSpc>
                <a:spcPct val="115000"/>
              </a:lnSpc>
              <a:spcAft>
                <a:spcPts val="0"/>
              </a:spcAft>
              <a:buNone/>
            </a:pPr>
            <a:r>
              <a:rPr lang="ru-RU" sz="1800" b="1" dirty="0" smtClean="0">
                <a:solidFill>
                  <a:schemeClr val="accent2"/>
                </a:solidFill>
                <a:latin typeface="Times New Roman"/>
                <a:cs typeface="Times New Roman" pitchFamily="18" charset="0"/>
              </a:rPr>
              <a:t>19. </a:t>
            </a:r>
            <a:r>
              <a:rPr lang="ru-RU" sz="1800" dirty="0"/>
              <a:t>Почему согласно летописи древляне решили убить князя Игоря? Почему согласно летописи древлянам удалось победить дружину князя Игоря? </a:t>
            </a:r>
            <a:endParaRPr lang="ru-RU" sz="1800" b="1" dirty="0" smtClean="0">
              <a:solidFill>
                <a:schemeClr val="accent2"/>
              </a:solidFill>
              <a:latin typeface="Times New Roman"/>
              <a:cs typeface="Times New Roman" pitchFamily="18" charset="0"/>
            </a:endParaRPr>
          </a:p>
        </p:txBody>
      </p:sp>
    </p:spTree>
    <p:extLst>
      <p:ext uri="{BB962C8B-B14F-4D97-AF65-F5344CB8AC3E}">
        <p14:creationId xmlns:p14="http://schemas.microsoft.com/office/powerpoint/2010/main" val="10849649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4"/>
          <p:cNvSpPr>
            <a:spLocks noGrp="1"/>
          </p:cNvSpPr>
          <p:nvPr>
            <p:ph idx="1"/>
          </p:nvPr>
        </p:nvSpPr>
        <p:spPr>
          <a:xfrm>
            <a:off x="457200" y="692696"/>
            <a:ext cx="8229600" cy="5881840"/>
          </a:xfrm>
        </p:spPr>
        <p:txBody>
          <a:bodyPr>
            <a:normAutofit/>
          </a:bodyPr>
          <a:lstStyle/>
          <a:p>
            <a:pPr marL="201168" lvl="0" indent="0" algn="just">
              <a:lnSpc>
                <a:spcPct val="115000"/>
              </a:lnSpc>
              <a:buClr>
                <a:srgbClr val="99987F"/>
              </a:buClr>
              <a:buNone/>
            </a:pPr>
            <a:r>
              <a:rPr lang="ru-RU" sz="1800" dirty="0">
                <a:solidFill>
                  <a:prstClr val="black"/>
                </a:solidFill>
                <a:latin typeface="Times New Roman"/>
                <a:cs typeface="Times New Roman"/>
              </a:rPr>
              <a:t>Т</a:t>
            </a:r>
            <a:r>
              <a:rPr lang="ru-RU" sz="1800" dirty="0">
                <a:solidFill>
                  <a:prstClr val="black"/>
                </a:solidFill>
                <a:latin typeface="Times New Roman"/>
                <a:ea typeface="Calibri"/>
                <a:cs typeface="Times New Roman"/>
              </a:rPr>
              <a:t>ребуется найти в тексте источника информацию, данную в явном виде. Ответ можно дать как в форме цитат, так и в форме сжатого самостоятельного воспроизведения основных идей соответствующих фрагментов текста. При ответе необходимо обратить внимание на точность передачи смысла положений текста, которые нужно указать.</a:t>
            </a:r>
          </a:p>
          <a:p>
            <a:pPr marL="201168" lvl="0" indent="0" algn="just">
              <a:lnSpc>
                <a:spcPct val="115000"/>
              </a:lnSpc>
              <a:buClr>
                <a:srgbClr val="99987F"/>
              </a:buClr>
              <a:buNone/>
            </a:pPr>
            <a:endParaRPr lang="ru-RU" sz="1800" b="1" dirty="0" smtClean="0">
              <a:solidFill>
                <a:srgbClr val="740000"/>
              </a:solidFill>
              <a:latin typeface="Times New Roman"/>
              <a:ea typeface="Calibri"/>
              <a:cs typeface="Times New Roman"/>
            </a:endParaRPr>
          </a:p>
          <a:p>
            <a:pPr marL="201168" lvl="0" indent="0" algn="just">
              <a:lnSpc>
                <a:spcPct val="115000"/>
              </a:lnSpc>
              <a:buClr>
                <a:srgbClr val="99987F"/>
              </a:buClr>
              <a:buNone/>
            </a:pPr>
            <a:r>
              <a:rPr lang="ru-RU" sz="1800" b="1" dirty="0" smtClean="0">
                <a:solidFill>
                  <a:srgbClr val="740000"/>
                </a:solidFill>
                <a:latin typeface="Times New Roman"/>
                <a:ea typeface="Calibri"/>
                <a:cs typeface="Times New Roman"/>
              </a:rPr>
              <a:t>20</a:t>
            </a:r>
            <a:r>
              <a:rPr lang="ru-RU" sz="1800" b="1" dirty="0">
                <a:solidFill>
                  <a:srgbClr val="740000"/>
                </a:solidFill>
                <a:latin typeface="Times New Roman"/>
                <a:ea typeface="Calibri"/>
                <a:cs typeface="Times New Roman"/>
              </a:rPr>
              <a:t>.</a:t>
            </a:r>
            <a:r>
              <a:rPr lang="ru-RU" sz="1800" dirty="0">
                <a:solidFill>
                  <a:prstClr val="black"/>
                </a:solidFill>
                <a:latin typeface="Calibri"/>
                <a:ea typeface="Calibri"/>
                <a:cs typeface="Times New Roman"/>
              </a:rPr>
              <a:t> </a:t>
            </a:r>
            <a:r>
              <a:rPr lang="ru-RU" sz="1800" dirty="0"/>
              <a:t>Укажите одно любое последствие описываемых событий. Какой поступок, повлиявший на выбор веры киевским князем Владимиром, совершила упоминаемая в тексте Ольга? </a:t>
            </a:r>
            <a:endParaRPr lang="ru-RU" sz="1800" dirty="0" smtClean="0">
              <a:solidFill>
                <a:prstClr val="black"/>
              </a:solidFill>
              <a:latin typeface="Calibri"/>
              <a:ea typeface="Calibri"/>
              <a:cs typeface="Times New Roman"/>
            </a:endParaRPr>
          </a:p>
          <a:p>
            <a:pPr marL="201168" lvl="0" indent="0" algn="just">
              <a:lnSpc>
                <a:spcPct val="115000"/>
              </a:lnSpc>
              <a:buClr>
                <a:srgbClr val="99987F"/>
              </a:buClr>
              <a:buNone/>
            </a:pPr>
            <a:endParaRPr lang="ru-RU" sz="1800" dirty="0">
              <a:solidFill>
                <a:prstClr val="black"/>
              </a:solidFill>
              <a:latin typeface="Calibri"/>
              <a:ea typeface="Calibri"/>
              <a:cs typeface="Times New Roman"/>
            </a:endParaRPr>
          </a:p>
          <a:p>
            <a:pPr marL="201168" lvl="0" indent="0" algn="just">
              <a:lnSpc>
                <a:spcPct val="115000"/>
              </a:lnSpc>
              <a:buClr>
                <a:srgbClr val="99987F"/>
              </a:buClr>
              <a:buNone/>
            </a:pPr>
            <a:r>
              <a:rPr lang="ru-RU" sz="1800" dirty="0" smtClean="0">
                <a:solidFill>
                  <a:prstClr val="black"/>
                </a:solidFill>
                <a:latin typeface="Times New Roman" pitchFamily="18" charset="0"/>
                <a:ea typeface="Calibri"/>
                <a:cs typeface="Times New Roman" pitchFamily="18" charset="0"/>
              </a:rPr>
              <a:t>Проверяет </a:t>
            </a:r>
            <a:r>
              <a:rPr lang="ru-RU" sz="1800" dirty="0">
                <a:solidFill>
                  <a:prstClr val="black"/>
                </a:solidFill>
                <a:latin typeface="Times New Roman" pitchFamily="18" charset="0"/>
                <a:ea typeface="Calibri"/>
                <a:cs typeface="Times New Roman" pitchFamily="18" charset="0"/>
              </a:rPr>
              <a:t>умение привлекать контекстную информацию для выполнения учебных задач, связанных с содержанием исторического источника. Ответы на это задание  должны быть максимально конкретными и полными. </a:t>
            </a:r>
            <a:endParaRPr lang="ru-RU" sz="1800" b="1" dirty="0">
              <a:solidFill>
                <a:srgbClr val="740000"/>
              </a:solidFill>
              <a:latin typeface="Times New Roman" pitchFamily="18" charset="0"/>
              <a:ea typeface="Calibri"/>
              <a:cs typeface="Times New Roman" pitchFamily="18" charset="0"/>
            </a:endParaRPr>
          </a:p>
          <a:p>
            <a:pPr marL="109728" indent="0">
              <a:buNone/>
            </a:pPr>
            <a:endParaRPr lang="ru-RU" sz="1800" b="1" dirty="0">
              <a:solidFill>
                <a:schemeClr val="accent2"/>
              </a:solidFill>
              <a:latin typeface="Times New Roman" pitchFamily="18" charset="0"/>
              <a:cs typeface="Times New Roman" pitchFamily="18" charset="0"/>
            </a:endParaRPr>
          </a:p>
        </p:txBody>
      </p:sp>
    </p:spTree>
    <p:extLst>
      <p:ext uri="{BB962C8B-B14F-4D97-AF65-F5344CB8AC3E}">
        <p14:creationId xmlns:p14="http://schemas.microsoft.com/office/powerpoint/2010/main" val="301468732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4"/>
          <p:cNvSpPr>
            <a:spLocks noGrp="1"/>
          </p:cNvSpPr>
          <p:nvPr>
            <p:ph idx="1"/>
          </p:nvPr>
        </p:nvSpPr>
        <p:spPr>
          <a:xfrm>
            <a:off x="457200" y="692696"/>
            <a:ext cx="8229600" cy="5881840"/>
          </a:xfrm>
        </p:spPr>
        <p:txBody>
          <a:bodyPr/>
          <a:lstStyle/>
          <a:p>
            <a:pPr>
              <a:spcAft>
                <a:spcPts val="0"/>
              </a:spcAft>
            </a:pPr>
            <a:r>
              <a:rPr lang="ru-RU" b="1" u="sng" dirty="0">
                <a:solidFill>
                  <a:schemeClr val="accent2"/>
                </a:solidFill>
                <a:latin typeface="Times New Roman"/>
                <a:ea typeface="Calibri"/>
                <a:cs typeface="Times New Roman"/>
              </a:rPr>
              <a:t>Средний процент выполнения</a:t>
            </a:r>
            <a:r>
              <a:rPr lang="ru-RU" b="1" dirty="0">
                <a:solidFill>
                  <a:schemeClr val="accent2"/>
                </a:solidFill>
                <a:latin typeface="Times New Roman"/>
                <a:ea typeface="Calibri"/>
                <a:cs typeface="Times New Roman"/>
              </a:rPr>
              <a:t>: </a:t>
            </a:r>
            <a:r>
              <a:rPr lang="ru-RU" sz="1600" b="1" dirty="0" smtClean="0">
                <a:solidFill>
                  <a:schemeClr val="accent2"/>
                </a:solidFill>
                <a:latin typeface="Times New Roman"/>
                <a:ea typeface="Calibri"/>
                <a:cs typeface="Times New Roman"/>
              </a:rPr>
              <a:t>18 - </a:t>
            </a:r>
            <a:r>
              <a:rPr lang="ru-RU" sz="1600" dirty="0" smtClean="0">
                <a:latin typeface="Times New Roman"/>
                <a:ea typeface="Calibri"/>
                <a:cs typeface="Times New Roman"/>
              </a:rPr>
              <a:t>1,0 </a:t>
            </a:r>
            <a:r>
              <a:rPr lang="ru-RU" sz="1600" dirty="0">
                <a:latin typeface="Times New Roman"/>
                <a:ea typeface="Calibri"/>
                <a:cs typeface="Times New Roman"/>
              </a:rPr>
              <a:t>(средний набранный балл) - одно из заданий </a:t>
            </a:r>
            <a:r>
              <a:rPr lang="ru-RU" sz="1600" dirty="0" smtClean="0">
                <a:latin typeface="Times New Roman"/>
                <a:ea typeface="Calibri"/>
                <a:cs typeface="Times New Roman"/>
              </a:rPr>
              <a:t>повышенного уровня </a:t>
            </a:r>
            <a:r>
              <a:rPr lang="ru-RU" sz="1600" dirty="0">
                <a:latin typeface="Times New Roman"/>
                <a:ea typeface="Calibri"/>
                <a:cs typeface="Times New Roman"/>
              </a:rPr>
              <a:t>сложности, с которым учащиеся справились хуже всего</a:t>
            </a:r>
            <a:r>
              <a:rPr lang="ru-RU" sz="1600" dirty="0" smtClean="0">
                <a:latin typeface="Times New Roman"/>
                <a:ea typeface="Calibri"/>
                <a:cs typeface="Times New Roman"/>
              </a:rPr>
              <a:t>. </a:t>
            </a:r>
            <a:r>
              <a:rPr lang="ru-RU" sz="1600" b="1" dirty="0" smtClean="0">
                <a:solidFill>
                  <a:schemeClr val="accent2"/>
                </a:solidFill>
                <a:latin typeface="Times New Roman"/>
                <a:ea typeface="Calibri"/>
                <a:cs typeface="Times New Roman"/>
              </a:rPr>
              <a:t>19- </a:t>
            </a:r>
            <a:r>
              <a:rPr lang="ru-RU" sz="1600" b="1" dirty="0" smtClean="0">
                <a:latin typeface="Times New Roman"/>
                <a:ea typeface="Calibri"/>
                <a:cs typeface="Times New Roman"/>
              </a:rPr>
              <a:t>1,5 -</a:t>
            </a:r>
            <a:r>
              <a:rPr lang="ru-RU" sz="1600" dirty="0">
                <a:solidFill>
                  <a:prstClr val="black"/>
                </a:solidFill>
                <a:latin typeface="Times New Roman"/>
                <a:ea typeface="Calibri"/>
                <a:cs typeface="Times New Roman"/>
              </a:rPr>
              <a:t> одно из заданий </a:t>
            </a:r>
            <a:r>
              <a:rPr lang="ru-RU" sz="1600" dirty="0" smtClean="0">
                <a:solidFill>
                  <a:prstClr val="black"/>
                </a:solidFill>
                <a:latin typeface="Times New Roman"/>
                <a:ea typeface="Calibri"/>
                <a:cs typeface="Times New Roman"/>
              </a:rPr>
              <a:t>базового </a:t>
            </a:r>
            <a:r>
              <a:rPr lang="ru-RU" sz="1600" dirty="0">
                <a:solidFill>
                  <a:prstClr val="black"/>
                </a:solidFill>
                <a:latin typeface="Times New Roman"/>
                <a:ea typeface="Calibri"/>
                <a:cs typeface="Times New Roman"/>
              </a:rPr>
              <a:t>уровня сложности, с которым учащиеся справились хуже </a:t>
            </a:r>
            <a:r>
              <a:rPr lang="ru-RU" sz="1600" dirty="0" smtClean="0">
                <a:solidFill>
                  <a:prstClr val="black"/>
                </a:solidFill>
                <a:latin typeface="Times New Roman"/>
                <a:ea typeface="Calibri"/>
                <a:cs typeface="Times New Roman"/>
              </a:rPr>
              <a:t>всего.</a:t>
            </a:r>
            <a:r>
              <a:rPr lang="ru-RU" sz="1600" b="1" dirty="0" smtClean="0">
                <a:solidFill>
                  <a:schemeClr val="accent2"/>
                </a:solidFill>
                <a:latin typeface="Times New Roman"/>
                <a:ea typeface="Calibri"/>
                <a:cs typeface="Times New Roman"/>
              </a:rPr>
              <a:t>20</a:t>
            </a:r>
            <a:r>
              <a:rPr lang="ru-RU" sz="1600" dirty="0" smtClean="0">
                <a:solidFill>
                  <a:prstClr val="black"/>
                </a:solidFill>
                <a:latin typeface="Times New Roman"/>
                <a:ea typeface="Calibri"/>
                <a:cs typeface="Times New Roman"/>
              </a:rPr>
              <a:t> – 0,6 </a:t>
            </a:r>
            <a:r>
              <a:rPr lang="ru-RU" sz="1600" dirty="0">
                <a:solidFill>
                  <a:prstClr val="black"/>
                </a:solidFill>
                <a:latin typeface="Times New Roman"/>
                <a:ea typeface="Calibri"/>
                <a:cs typeface="Times New Roman"/>
              </a:rPr>
              <a:t>одно из заданий </a:t>
            </a:r>
            <a:r>
              <a:rPr lang="ru-RU" sz="1600" dirty="0" smtClean="0">
                <a:solidFill>
                  <a:prstClr val="black"/>
                </a:solidFill>
                <a:latin typeface="Times New Roman"/>
                <a:ea typeface="Calibri"/>
                <a:cs typeface="Times New Roman"/>
              </a:rPr>
              <a:t>высокого </a:t>
            </a:r>
            <a:r>
              <a:rPr lang="ru-RU" sz="1600" dirty="0">
                <a:solidFill>
                  <a:prstClr val="black"/>
                </a:solidFill>
                <a:latin typeface="Times New Roman"/>
                <a:ea typeface="Calibri"/>
                <a:cs typeface="Times New Roman"/>
              </a:rPr>
              <a:t>уровня сложности, с которым учащиеся справились хуже </a:t>
            </a:r>
            <a:r>
              <a:rPr lang="ru-RU" sz="1600" dirty="0" smtClean="0">
                <a:solidFill>
                  <a:prstClr val="black"/>
                </a:solidFill>
                <a:latin typeface="Times New Roman"/>
                <a:ea typeface="Calibri"/>
                <a:cs typeface="Times New Roman"/>
              </a:rPr>
              <a:t>всего.</a:t>
            </a:r>
            <a:endParaRPr lang="ru-RU" sz="1600" b="1" dirty="0">
              <a:latin typeface="Calibri"/>
              <a:ea typeface="Calibri"/>
              <a:cs typeface="Times New Roman"/>
            </a:endParaRPr>
          </a:p>
          <a:p>
            <a:endParaRPr lang="ru-RU" dirty="0"/>
          </a:p>
        </p:txBody>
      </p:sp>
      <p:graphicFrame>
        <p:nvGraphicFramePr>
          <p:cNvPr id="6" name="Таблица 5"/>
          <p:cNvGraphicFramePr>
            <a:graphicFrameLocks noGrp="1"/>
          </p:cNvGraphicFramePr>
          <p:nvPr>
            <p:extLst>
              <p:ext uri="{D42A27DB-BD31-4B8C-83A1-F6EECF244321}">
                <p14:modId xmlns:p14="http://schemas.microsoft.com/office/powerpoint/2010/main" val="763250577"/>
              </p:ext>
            </p:extLst>
          </p:nvPr>
        </p:nvGraphicFramePr>
        <p:xfrm>
          <a:off x="971600" y="2924944"/>
          <a:ext cx="7272808" cy="3426688"/>
        </p:xfrm>
        <a:graphic>
          <a:graphicData uri="http://schemas.openxmlformats.org/drawingml/2006/table">
            <a:tbl>
              <a:tblPr firstRow="1" bandRow="1">
                <a:tableStyleId>{5940675A-B579-460E-94D1-54222C63F5DA}</a:tableStyleId>
              </a:tblPr>
              <a:tblGrid>
                <a:gridCol w="1818202"/>
                <a:gridCol w="1990020"/>
                <a:gridCol w="1646384"/>
                <a:gridCol w="1818202"/>
              </a:tblGrid>
              <a:tr h="936104">
                <a:tc gridSpan="4">
                  <a:txBody>
                    <a:bodyPr/>
                    <a:lstStyle/>
                    <a:p>
                      <a:pPr algn="ctr"/>
                      <a:r>
                        <a:rPr lang="ru-RU" sz="2400" b="1" dirty="0" smtClean="0">
                          <a:solidFill>
                            <a:schemeClr val="accent2"/>
                          </a:solidFill>
                          <a:latin typeface="Times New Roman" pitchFamily="18" charset="0"/>
                          <a:cs typeface="Times New Roman" pitchFamily="18" charset="0"/>
                        </a:rPr>
                        <a:t>Процент выполнения по региону в группах, получивших отметку</a:t>
                      </a:r>
                      <a:endParaRPr lang="ru-RU" sz="2400" b="1" dirty="0">
                        <a:solidFill>
                          <a:schemeClr val="accent2"/>
                        </a:solidFill>
                        <a:latin typeface="Times New Roman" pitchFamily="18" charset="0"/>
                        <a:cs typeface="Times New Roman" pitchFamily="18" charset="0"/>
                      </a:endParaRPr>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r>
              <a:tr h="936104">
                <a:tc>
                  <a:txBody>
                    <a:bodyPr/>
                    <a:lstStyle/>
                    <a:p>
                      <a:pPr algn="ctr"/>
                      <a:r>
                        <a:rPr lang="ru-RU" sz="2400" b="1" dirty="0" smtClean="0">
                          <a:solidFill>
                            <a:schemeClr val="accent2"/>
                          </a:solidFill>
                          <a:latin typeface="Times New Roman" pitchFamily="18" charset="0"/>
                          <a:cs typeface="Times New Roman" pitchFamily="18" charset="0"/>
                        </a:rPr>
                        <a:t>«2»</a:t>
                      </a:r>
                      <a:endParaRPr lang="ru-RU" sz="2400" b="1" dirty="0">
                        <a:solidFill>
                          <a:schemeClr val="accent2"/>
                        </a:solidFill>
                        <a:latin typeface="Times New Roman" pitchFamily="18" charset="0"/>
                        <a:cs typeface="Times New Roman" pitchFamily="18" charset="0"/>
                      </a:endParaRPr>
                    </a:p>
                  </a:txBody>
                  <a:tcPr/>
                </a:tc>
                <a:tc>
                  <a:txBody>
                    <a:bodyPr/>
                    <a:lstStyle/>
                    <a:p>
                      <a:pPr algn="ctr"/>
                      <a:r>
                        <a:rPr lang="ru-RU" sz="2400" b="1" dirty="0" smtClean="0">
                          <a:solidFill>
                            <a:schemeClr val="accent2"/>
                          </a:solidFill>
                          <a:latin typeface="Times New Roman" pitchFamily="18" charset="0"/>
                          <a:cs typeface="Times New Roman" pitchFamily="18" charset="0"/>
                        </a:rPr>
                        <a:t>«3»</a:t>
                      </a:r>
                      <a:endParaRPr lang="ru-RU" sz="2400" b="1" dirty="0">
                        <a:solidFill>
                          <a:schemeClr val="accent2"/>
                        </a:solidFill>
                        <a:latin typeface="Times New Roman" pitchFamily="18" charset="0"/>
                        <a:cs typeface="Times New Roman" pitchFamily="18" charset="0"/>
                      </a:endParaRPr>
                    </a:p>
                  </a:txBody>
                  <a:tcPr/>
                </a:tc>
                <a:tc>
                  <a:txBody>
                    <a:bodyPr/>
                    <a:lstStyle/>
                    <a:p>
                      <a:pPr algn="ctr"/>
                      <a:r>
                        <a:rPr lang="ru-RU" sz="2400" b="1" dirty="0" smtClean="0">
                          <a:solidFill>
                            <a:schemeClr val="accent2"/>
                          </a:solidFill>
                          <a:latin typeface="Times New Roman" pitchFamily="18" charset="0"/>
                          <a:cs typeface="Times New Roman" pitchFamily="18" charset="0"/>
                        </a:rPr>
                        <a:t>«4»</a:t>
                      </a:r>
                      <a:endParaRPr lang="ru-RU" sz="2400" b="1" dirty="0">
                        <a:solidFill>
                          <a:schemeClr val="accent2"/>
                        </a:solidFill>
                        <a:latin typeface="Times New Roman" pitchFamily="18" charset="0"/>
                        <a:cs typeface="Times New Roman" pitchFamily="18" charset="0"/>
                      </a:endParaRPr>
                    </a:p>
                  </a:txBody>
                  <a:tcPr/>
                </a:tc>
                <a:tc>
                  <a:txBody>
                    <a:bodyPr/>
                    <a:lstStyle/>
                    <a:p>
                      <a:pPr algn="ctr"/>
                      <a:r>
                        <a:rPr lang="ru-RU" sz="2400" b="1" dirty="0" smtClean="0">
                          <a:solidFill>
                            <a:schemeClr val="accent2"/>
                          </a:solidFill>
                          <a:latin typeface="Times New Roman" pitchFamily="18" charset="0"/>
                          <a:cs typeface="Times New Roman" pitchFamily="18" charset="0"/>
                        </a:rPr>
                        <a:t>«5»</a:t>
                      </a:r>
                      <a:endParaRPr lang="ru-RU" sz="2400" b="1" dirty="0">
                        <a:solidFill>
                          <a:schemeClr val="accent2"/>
                        </a:solidFill>
                        <a:latin typeface="Times New Roman" pitchFamily="18" charset="0"/>
                        <a:cs typeface="Times New Roman" pitchFamily="18" charset="0"/>
                      </a:endParaRPr>
                    </a:p>
                  </a:txBody>
                  <a:tcPr/>
                </a:tc>
              </a:tr>
              <a:tr h="936104">
                <a:tc>
                  <a:txBody>
                    <a:bodyPr/>
                    <a:lstStyle/>
                    <a:p>
                      <a:pPr algn="ctr"/>
                      <a:r>
                        <a:rPr lang="ru-RU" sz="2400" dirty="0" smtClean="0">
                          <a:latin typeface="Times New Roman" pitchFamily="18" charset="0"/>
                          <a:cs typeface="Times New Roman" pitchFamily="18" charset="0"/>
                        </a:rPr>
                        <a:t>0,125</a:t>
                      </a:r>
                    </a:p>
                    <a:p>
                      <a:pPr algn="ctr"/>
                      <a:r>
                        <a:rPr lang="ru-RU" sz="2400" dirty="0" smtClean="0">
                          <a:latin typeface="Times New Roman" pitchFamily="18" charset="0"/>
                          <a:cs typeface="Times New Roman" pitchFamily="18" charset="0"/>
                        </a:rPr>
                        <a:t>0,4</a:t>
                      </a:r>
                    </a:p>
                    <a:p>
                      <a:pPr algn="ctr"/>
                      <a:r>
                        <a:rPr lang="ru-RU" sz="2400" dirty="0" smtClean="0">
                          <a:latin typeface="Times New Roman" pitchFamily="18" charset="0"/>
                          <a:cs typeface="Times New Roman" pitchFamily="18" charset="0"/>
                        </a:rPr>
                        <a:t>0</a:t>
                      </a:r>
                      <a:endParaRPr lang="ru-RU" sz="2400" dirty="0">
                        <a:latin typeface="Times New Roman" pitchFamily="18" charset="0"/>
                        <a:cs typeface="Times New Roman" pitchFamily="18" charset="0"/>
                      </a:endParaRPr>
                    </a:p>
                  </a:txBody>
                  <a:tcPr/>
                </a:tc>
                <a:tc>
                  <a:txBody>
                    <a:bodyPr/>
                    <a:lstStyle/>
                    <a:p>
                      <a:pPr algn="ctr"/>
                      <a:r>
                        <a:rPr lang="ru-RU" sz="2400" dirty="0" smtClean="0">
                          <a:latin typeface="Times New Roman" pitchFamily="18" charset="0"/>
                          <a:cs typeface="Times New Roman" pitchFamily="18" charset="0"/>
                        </a:rPr>
                        <a:t>0,36</a:t>
                      </a:r>
                    </a:p>
                    <a:p>
                      <a:pPr algn="ctr"/>
                      <a:r>
                        <a:rPr lang="ru-RU" sz="2400" dirty="0" smtClean="0">
                          <a:latin typeface="Times New Roman" pitchFamily="18" charset="0"/>
                          <a:cs typeface="Times New Roman" pitchFamily="18" charset="0"/>
                        </a:rPr>
                        <a:t>1,04</a:t>
                      </a:r>
                    </a:p>
                    <a:p>
                      <a:pPr algn="ctr"/>
                      <a:r>
                        <a:rPr lang="ru-RU" sz="2400" dirty="0" smtClean="0">
                          <a:latin typeface="Times New Roman" pitchFamily="18" charset="0"/>
                          <a:cs typeface="Times New Roman" pitchFamily="18" charset="0"/>
                        </a:rPr>
                        <a:t>0,13</a:t>
                      </a:r>
                      <a:endParaRPr lang="ru-RU" sz="2400" dirty="0">
                        <a:latin typeface="Times New Roman" pitchFamily="18" charset="0"/>
                        <a:cs typeface="Times New Roman" pitchFamily="18" charset="0"/>
                      </a:endParaRPr>
                    </a:p>
                  </a:txBody>
                  <a:tcPr/>
                </a:tc>
                <a:tc>
                  <a:txBody>
                    <a:bodyPr/>
                    <a:lstStyle/>
                    <a:p>
                      <a:pPr algn="ctr"/>
                      <a:r>
                        <a:rPr lang="ru-RU" sz="2400" dirty="0" smtClean="0">
                          <a:latin typeface="Times New Roman" pitchFamily="18" charset="0"/>
                          <a:cs typeface="Times New Roman" pitchFamily="18" charset="0"/>
                        </a:rPr>
                        <a:t>1</a:t>
                      </a:r>
                    </a:p>
                    <a:p>
                      <a:pPr algn="ctr"/>
                      <a:r>
                        <a:rPr lang="ru-RU" sz="2400" dirty="0" smtClean="0">
                          <a:latin typeface="Times New Roman" pitchFamily="18" charset="0"/>
                          <a:cs typeface="Times New Roman" pitchFamily="18" charset="0"/>
                        </a:rPr>
                        <a:t>1,7</a:t>
                      </a:r>
                    </a:p>
                    <a:p>
                      <a:pPr algn="ctr"/>
                      <a:r>
                        <a:rPr lang="ru-RU" sz="2400" dirty="0" smtClean="0">
                          <a:latin typeface="Times New Roman" pitchFamily="18" charset="0"/>
                          <a:cs typeface="Times New Roman" pitchFamily="18" charset="0"/>
                        </a:rPr>
                        <a:t>0,53</a:t>
                      </a:r>
                    </a:p>
                    <a:p>
                      <a:pPr algn="ctr"/>
                      <a:endParaRPr lang="ru-RU" sz="2400" dirty="0">
                        <a:latin typeface="Times New Roman" pitchFamily="18" charset="0"/>
                        <a:cs typeface="Times New Roman" pitchFamily="18" charset="0"/>
                      </a:endParaRPr>
                    </a:p>
                  </a:txBody>
                  <a:tcPr/>
                </a:tc>
                <a:tc>
                  <a:txBody>
                    <a:bodyPr/>
                    <a:lstStyle/>
                    <a:p>
                      <a:pPr algn="ctr"/>
                      <a:r>
                        <a:rPr lang="ru-RU" sz="2400" dirty="0" smtClean="0">
                          <a:latin typeface="Times New Roman" pitchFamily="18" charset="0"/>
                          <a:cs typeface="Times New Roman" pitchFamily="18" charset="0"/>
                        </a:rPr>
                        <a:t>1,84</a:t>
                      </a:r>
                    </a:p>
                    <a:p>
                      <a:pPr algn="ctr"/>
                      <a:r>
                        <a:rPr lang="ru-RU" sz="2400" dirty="0" smtClean="0">
                          <a:latin typeface="Times New Roman" pitchFamily="18" charset="0"/>
                          <a:cs typeface="Times New Roman" pitchFamily="18" charset="0"/>
                        </a:rPr>
                        <a:t>1,94</a:t>
                      </a:r>
                    </a:p>
                    <a:p>
                      <a:pPr algn="ctr"/>
                      <a:r>
                        <a:rPr lang="ru-RU" sz="2400" dirty="0" smtClean="0">
                          <a:latin typeface="Times New Roman" pitchFamily="18" charset="0"/>
                          <a:cs typeface="Times New Roman" pitchFamily="18" charset="0"/>
                        </a:rPr>
                        <a:t>1,6</a:t>
                      </a:r>
                      <a:endParaRPr lang="ru-RU" sz="2400" dirty="0">
                        <a:latin typeface="Times New Roman" pitchFamily="18" charset="0"/>
                        <a:cs typeface="Times New Roman" pitchFamily="18" charset="0"/>
                      </a:endParaRPr>
                    </a:p>
                  </a:txBody>
                  <a:tcPr/>
                </a:tc>
              </a:tr>
            </a:tbl>
          </a:graphicData>
        </a:graphic>
      </p:graphicFrame>
    </p:spTree>
    <p:extLst>
      <p:ext uri="{BB962C8B-B14F-4D97-AF65-F5344CB8AC3E}">
        <p14:creationId xmlns:p14="http://schemas.microsoft.com/office/powerpoint/2010/main" val="34657463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4"/>
          <p:cNvSpPr>
            <a:spLocks noGrp="1"/>
          </p:cNvSpPr>
          <p:nvPr>
            <p:ph idx="1"/>
          </p:nvPr>
        </p:nvSpPr>
        <p:spPr>
          <a:xfrm>
            <a:off x="457200" y="692696"/>
            <a:ext cx="8229600" cy="5881840"/>
          </a:xfrm>
        </p:spPr>
        <p:txBody>
          <a:bodyPr/>
          <a:lstStyle/>
          <a:p>
            <a:pPr>
              <a:spcAft>
                <a:spcPts val="0"/>
              </a:spcAft>
            </a:pPr>
            <a:r>
              <a:rPr lang="ru-RU" b="1" u="sng" dirty="0">
                <a:solidFill>
                  <a:schemeClr val="accent2"/>
                </a:solidFill>
                <a:latin typeface="Times New Roman"/>
                <a:ea typeface="Calibri"/>
                <a:cs typeface="Times New Roman"/>
              </a:rPr>
              <a:t>Средний процент выполнения</a:t>
            </a:r>
            <a:r>
              <a:rPr lang="ru-RU" b="1" dirty="0">
                <a:solidFill>
                  <a:schemeClr val="accent2"/>
                </a:solidFill>
                <a:latin typeface="Times New Roman"/>
                <a:ea typeface="Calibri"/>
                <a:cs typeface="Times New Roman"/>
              </a:rPr>
              <a:t>: </a:t>
            </a:r>
            <a:r>
              <a:rPr lang="ru-RU" dirty="0">
                <a:latin typeface="Times New Roman"/>
                <a:ea typeface="Calibri"/>
                <a:cs typeface="Times New Roman"/>
              </a:rPr>
              <a:t>1,8 (средний набранный балл) - одно из заданий базового уровня сложности, с которым учащиеся справились хуже всего.</a:t>
            </a:r>
            <a:endParaRPr lang="ru-RU" sz="2000" dirty="0">
              <a:latin typeface="Calibri"/>
              <a:ea typeface="Calibri"/>
              <a:cs typeface="Times New Roman"/>
            </a:endParaRPr>
          </a:p>
          <a:p>
            <a:endParaRPr lang="ru-RU" dirty="0"/>
          </a:p>
        </p:txBody>
      </p:sp>
      <p:graphicFrame>
        <p:nvGraphicFramePr>
          <p:cNvPr id="6" name="Таблица 5"/>
          <p:cNvGraphicFramePr>
            <a:graphicFrameLocks noGrp="1"/>
          </p:cNvGraphicFramePr>
          <p:nvPr>
            <p:extLst>
              <p:ext uri="{D42A27DB-BD31-4B8C-83A1-F6EECF244321}">
                <p14:modId xmlns:p14="http://schemas.microsoft.com/office/powerpoint/2010/main" val="2110049500"/>
              </p:ext>
            </p:extLst>
          </p:nvPr>
        </p:nvGraphicFramePr>
        <p:xfrm>
          <a:off x="971600" y="2924944"/>
          <a:ext cx="7272808" cy="2808312"/>
        </p:xfrm>
        <a:graphic>
          <a:graphicData uri="http://schemas.openxmlformats.org/drawingml/2006/table">
            <a:tbl>
              <a:tblPr firstRow="1" bandRow="1">
                <a:tableStyleId>{5940675A-B579-460E-94D1-54222C63F5DA}</a:tableStyleId>
              </a:tblPr>
              <a:tblGrid>
                <a:gridCol w="1818202"/>
                <a:gridCol w="1990020"/>
                <a:gridCol w="1646384"/>
                <a:gridCol w="1818202"/>
              </a:tblGrid>
              <a:tr h="936104">
                <a:tc gridSpan="4">
                  <a:txBody>
                    <a:bodyPr/>
                    <a:lstStyle/>
                    <a:p>
                      <a:pPr algn="ctr"/>
                      <a:r>
                        <a:rPr lang="ru-RU" sz="2400" b="1" dirty="0" smtClean="0">
                          <a:solidFill>
                            <a:schemeClr val="accent2"/>
                          </a:solidFill>
                          <a:latin typeface="Times New Roman" pitchFamily="18" charset="0"/>
                          <a:cs typeface="Times New Roman" pitchFamily="18" charset="0"/>
                        </a:rPr>
                        <a:t>Процент выполнения по региону в группах, получивших отметку</a:t>
                      </a:r>
                      <a:endParaRPr lang="ru-RU" sz="2400" b="1" dirty="0">
                        <a:solidFill>
                          <a:schemeClr val="accent2"/>
                        </a:solidFill>
                        <a:latin typeface="Times New Roman" pitchFamily="18" charset="0"/>
                        <a:cs typeface="Times New Roman" pitchFamily="18" charset="0"/>
                      </a:endParaRPr>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r>
              <a:tr h="936104">
                <a:tc>
                  <a:txBody>
                    <a:bodyPr/>
                    <a:lstStyle/>
                    <a:p>
                      <a:pPr algn="ctr"/>
                      <a:r>
                        <a:rPr lang="ru-RU" sz="2400" b="1" dirty="0" smtClean="0">
                          <a:solidFill>
                            <a:schemeClr val="accent2"/>
                          </a:solidFill>
                          <a:latin typeface="Times New Roman" pitchFamily="18" charset="0"/>
                          <a:cs typeface="Times New Roman" pitchFamily="18" charset="0"/>
                        </a:rPr>
                        <a:t>«2»</a:t>
                      </a:r>
                      <a:endParaRPr lang="ru-RU" sz="2400" b="1" dirty="0">
                        <a:solidFill>
                          <a:schemeClr val="accent2"/>
                        </a:solidFill>
                        <a:latin typeface="Times New Roman" pitchFamily="18" charset="0"/>
                        <a:cs typeface="Times New Roman" pitchFamily="18" charset="0"/>
                      </a:endParaRPr>
                    </a:p>
                  </a:txBody>
                  <a:tcPr/>
                </a:tc>
                <a:tc>
                  <a:txBody>
                    <a:bodyPr/>
                    <a:lstStyle/>
                    <a:p>
                      <a:pPr algn="ctr"/>
                      <a:r>
                        <a:rPr lang="ru-RU" sz="2400" b="1" dirty="0" smtClean="0">
                          <a:solidFill>
                            <a:schemeClr val="accent2"/>
                          </a:solidFill>
                          <a:latin typeface="Times New Roman" pitchFamily="18" charset="0"/>
                          <a:cs typeface="Times New Roman" pitchFamily="18" charset="0"/>
                        </a:rPr>
                        <a:t>«3»</a:t>
                      </a:r>
                      <a:endParaRPr lang="ru-RU" sz="2400" b="1" dirty="0">
                        <a:solidFill>
                          <a:schemeClr val="accent2"/>
                        </a:solidFill>
                        <a:latin typeface="Times New Roman" pitchFamily="18" charset="0"/>
                        <a:cs typeface="Times New Roman" pitchFamily="18" charset="0"/>
                      </a:endParaRPr>
                    </a:p>
                  </a:txBody>
                  <a:tcPr/>
                </a:tc>
                <a:tc>
                  <a:txBody>
                    <a:bodyPr/>
                    <a:lstStyle/>
                    <a:p>
                      <a:pPr algn="ctr"/>
                      <a:r>
                        <a:rPr lang="ru-RU" sz="2400" b="1" dirty="0" smtClean="0">
                          <a:solidFill>
                            <a:schemeClr val="accent2"/>
                          </a:solidFill>
                          <a:latin typeface="Times New Roman" pitchFamily="18" charset="0"/>
                          <a:cs typeface="Times New Roman" pitchFamily="18" charset="0"/>
                        </a:rPr>
                        <a:t>«4»</a:t>
                      </a:r>
                      <a:endParaRPr lang="ru-RU" sz="2400" b="1" dirty="0">
                        <a:solidFill>
                          <a:schemeClr val="accent2"/>
                        </a:solidFill>
                        <a:latin typeface="Times New Roman" pitchFamily="18" charset="0"/>
                        <a:cs typeface="Times New Roman" pitchFamily="18" charset="0"/>
                      </a:endParaRPr>
                    </a:p>
                  </a:txBody>
                  <a:tcPr/>
                </a:tc>
                <a:tc>
                  <a:txBody>
                    <a:bodyPr/>
                    <a:lstStyle/>
                    <a:p>
                      <a:pPr algn="ctr"/>
                      <a:r>
                        <a:rPr lang="ru-RU" sz="2400" b="1" dirty="0" smtClean="0">
                          <a:solidFill>
                            <a:schemeClr val="accent2"/>
                          </a:solidFill>
                          <a:latin typeface="Times New Roman" pitchFamily="18" charset="0"/>
                          <a:cs typeface="Times New Roman" pitchFamily="18" charset="0"/>
                        </a:rPr>
                        <a:t>«5»</a:t>
                      </a:r>
                      <a:endParaRPr lang="ru-RU" sz="2400" b="1" dirty="0">
                        <a:solidFill>
                          <a:schemeClr val="accent2"/>
                        </a:solidFill>
                        <a:latin typeface="Times New Roman" pitchFamily="18" charset="0"/>
                        <a:cs typeface="Times New Roman" pitchFamily="18" charset="0"/>
                      </a:endParaRPr>
                    </a:p>
                  </a:txBody>
                  <a:tcPr/>
                </a:tc>
              </a:tr>
              <a:tr h="936104">
                <a:tc>
                  <a:txBody>
                    <a:bodyPr/>
                    <a:lstStyle/>
                    <a:p>
                      <a:pPr algn="ctr"/>
                      <a:r>
                        <a:rPr lang="ru-RU" sz="2400" dirty="0" smtClean="0">
                          <a:latin typeface="Times New Roman" pitchFamily="18" charset="0"/>
                          <a:cs typeface="Times New Roman" pitchFamily="18" charset="0"/>
                        </a:rPr>
                        <a:t>0,4</a:t>
                      </a:r>
                      <a:endParaRPr lang="ru-RU" sz="2400" dirty="0">
                        <a:latin typeface="Times New Roman" pitchFamily="18" charset="0"/>
                        <a:cs typeface="Times New Roman" pitchFamily="18" charset="0"/>
                      </a:endParaRPr>
                    </a:p>
                  </a:txBody>
                  <a:tcPr/>
                </a:tc>
                <a:tc>
                  <a:txBody>
                    <a:bodyPr/>
                    <a:lstStyle/>
                    <a:p>
                      <a:pPr algn="ctr"/>
                      <a:r>
                        <a:rPr lang="ru-RU" sz="2400" dirty="0" smtClean="0">
                          <a:latin typeface="Times New Roman" pitchFamily="18" charset="0"/>
                          <a:cs typeface="Times New Roman" pitchFamily="18" charset="0"/>
                        </a:rPr>
                        <a:t>1,56</a:t>
                      </a:r>
                      <a:endParaRPr lang="ru-RU" sz="2400" dirty="0">
                        <a:latin typeface="Times New Roman" pitchFamily="18" charset="0"/>
                        <a:cs typeface="Times New Roman" pitchFamily="18" charset="0"/>
                      </a:endParaRPr>
                    </a:p>
                  </a:txBody>
                  <a:tcPr/>
                </a:tc>
                <a:tc>
                  <a:txBody>
                    <a:bodyPr/>
                    <a:lstStyle/>
                    <a:p>
                      <a:pPr algn="ctr"/>
                      <a:r>
                        <a:rPr lang="ru-RU" sz="2400" dirty="0" smtClean="0">
                          <a:latin typeface="Times New Roman" pitchFamily="18" charset="0"/>
                          <a:cs typeface="Times New Roman" pitchFamily="18" charset="0"/>
                        </a:rPr>
                        <a:t>1,82</a:t>
                      </a:r>
                      <a:endParaRPr lang="ru-RU" sz="2400" dirty="0">
                        <a:latin typeface="Times New Roman" pitchFamily="18" charset="0"/>
                        <a:cs typeface="Times New Roman" pitchFamily="18" charset="0"/>
                      </a:endParaRPr>
                    </a:p>
                  </a:txBody>
                  <a:tcPr/>
                </a:tc>
                <a:tc>
                  <a:txBody>
                    <a:bodyPr/>
                    <a:lstStyle/>
                    <a:p>
                      <a:pPr algn="ctr"/>
                      <a:r>
                        <a:rPr lang="ru-RU" sz="2400" dirty="0" smtClean="0">
                          <a:latin typeface="Times New Roman" pitchFamily="18" charset="0"/>
                          <a:cs typeface="Times New Roman" pitchFamily="18" charset="0"/>
                        </a:rPr>
                        <a:t>1,92</a:t>
                      </a:r>
                      <a:endParaRPr lang="ru-RU" sz="2400" dirty="0">
                        <a:latin typeface="Times New Roman" pitchFamily="18" charset="0"/>
                        <a:cs typeface="Times New Roman" pitchFamily="18" charset="0"/>
                      </a:endParaRPr>
                    </a:p>
                  </a:txBody>
                  <a:tcPr/>
                </a:tc>
              </a:tr>
            </a:tbl>
          </a:graphicData>
        </a:graphic>
      </p:graphicFrame>
    </p:spTree>
    <p:extLst>
      <p:ext uri="{BB962C8B-B14F-4D97-AF65-F5344CB8AC3E}">
        <p14:creationId xmlns:p14="http://schemas.microsoft.com/office/powerpoint/2010/main" val="22581904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4"/>
          <p:cNvSpPr>
            <a:spLocks noGrp="1"/>
          </p:cNvSpPr>
          <p:nvPr>
            <p:ph idx="1"/>
          </p:nvPr>
        </p:nvSpPr>
        <p:spPr>
          <a:xfrm>
            <a:off x="457200" y="692696"/>
            <a:ext cx="8229600" cy="5881840"/>
          </a:xfrm>
        </p:spPr>
        <p:txBody>
          <a:bodyPr>
            <a:normAutofit/>
          </a:bodyPr>
          <a:lstStyle/>
          <a:p>
            <a:pPr marL="109728" indent="0">
              <a:buNone/>
            </a:pPr>
            <a:r>
              <a:rPr lang="ru-RU" sz="1800" b="1" dirty="0" smtClean="0">
                <a:solidFill>
                  <a:schemeClr val="accent2"/>
                </a:solidFill>
                <a:latin typeface="Times New Roman" pitchFamily="18" charset="0"/>
                <a:cs typeface="Times New Roman" pitchFamily="18" charset="0"/>
              </a:rPr>
              <a:t>21. </a:t>
            </a:r>
            <a:r>
              <a:rPr lang="ru-RU" sz="1600" dirty="0">
                <a:latin typeface="Times New Roman" pitchFamily="18" charset="0"/>
                <a:cs typeface="Times New Roman" pitchFamily="18" charset="0"/>
              </a:rPr>
              <a:t>Что из перечисленного стало одной из причин (предпосылок) начала проведения в России Великих реформ 1860–1870-х гг.? – неудачное завершение русско-японской войны; – покушение Д.В. Каракозова на императора Александра II; – неудачи России в Крымской войне; – создание организации «Народная воля». Объясните, как выбранное Вами </a:t>
            </a:r>
            <a:r>
              <a:rPr lang="ru-RU" sz="1600" dirty="0" smtClean="0">
                <a:latin typeface="Times New Roman" pitchFamily="18" charset="0"/>
                <a:cs typeface="Times New Roman" pitchFamily="18" charset="0"/>
              </a:rPr>
              <a:t>положение </a:t>
            </a:r>
            <a:r>
              <a:rPr lang="ru-RU" sz="1600" dirty="0">
                <a:latin typeface="Times New Roman" pitchFamily="18" charset="0"/>
                <a:cs typeface="Times New Roman" pitchFamily="18" charset="0"/>
              </a:rPr>
              <a:t>связано с началом проведения в России Великих реформ 1860–1870-х </a:t>
            </a:r>
            <a:r>
              <a:rPr lang="ru-RU" sz="1600" dirty="0" smtClean="0">
                <a:latin typeface="Times New Roman" pitchFamily="18" charset="0"/>
                <a:cs typeface="Times New Roman" pitchFamily="18" charset="0"/>
              </a:rPr>
              <a:t>гг.</a:t>
            </a:r>
          </a:p>
          <a:p>
            <a:pPr marL="109728" indent="0">
              <a:spcAft>
                <a:spcPts val="0"/>
              </a:spcAft>
              <a:buNone/>
            </a:pPr>
            <a:endParaRPr lang="ru-RU" sz="1800" b="1" u="sng" dirty="0" smtClean="0">
              <a:solidFill>
                <a:srgbClr val="740000"/>
              </a:solidFill>
              <a:latin typeface="Times New Roman" pitchFamily="18" charset="0"/>
              <a:ea typeface="Calibri"/>
              <a:cs typeface="Times New Roman" pitchFamily="18" charset="0"/>
            </a:endParaRPr>
          </a:p>
          <a:p>
            <a:pPr marL="109728" indent="0">
              <a:spcAft>
                <a:spcPts val="0"/>
              </a:spcAft>
              <a:buNone/>
            </a:pPr>
            <a:r>
              <a:rPr lang="ru-RU" sz="1800" b="1" u="sng" dirty="0" smtClean="0">
                <a:solidFill>
                  <a:srgbClr val="740000"/>
                </a:solidFill>
                <a:latin typeface="Times New Roman" pitchFamily="18" charset="0"/>
                <a:ea typeface="Calibri"/>
                <a:cs typeface="Times New Roman" pitchFamily="18" charset="0"/>
              </a:rPr>
              <a:t>Проверяемые </a:t>
            </a:r>
            <a:r>
              <a:rPr lang="ru-RU" sz="1800" b="1" u="sng" dirty="0">
                <a:solidFill>
                  <a:srgbClr val="740000"/>
                </a:solidFill>
                <a:latin typeface="Times New Roman" pitchFamily="18" charset="0"/>
                <a:ea typeface="Calibri"/>
                <a:cs typeface="Times New Roman" pitchFamily="18" charset="0"/>
              </a:rPr>
              <a:t>элементы содержания/ умения</a:t>
            </a:r>
            <a:r>
              <a:rPr lang="ru-RU" sz="1800" b="1" dirty="0" smtClean="0">
                <a:solidFill>
                  <a:prstClr val="black"/>
                </a:solidFill>
                <a:latin typeface="Times New Roman" pitchFamily="18" charset="0"/>
                <a:ea typeface="Calibri"/>
                <a:cs typeface="Times New Roman" pitchFamily="18" charset="0"/>
              </a:rPr>
              <a:t>:</a:t>
            </a:r>
            <a:r>
              <a:rPr lang="ru-RU" sz="1600" dirty="0">
                <a:latin typeface="Times New Roman"/>
                <a:ea typeface="Calibri"/>
                <a:cs typeface="Times New Roman"/>
              </a:rPr>
              <a:t> Определение причин и следствия важнейших исторических событий. </a:t>
            </a:r>
            <a:endParaRPr lang="ru-RU" sz="1200" dirty="0">
              <a:latin typeface="Calibri"/>
              <a:ea typeface="Calibri"/>
              <a:cs typeface="Times New Roman"/>
            </a:endParaRPr>
          </a:p>
          <a:p>
            <a:pPr marL="109728" indent="0">
              <a:buNone/>
            </a:pPr>
            <a:r>
              <a:rPr lang="ru-RU" sz="1800" b="1" u="sng" dirty="0">
                <a:solidFill>
                  <a:srgbClr val="740000"/>
                </a:solidFill>
                <a:latin typeface="Times New Roman" pitchFamily="18" charset="0"/>
                <a:ea typeface="Calibri"/>
                <a:cs typeface="Times New Roman" pitchFamily="18" charset="0"/>
              </a:rPr>
              <a:t>Рекомендации</a:t>
            </a:r>
            <a:r>
              <a:rPr lang="ru-RU" sz="1800" b="1" u="sng" dirty="0" smtClean="0">
                <a:solidFill>
                  <a:srgbClr val="740000"/>
                </a:solidFill>
                <a:latin typeface="Times New Roman" pitchFamily="18" charset="0"/>
                <a:ea typeface="Calibri"/>
                <a:cs typeface="Times New Roman" pitchFamily="18" charset="0"/>
              </a:rPr>
              <a:t>:</a:t>
            </a:r>
            <a:r>
              <a:rPr lang="ru-RU" sz="1600" u="sng" dirty="0">
                <a:latin typeface="Times New Roman"/>
                <a:ea typeface="Calibri"/>
              </a:rPr>
              <a:t> </a:t>
            </a:r>
            <a:r>
              <a:rPr lang="ru-RU" sz="1600" dirty="0">
                <a:latin typeface="Times New Roman"/>
                <a:ea typeface="Calibri"/>
              </a:rPr>
              <a:t>При выполнении данного задания  выпускник должен определить одну из </a:t>
            </a:r>
            <a:r>
              <a:rPr lang="ru-RU" sz="1600" dirty="0" smtClean="0">
                <a:latin typeface="Times New Roman"/>
                <a:ea typeface="Calibri"/>
              </a:rPr>
              <a:t>причин данного события. </a:t>
            </a:r>
            <a:r>
              <a:rPr lang="ru-RU" sz="1600" dirty="0">
                <a:latin typeface="Times New Roman"/>
                <a:ea typeface="Calibri"/>
              </a:rPr>
              <a:t>Наиболее сложным этапом выполнения этого задания является объяснение. Участник ОГЭ может составить (на черновике) логическую цепочку, в которой будут представлены все необходимые </a:t>
            </a:r>
            <a:r>
              <a:rPr lang="ru-RU" sz="1600" dirty="0" smtClean="0">
                <a:latin typeface="Times New Roman"/>
                <a:ea typeface="Calibri"/>
              </a:rPr>
              <a:t>звенья происходящего события.</a:t>
            </a:r>
            <a:r>
              <a:rPr lang="ru-RU" sz="1600" dirty="0">
                <a:latin typeface="Times New Roman"/>
                <a:ea typeface="Calibri"/>
              </a:rPr>
              <a:t> Затем нужно связать эти звенья в единую формулировку ответа и записать ответ. </a:t>
            </a:r>
            <a:endParaRPr lang="ru-RU" sz="1600" dirty="0" smtClean="0">
              <a:latin typeface="Times New Roman"/>
              <a:ea typeface="Calibri"/>
            </a:endParaRPr>
          </a:p>
          <a:p>
            <a:pPr marL="109728" indent="0">
              <a:buNone/>
            </a:pPr>
            <a:endParaRPr lang="ru-RU" sz="1600" b="1" dirty="0">
              <a:solidFill>
                <a:schemeClr val="accent2"/>
              </a:solidFill>
              <a:latin typeface="Times New Roman"/>
              <a:cs typeface="Times New Roman" pitchFamily="18" charset="0"/>
            </a:endParaRPr>
          </a:p>
          <a:p>
            <a:pPr marL="109728" indent="0">
              <a:buNone/>
            </a:pPr>
            <a:r>
              <a:rPr lang="ru-RU" sz="1800" b="1" u="sng" dirty="0">
                <a:solidFill>
                  <a:srgbClr val="740000"/>
                </a:solidFill>
                <a:latin typeface="Times New Roman"/>
                <a:ea typeface="Calibri"/>
              </a:rPr>
              <a:t>Уровень </a:t>
            </a:r>
            <a:r>
              <a:rPr lang="ru-RU" sz="1800" b="1" u="sng" dirty="0" smtClean="0">
                <a:solidFill>
                  <a:srgbClr val="740000"/>
                </a:solidFill>
                <a:latin typeface="Times New Roman"/>
                <a:ea typeface="Calibri"/>
              </a:rPr>
              <a:t>сложности</a:t>
            </a:r>
            <a:r>
              <a:rPr lang="ru-RU" sz="1800" dirty="0" smtClean="0">
                <a:solidFill>
                  <a:prstClr val="black"/>
                </a:solidFill>
                <a:latin typeface="Times New Roman"/>
                <a:ea typeface="Calibri"/>
              </a:rPr>
              <a:t>: повышенный</a:t>
            </a:r>
            <a:endParaRPr lang="ru-RU" sz="1600" b="1" dirty="0">
              <a:solidFill>
                <a:schemeClr val="accent2"/>
              </a:solidFill>
              <a:latin typeface="Times New Roman" pitchFamily="18" charset="0"/>
              <a:cs typeface="Times New Roman" pitchFamily="18" charset="0"/>
            </a:endParaRPr>
          </a:p>
        </p:txBody>
      </p:sp>
    </p:spTree>
    <p:extLst>
      <p:ext uri="{BB962C8B-B14F-4D97-AF65-F5344CB8AC3E}">
        <p14:creationId xmlns:p14="http://schemas.microsoft.com/office/powerpoint/2010/main" val="10849649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4"/>
          <p:cNvSpPr>
            <a:spLocks noGrp="1"/>
          </p:cNvSpPr>
          <p:nvPr>
            <p:ph idx="1"/>
          </p:nvPr>
        </p:nvSpPr>
        <p:spPr>
          <a:xfrm>
            <a:off x="457200" y="692696"/>
            <a:ext cx="8229600" cy="5881840"/>
          </a:xfrm>
        </p:spPr>
        <p:txBody>
          <a:bodyPr/>
          <a:lstStyle/>
          <a:p>
            <a:pPr>
              <a:spcAft>
                <a:spcPts val="0"/>
              </a:spcAft>
            </a:pPr>
            <a:r>
              <a:rPr lang="ru-RU" b="1" u="sng" dirty="0">
                <a:solidFill>
                  <a:schemeClr val="accent2"/>
                </a:solidFill>
                <a:latin typeface="Times New Roman"/>
                <a:ea typeface="Calibri"/>
                <a:cs typeface="Times New Roman"/>
              </a:rPr>
              <a:t>Средний процент выполнения</a:t>
            </a:r>
            <a:r>
              <a:rPr lang="ru-RU" b="1" dirty="0">
                <a:solidFill>
                  <a:schemeClr val="accent2"/>
                </a:solidFill>
                <a:latin typeface="Times New Roman"/>
                <a:ea typeface="Calibri"/>
                <a:cs typeface="Times New Roman"/>
              </a:rPr>
              <a:t>: </a:t>
            </a:r>
            <a:r>
              <a:rPr lang="ru-RU" dirty="0" smtClean="0">
                <a:latin typeface="Times New Roman"/>
                <a:ea typeface="Calibri"/>
                <a:cs typeface="Times New Roman"/>
              </a:rPr>
              <a:t>0,8 </a:t>
            </a:r>
            <a:r>
              <a:rPr lang="ru-RU" dirty="0">
                <a:latin typeface="Times New Roman"/>
                <a:ea typeface="Calibri"/>
                <a:cs typeface="Times New Roman"/>
              </a:rPr>
              <a:t>(средний набранный балл) - одно из заданий </a:t>
            </a:r>
            <a:r>
              <a:rPr lang="ru-RU" dirty="0" smtClean="0">
                <a:latin typeface="Times New Roman"/>
                <a:ea typeface="Calibri"/>
                <a:cs typeface="Times New Roman"/>
              </a:rPr>
              <a:t>повышенного уровня </a:t>
            </a:r>
            <a:r>
              <a:rPr lang="ru-RU" dirty="0">
                <a:latin typeface="Times New Roman"/>
                <a:ea typeface="Calibri"/>
                <a:cs typeface="Times New Roman"/>
              </a:rPr>
              <a:t>сложности, с которым учащиеся справились хуже всего.</a:t>
            </a:r>
            <a:endParaRPr lang="ru-RU" sz="2000" dirty="0">
              <a:latin typeface="Calibri"/>
              <a:ea typeface="Calibri"/>
              <a:cs typeface="Times New Roman"/>
            </a:endParaRPr>
          </a:p>
          <a:p>
            <a:endParaRPr lang="ru-RU" dirty="0"/>
          </a:p>
        </p:txBody>
      </p:sp>
      <p:graphicFrame>
        <p:nvGraphicFramePr>
          <p:cNvPr id="6" name="Таблица 5"/>
          <p:cNvGraphicFramePr>
            <a:graphicFrameLocks noGrp="1"/>
          </p:cNvGraphicFramePr>
          <p:nvPr>
            <p:extLst>
              <p:ext uri="{D42A27DB-BD31-4B8C-83A1-F6EECF244321}">
                <p14:modId xmlns:p14="http://schemas.microsoft.com/office/powerpoint/2010/main" val="1196039933"/>
              </p:ext>
            </p:extLst>
          </p:nvPr>
        </p:nvGraphicFramePr>
        <p:xfrm>
          <a:off x="971600" y="2924944"/>
          <a:ext cx="7272808" cy="2808312"/>
        </p:xfrm>
        <a:graphic>
          <a:graphicData uri="http://schemas.openxmlformats.org/drawingml/2006/table">
            <a:tbl>
              <a:tblPr firstRow="1" bandRow="1">
                <a:tableStyleId>{5940675A-B579-460E-94D1-54222C63F5DA}</a:tableStyleId>
              </a:tblPr>
              <a:tblGrid>
                <a:gridCol w="1818202"/>
                <a:gridCol w="1990020"/>
                <a:gridCol w="1646384"/>
                <a:gridCol w="1818202"/>
              </a:tblGrid>
              <a:tr h="936104">
                <a:tc gridSpan="4">
                  <a:txBody>
                    <a:bodyPr/>
                    <a:lstStyle/>
                    <a:p>
                      <a:pPr algn="ctr"/>
                      <a:r>
                        <a:rPr lang="ru-RU" sz="2400" b="1" dirty="0" smtClean="0">
                          <a:solidFill>
                            <a:schemeClr val="accent2"/>
                          </a:solidFill>
                          <a:latin typeface="Times New Roman" pitchFamily="18" charset="0"/>
                          <a:cs typeface="Times New Roman" pitchFamily="18" charset="0"/>
                        </a:rPr>
                        <a:t>Процент выполнения по региону в группах, получивших отметку</a:t>
                      </a:r>
                      <a:endParaRPr lang="ru-RU" sz="2400" b="1" dirty="0">
                        <a:solidFill>
                          <a:schemeClr val="accent2"/>
                        </a:solidFill>
                        <a:latin typeface="Times New Roman" pitchFamily="18" charset="0"/>
                        <a:cs typeface="Times New Roman" pitchFamily="18" charset="0"/>
                      </a:endParaRPr>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r>
              <a:tr h="936104">
                <a:tc>
                  <a:txBody>
                    <a:bodyPr/>
                    <a:lstStyle/>
                    <a:p>
                      <a:pPr algn="ctr"/>
                      <a:r>
                        <a:rPr lang="ru-RU" sz="2400" b="1" dirty="0" smtClean="0">
                          <a:solidFill>
                            <a:schemeClr val="accent2"/>
                          </a:solidFill>
                          <a:latin typeface="Times New Roman" pitchFamily="18" charset="0"/>
                          <a:cs typeface="Times New Roman" pitchFamily="18" charset="0"/>
                        </a:rPr>
                        <a:t>«2»</a:t>
                      </a:r>
                      <a:endParaRPr lang="ru-RU" sz="2400" b="1" dirty="0">
                        <a:solidFill>
                          <a:schemeClr val="accent2"/>
                        </a:solidFill>
                        <a:latin typeface="Times New Roman" pitchFamily="18" charset="0"/>
                        <a:cs typeface="Times New Roman" pitchFamily="18" charset="0"/>
                      </a:endParaRPr>
                    </a:p>
                  </a:txBody>
                  <a:tcPr/>
                </a:tc>
                <a:tc>
                  <a:txBody>
                    <a:bodyPr/>
                    <a:lstStyle/>
                    <a:p>
                      <a:pPr algn="ctr"/>
                      <a:r>
                        <a:rPr lang="ru-RU" sz="2400" b="1" dirty="0" smtClean="0">
                          <a:solidFill>
                            <a:schemeClr val="accent2"/>
                          </a:solidFill>
                          <a:latin typeface="Times New Roman" pitchFamily="18" charset="0"/>
                          <a:cs typeface="Times New Roman" pitchFamily="18" charset="0"/>
                        </a:rPr>
                        <a:t>«3»</a:t>
                      </a:r>
                      <a:endParaRPr lang="ru-RU" sz="2400" b="1" dirty="0">
                        <a:solidFill>
                          <a:schemeClr val="accent2"/>
                        </a:solidFill>
                        <a:latin typeface="Times New Roman" pitchFamily="18" charset="0"/>
                        <a:cs typeface="Times New Roman" pitchFamily="18" charset="0"/>
                      </a:endParaRPr>
                    </a:p>
                  </a:txBody>
                  <a:tcPr/>
                </a:tc>
                <a:tc>
                  <a:txBody>
                    <a:bodyPr/>
                    <a:lstStyle/>
                    <a:p>
                      <a:pPr algn="ctr"/>
                      <a:r>
                        <a:rPr lang="ru-RU" sz="2400" b="1" dirty="0" smtClean="0">
                          <a:solidFill>
                            <a:schemeClr val="accent2"/>
                          </a:solidFill>
                          <a:latin typeface="Times New Roman" pitchFamily="18" charset="0"/>
                          <a:cs typeface="Times New Roman" pitchFamily="18" charset="0"/>
                        </a:rPr>
                        <a:t>«4»</a:t>
                      </a:r>
                      <a:endParaRPr lang="ru-RU" sz="2400" b="1" dirty="0">
                        <a:solidFill>
                          <a:schemeClr val="accent2"/>
                        </a:solidFill>
                        <a:latin typeface="Times New Roman" pitchFamily="18" charset="0"/>
                        <a:cs typeface="Times New Roman" pitchFamily="18" charset="0"/>
                      </a:endParaRPr>
                    </a:p>
                  </a:txBody>
                  <a:tcPr/>
                </a:tc>
                <a:tc>
                  <a:txBody>
                    <a:bodyPr/>
                    <a:lstStyle/>
                    <a:p>
                      <a:pPr algn="ctr"/>
                      <a:r>
                        <a:rPr lang="ru-RU" sz="2400" b="1" dirty="0" smtClean="0">
                          <a:solidFill>
                            <a:schemeClr val="accent2"/>
                          </a:solidFill>
                          <a:latin typeface="Times New Roman" pitchFamily="18" charset="0"/>
                          <a:cs typeface="Times New Roman" pitchFamily="18" charset="0"/>
                        </a:rPr>
                        <a:t>«5»</a:t>
                      </a:r>
                      <a:endParaRPr lang="ru-RU" sz="2400" b="1" dirty="0">
                        <a:solidFill>
                          <a:schemeClr val="accent2"/>
                        </a:solidFill>
                        <a:latin typeface="Times New Roman" pitchFamily="18" charset="0"/>
                        <a:cs typeface="Times New Roman" pitchFamily="18" charset="0"/>
                      </a:endParaRPr>
                    </a:p>
                  </a:txBody>
                  <a:tcPr/>
                </a:tc>
              </a:tr>
              <a:tr h="936104">
                <a:tc>
                  <a:txBody>
                    <a:bodyPr/>
                    <a:lstStyle/>
                    <a:p>
                      <a:pPr algn="ctr"/>
                      <a:r>
                        <a:rPr lang="ru-RU" sz="2400" dirty="0" smtClean="0">
                          <a:latin typeface="Times New Roman" pitchFamily="18" charset="0"/>
                          <a:cs typeface="Times New Roman" pitchFamily="18" charset="0"/>
                        </a:rPr>
                        <a:t>0,15</a:t>
                      </a:r>
                      <a:endParaRPr lang="ru-RU" sz="2400" dirty="0">
                        <a:latin typeface="Times New Roman" pitchFamily="18" charset="0"/>
                        <a:cs typeface="Times New Roman" pitchFamily="18" charset="0"/>
                      </a:endParaRPr>
                    </a:p>
                  </a:txBody>
                  <a:tcPr/>
                </a:tc>
                <a:tc>
                  <a:txBody>
                    <a:bodyPr/>
                    <a:lstStyle/>
                    <a:p>
                      <a:pPr algn="ctr"/>
                      <a:r>
                        <a:rPr lang="ru-RU" sz="2400" dirty="0" smtClean="0">
                          <a:latin typeface="Times New Roman" pitchFamily="18" charset="0"/>
                          <a:cs typeface="Times New Roman" pitchFamily="18" charset="0"/>
                        </a:rPr>
                        <a:t>0,3</a:t>
                      </a:r>
                      <a:endParaRPr lang="ru-RU" sz="2400" dirty="0">
                        <a:latin typeface="Times New Roman" pitchFamily="18" charset="0"/>
                        <a:cs typeface="Times New Roman" pitchFamily="18" charset="0"/>
                      </a:endParaRPr>
                    </a:p>
                  </a:txBody>
                  <a:tcPr/>
                </a:tc>
                <a:tc>
                  <a:txBody>
                    <a:bodyPr/>
                    <a:lstStyle/>
                    <a:p>
                      <a:pPr algn="ctr"/>
                      <a:r>
                        <a:rPr lang="ru-RU" sz="2400" dirty="0" smtClean="0">
                          <a:latin typeface="Times New Roman" pitchFamily="18" charset="0"/>
                          <a:cs typeface="Times New Roman" pitchFamily="18" charset="0"/>
                        </a:rPr>
                        <a:t>0,77</a:t>
                      </a:r>
                      <a:endParaRPr lang="ru-RU" sz="2400" dirty="0">
                        <a:latin typeface="Times New Roman" pitchFamily="18" charset="0"/>
                        <a:cs typeface="Times New Roman" pitchFamily="18" charset="0"/>
                      </a:endParaRPr>
                    </a:p>
                  </a:txBody>
                  <a:tcPr/>
                </a:tc>
                <a:tc>
                  <a:txBody>
                    <a:bodyPr/>
                    <a:lstStyle/>
                    <a:p>
                      <a:pPr algn="ctr"/>
                      <a:r>
                        <a:rPr lang="ru-RU" sz="2400" dirty="0" smtClean="0">
                          <a:latin typeface="Times New Roman" pitchFamily="18" charset="0"/>
                          <a:cs typeface="Times New Roman" pitchFamily="18" charset="0"/>
                        </a:rPr>
                        <a:t>1,47</a:t>
                      </a:r>
                      <a:endParaRPr lang="ru-RU" sz="2400" dirty="0">
                        <a:latin typeface="Times New Roman" pitchFamily="18" charset="0"/>
                        <a:cs typeface="Times New Roman" pitchFamily="18" charset="0"/>
                      </a:endParaRPr>
                    </a:p>
                  </a:txBody>
                  <a:tcPr/>
                </a:tc>
              </a:tr>
            </a:tbl>
          </a:graphicData>
        </a:graphic>
      </p:graphicFrame>
    </p:spTree>
    <p:extLst>
      <p:ext uri="{BB962C8B-B14F-4D97-AF65-F5344CB8AC3E}">
        <p14:creationId xmlns:p14="http://schemas.microsoft.com/office/powerpoint/2010/main" val="64406828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4"/>
          <p:cNvSpPr>
            <a:spLocks noGrp="1"/>
          </p:cNvSpPr>
          <p:nvPr>
            <p:ph idx="1"/>
          </p:nvPr>
        </p:nvSpPr>
        <p:spPr>
          <a:xfrm>
            <a:off x="457200" y="692696"/>
            <a:ext cx="8229600" cy="5881840"/>
          </a:xfrm>
        </p:spPr>
        <p:txBody>
          <a:bodyPr>
            <a:normAutofit/>
          </a:bodyPr>
          <a:lstStyle/>
          <a:p>
            <a:pPr marL="109728" indent="0">
              <a:buNone/>
            </a:pPr>
            <a:r>
              <a:rPr lang="ru-RU" sz="1800" b="1" dirty="0" smtClean="0">
                <a:solidFill>
                  <a:schemeClr val="accent2"/>
                </a:solidFill>
                <a:latin typeface="Times New Roman" pitchFamily="18" charset="0"/>
                <a:cs typeface="Times New Roman" pitchFamily="18" charset="0"/>
              </a:rPr>
              <a:t>22. </a:t>
            </a:r>
            <a:r>
              <a:rPr lang="ru-RU" sz="1600" dirty="0">
                <a:latin typeface="Times New Roman" pitchFamily="18" charset="0"/>
                <a:cs typeface="Times New Roman" pitchFamily="18" charset="0"/>
              </a:rPr>
              <a:t>Прочитайте текст, который содержит две фактические ошибки. В период правления Николая I большое внимание уделялось вопросам идеологии. Министр народного просвещения граф С.С. Уваров выработал формулу «православие, демократия, народность», которая должна была определять основное направление официальной политики. Общественная жизнь страны в это время характеризовалась наличием различных кружков, где главную роль играли так называемые декабристы и славянофилы, спорившие о судьбе России и её исторических перспективах. Найдите фактические ошибки и исправьте их. Ответ оформите следующим образом (обязательно заполните обе колонки таблицы). </a:t>
            </a:r>
            <a:endParaRPr lang="ru-RU" sz="1600" dirty="0" smtClean="0">
              <a:latin typeface="Times New Roman" pitchFamily="18" charset="0"/>
              <a:cs typeface="Times New Roman" pitchFamily="18" charset="0"/>
            </a:endParaRPr>
          </a:p>
          <a:p>
            <a:pPr marL="109728" indent="0">
              <a:buNone/>
            </a:pPr>
            <a:endParaRPr lang="ru-RU" sz="1600" dirty="0">
              <a:latin typeface="Times New Roman" pitchFamily="18" charset="0"/>
              <a:cs typeface="Times New Roman" pitchFamily="18" charset="0"/>
            </a:endParaRPr>
          </a:p>
          <a:p>
            <a:pPr marL="109728" indent="0">
              <a:buNone/>
            </a:pPr>
            <a:endParaRPr lang="ru-RU" sz="1600" dirty="0" smtClean="0">
              <a:latin typeface="Times New Roman" pitchFamily="18" charset="0"/>
              <a:cs typeface="Times New Roman" pitchFamily="18" charset="0"/>
            </a:endParaRPr>
          </a:p>
          <a:p>
            <a:pPr marL="109728" indent="0">
              <a:buNone/>
            </a:pPr>
            <a:endParaRPr lang="ru-RU" sz="1600" dirty="0">
              <a:latin typeface="Times New Roman" pitchFamily="18" charset="0"/>
              <a:cs typeface="Times New Roman" pitchFamily="18" charset="0"/>
            </a:endParaRPr>
          </a:p>
          <a:p>
            <a:pPr marL="109728" indent="0">
              <a:buNone/>
            </a:pPr>
            <a:endParaRPr lang="ru-RU" sz="1600" dirty="0" smtClean="0">
              <a:latin typeface="Times New Roman" pitchFamily="18" charset="0"/>
              <a:cs typeface="Times New Roman" pitchFamily="18" charset="0"/>
            </a:endParaRPr>
          </a:p>
          <a:p>
            <a:pPr marL="109728" indent="0">
              <a:buNone/>
            </a:pPr>
            <a:endParaRPr lang="ru-RU" sz="1600" dirty="0">
              <a:latin typeface="Times New Roman" pitchFamily="18" charset="0"/>
              <a:cs typeface="Times New Roman" pitchFamily="18" charset="0"/>
            </a:endParaRPr>
          </a:p>
          <a:p>
            <a:pPr marL="109728" indent="0">
              <a:spcAft>
                <a:spcPts val="0"/>
              </a:spcAft>
              <a:buNone/>
            </a:pPr>
            <a:r>
              <a:rPr lang="ru-RU" sz="1800" b="1" u="sng" dirty="0" smtClean="0">
                <a:solidFill>
                  <a:srgbClr val="740000"/>
                </a:solidFill>
                <a:latin typeface="Times New Roman" pitchFamily="18" charset="0"/>
                <a:ea typeface="Calibri"/>
                <a:cs typeface="Times New Roman" pitchFamily="18" charset="0"/>
              </a:rPr>
              <a:t>Проверяемые </a:t>
            </a:r>
            <a:r>
              <a:rPr lang="ru-RU" sz="1800" b="1" u="sng" dirty="0">
                <a:solidFill>
                  <a:srgbClr val="740000"/>
                </a:solidFill>
                <a:latin typeface="Times New Roman" pitchFamily="18" charset="0"/>
                <a:ea typeface="Calibri"/>
                <a:cs typeface="Times New Roman" pitchFamily="18" charset="0"/>
              </a:rPr>
              <a:t>элементы содержания/ умения</a:t>
            </a:r>
            <a:r>
              <a:rPr lang="ru-RU" sz="1800" b="1" dirty="0" smtClean="0">
                <a:solidFill>
                  <a:prstClr val="black"/>
                </a:solidFill>
                <a:latin typeface="Times New Roman" pitchFamily="18" charset="0"/>
                <a:ea typeface="Calibri"/>
                <a:cs typeface="Times New Roman" pitchFamily="18" charset="0"/>
              </a:rPr>
              <a:t>:</a:t>
            </a:r>
            <a:r>
              <a:rPr lang="ru-RU" sz="1600" dirty="0">
                <a:latin typeface="Times New Roman"/>
                <a:ea typeface="Calibri"/>
                <a:cs typeface="Times New Roman"/>
              </a:rPr>
              <a:t> использование данных различных исторических и современных источников (текста; схем; иллюстративного, статистического материала) при ответе на вопросы, решении различных учебных задач; сравнение свидетельств разных источников</a:t>
            </a:r>
            <a:r>
              <a:rPr lang="ru-RU" sz="1600" dirty="0" smtClean="0">
                <a:latin typeface="Times New Roman"/>
                <a:ea typeface="Calibri"/>
                <a:cs typeface="Times New Roman"/>
              </a:rPr>
              <a:t>.</a:t>
            </a:r>
          </a:p>
          <a:p>
            <a:pPr marL="109728" indent="0">
              <a:spcAft>
                <a:spcPts val="0"/>
              </a:spcAft>
              <a:buNone/>
            </a:pPr>
            <a:r>
              <a:rPr lang="ru-RU" sz="1800" b="1" u="sng" dirty="0">
                <a:solidFill>
                  <a:srgbClr val="740000"/>
                </a:solidFill>
                <a:latin typeface="Times New Roman" pitchFamily="18" charset="0"/>
                <a:ea typeface="Calibri"/>
                <a:cs typeface="Times New Roman" pitchFamily="18" charset="0"/>
              </a:rPr>
              <a:t>Рекомендации</a:t>
            </a:r>
            <a:r>
              <a:rPr lang="ru-RU" sz="1800" b="1" u="sng" dirty="0" smtClean="0">
                <a:solidFill>
                  <a:srgbClr val="740000"/>
                </a:solidFill>
                <a:latin typeface="Times New Roman" pitchFamily="18" charset="0"/>
                <a:ea typeface="Calibri"/>
                <a:cs typeface="Times New Roman" pitchFamily="18" charset="0"/>
              </a:rPr>
              <a:t>:</a:t>
            </a:r>
            <a:r>
              <a:rPr lang="ru-RU" sz="1200" dirty="0">
                <a:latin typeface="Times New Roman"/>
                <a:ea typeface="Calibri"/>
              </a:rPr>
              <a:t> </a:t>
            </a:r>
            <a:r>
              <a:rPr lang="ru-RU" sz="1600" dirty="0">
                <a:latin typeface="Times New Roman"/>
                <a:ea typeface="Calibri"/>
              </a:rPr>
              <a:t>предпосылкой для успешного выполнения  является навык смыслового чтения, у многих обучающихся он, к сожалению, развит слабо. Необходимо развить навык сравнения свидетельств разных источников, имеет определенный запас знаний по истории России и мира.</a:t>
            </a:r>
            <a:endParaRPr lang="ru-RU" sz="1600" dirty="0">
              <a:latin typeface="Calibri"/>
              <a:ea typeface="Calibri"/>
              <a:cs typeface="Times New Roman"/>
            </a:endParaRPr>
          </a:p>
          <a:p>
            <a:pPr marL="109728" indent="0">
              <a:buNone/>
            </a:pPr>
            <a:endParaRPr lang="ru-RU" sz="1600" dirty="0" smtClean="0">
              <a:latin typeface="Times New Roman" pitchFamily="18" charset="0"/>
              <a:cs typeface="Times New Roman" pitchFamily="18" charset="0"/>
            </a:endParaRPr>
          </a:p>
          <a:p>
            <a:pPr marL="109728" indent="0">
              <a:buNone/>
            </a:pPr>
            <a:endParaRPr lang="ru-RU" sz="1600" b="1" dirty="0">
              <a:solidFill>
                <a:schemeClr val="accent2"/>
              </a:solidFill>
              <a:latin typeface="Times New Roman" pitchFamily="18" charset="0"/>
              <a:cs typeface="Times New Roman" pitchFamily="18" charset="0"/>
            </a:endParaRPr>
          </a:p>
        </p:txBody>
      </p:sp>
      <p:graphicFrame>
        <p:nvGraphicFramePr>
          <p:cNvPr id="2" name="Таблица 1"/>
          <p:cNvGraphicFramePr>
            <a:graphicFrameLocks noGrp="1"/>
          </p:cNvGraphicFramePr>
          <p:nvPr>
            <p:extLst>
              <p:ext uri="{D42A27DB-BD31-4B8C-83A1-F6EECF244321}">
                <p14:modId xmlns:p14="http://schemas.microsoft.com/office/powerpoint/2010/main" val="424259038"/>
              </p:ext>
            </p:extLst>
          </p:nvPr>
        </p:nvGraphicFramePr>
        <p:xfrm>
          <a:off x="1524000" y="3140969"/>
          <a:ext cx="6096000" cy="1310640"/>
        </p:xfrm>
        <a:graphic>
          <a:graphicData uri="http://schemas.openxmlformats.org/drawingml/2006/table">
            <a:tbl>
              <a:tblPr firstRow="1" bandRow="1">
                <a:tableStyleId>{5940675A-B579-460E-94D1-54222C63F5DA}</a:tableStyleId>
              </a:tblPr>
              <a:tblGrid>
                <a:gridCol w="3048000"/>
                <a:gridCol w="3048000"/>
              </a:tblGrid>
              <a:tr h="504055">
                <a:tc>
                  <a:txBody>
                    <a:bodyPr/>
                    <a:lstStyle/>
                    <a:p>
                      <a:pPr algn="ctr"/>
                      <a:r>
                        <a:rPr lang="ru-RU" sz="1600" dirty="0" smtClean="0">
                          <a:latin typeface="Times New Roman" pitchFamily="18" charset="0"/>
                          <a:cs typeface="Times New Roman" pitchFamily="18" charset="0"/>
                        </a:rPr>
                        <a:t>Положение текста,</a:t>
                      </a:r>
                      <a:r>
                        <a:rPr lang="ru-RU" sz="1600" baseline="0" dirty="0" smtClean="0">
                          <a:latin typeface="Times New Roman" pitchFamily="18" charset="0"/>
                          <a:cs typeface="Times New Roman" pitchFamily="18" charset="0"/>
                        </a:rPr>
                        <a:t> в котором допущена ошибка</a:t>
                      </a:r>
                      <a:endParaRPr lang="ru-RU" sz="1600" dirty="0">
                        <a:latin typeface="Times New Roman" pitchFamily="18" charset="0"/>
                        <a:cs typeface="Times New Roman" pitchFamily="18" charset="0"/>
                      </a:endParaRPr>
                    </a:p>
                  </a:txBody>
                  <a:tcPr/>
                </a:tc>
                <a:tc>
                  <a:txBody>
                    <a:bodyPr/>
                    <a:lstStyle/>
                    <a:p>
                      <a:r>
                        <a:rPr lang="ru-RU" sz="1600" dirty="0" smtClean="0">
                          <a:latin typeface="Times New Roman" pitchFamily="18" charset="0"/>
                          <a:cs typeface="Times New Roman" pitchFamily="18" charset="0"/>
                        </a:rPr>
                        <a:t>Исправленное положение текста</a:t>
                      </a:r>
                      <a:endParaRPr lang="ru-RU" sz="1600" dirty="0">
                        <a:latin typeface="Times New Roman" pitchFamily="18" charset="0"/>
                        <a:cs typeface="Times New Roman" pitchFamily="18" charset="0"/>
                      </a:endParaRPr>
                    </a:p>
                  </a:txBody>
                  <a:tcPr/>
                </a:tc>
              </a:tr>
              <a:tr h="321524">
                <a:tc>
                  <a:txBody>
                    <a:bodyPr/>
                    <a:lstStyle/>
                    <a:p>
                      <a:r>
                        <a:rPr lang="ru-RU" dirty="0" smtClean="0"/>
                        <a:t>1)</a:t>
                      </a:r>
                      <a:endParaRPr lang="ru-RU" dirty="0"/>
                    </a:p>
                  </a:txBody>
                  <a:tcPr/>
                </a:tc>
                <a:tc>
                  <a:txBody>
                    <a:bodyPr/>
                    <a:lstStyle/>
                    <a:p>
                      <a:endParaRPr lang="ru-RU"/>
                    </a:p>
                  </a:txBody>
                  <a:tcPr/>
                </a:tc>
              </a:tr>
              <a:tr h="321524">
                <a:tc>
                  <a:txBody>
                    <a:bodyPr/>
                    <a:lstStyle/>
                    <a:p>
                      <a:r>
                        <a:rPr lang="ru-RU" dirty="0" smtClean="0"/>
                        <a:t>2)</a:t>
                      </a:r>
                      <a:endParaRPr lang="ru-RU" dirty="0"/>
                    </a:p>
                  </a:txBody>
                  <a:tcPr/>
                </a:tc>
                <a:tc>
                  <a:txBody>
                    <a:bodyPr/>
                    <a:lstStyle/>
                    <a:p>
                      <a:endParaRPr lang="ru-RU" dirty="0"/>
                    </a:p>
                  </a:txBody>
                  <a:tcPr/>
                </a:tc>
              </a:tr>
            </a:tbl>
          </a:graphicData>
        </a:graphic>
      </p:graphicFrame>
    </p:spTree>
    <p:extLst>
      <p:ext uri="{BB962C8B-B14F-4D97-AF65-F5344CB8AC3E}">
        <p14:creationId xmlns:p14="http://schemas.microsoft.com/office/powerpoint/2010/main" val="10849649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4"/>
          <p:cNvSpPr>
            <a:spLocks noGrp="1"/>
          </p:cNvSpPr>
          <p:nvPr>
            <p:ph idx="1"/>
          </p:nvPr>
        </p:nvSpPr>
        <p:spPr>
          <a:xfrm>
            <a:off x="457200" y="692696"/>
            <a:ext cx="8229600" cy="5881840"/>
          </a:xfrm>
        </p:spPr>
        <p:txBody>
          <a:bodyPr/>
          <a:lstStyle/>
          <a:p>
            <a:pPr>
              <a:spcAft>
                <a:spcPts val="0"/>
              </a:spcAft>
            </a:pPr>
            <a:r>
              <a:rPr lang="ru-RU" b="1" u="sng" dirty="0">
                <a:solidFill>
                  <a:schemeClr val="accent2"/>
                </a:solidFill>
                <a:latin typeface="Times New Roman"/>
                <a:ea typeface="Calibri"/>
                <a:cs typeface="Times New Roman"/>
              </a:rPr>
              <a:t>Средний процент выполнения</a:t>
            </a:r>
            <a:r>
              <a:rPr lang="ru-RU" b="1" dirty="0">
                <a:solidFill>
                  <a:schemeClr val="accent2"/>
                </a:solidFill>
                <a:latin typeface="Times New Roman"/>
                <a:ea typeface="Calibri"/>
                <a:cs typeface="Times New Roman"/>
              </a:rPr>
              <a:t>: </a:t>
            </a:r>
            <a:r>
              <a:rPr lang="ru-RU" dirty="0" smtClean="0">
                <a:latin typeface="Times New Roman"/>
                <a:ea typeface="Calibri"/>
                <a:cs typeface="Times New Roman"/>
              </a:rPr>
              <a:t>0,9 </a:t>
            </a:r>
            <a:r>
              <a:rPr lang="ru-RU" dirty="0">
                <a:latin typeface="Times New Roman"/>
                <a:ea typeface="Calibri"/>
                <a:cs typeface="Times New Roman"/>
              </a:rPr>
              <a:t>(средний набранный балл) - одно из заданий </a:t>
            </a:r>
            <a:r>
              <a:rPr lang="ru-RU" dirty="0" smtClean="0">
                <a:latin typeface="Times New Roman"/>
                <a:ea typeface="Calibri"/>
                <a:cs typeface="Times New Roman"/>
              </a:rPr>
              <a:t>повышенного уровня </a:t>
            </a:r>
            <a:r>
              <a:rPr lang="ru-RU" dirty="0">
                <a:latin typeface="Times New Roman"/>
                <a:ea typeface="Calibri"/>
                <a:cs typeface="Times New Roman"/>
              </a:rPr>
              <a:t>сложности, с которым учащиеся справились хуже всего.</a:t>
            </a:r>
            <a:endParaRPr lang="ru-RU" sz="2000" dirty="0">
              <a:latin typeface="Calibri"/>
              <a:ea typeface="Calibri"/>
              <a:cs typeface="Times New Roman"/>
            </a:endParaRPr>
          </a:p>
          <a:p>
            <a:endParaRPr lang="ru-RU" dirty="0"/>
          </a:p>
        </p:txBody>
      </p:sp>
      <p:graphicFrame>
        <p:nvGraphicFramePr>
          <p:cNvPr id="6" name="Таблица 5"/>
          <p:cNvGraphicFramePr>
            <a:graphicFrameLocks noGrp="1"/>
          </p:cNvGraphicFramePr>
          <p:nvPr>
            <p:extLst>
              <p:ext uri="{D42A27DB-BD31-4B8C-83A1-F6EECF244321}">
                <p14:modId xmlns:p14="http://schemas.microsoft.com/office/powerpoint/2010/main" val="3980824729"/>
              </p:ext>
            </p:extLst>
          </p:nvPr>
        </p:nvGraphicFramePr>
        <p:xfrm>
          <a:off x="971600" y="2924944"/>
          <a:ext cx="7272808" cy="2808312"/>
        </p:xfrm>
        <a:graphic>
          <a:graphicData uri="http://schemas.openxmlformats.org/drawingml/2006/table">
            <a:tbl>
              <a:tblPr firstRow="1" bandRow="1">
                <a:tableStyleId>{5940675A-B579-460E-94D1-54222C63F5DA}</a:tableStyleId>
              </a:tblPr>
              <a:tblGrid>
                <a:gridCol w="1818202"/>
                <a:gridCol w="1990020"/>
                <a:gridCol w="1646384"/>
                <a:gridCol w="1818202"/>
              </a:tblGrid>
              <a:tr h="936104">
                <a:tc gridSpan="4">
                  <a:txBody>
                    <a:bodyPr/>
                    <a:lstStyle/>
                    <a:p>
                      <a:pPr algn="ctr"/>
                      <a:r>
                        <a:rPr lang="ru-RU" sz="2400" b="1" dirty="0" smtClean="0">
                          <a:solidFill>
                            <a:schemeClr val="accent2"/>
                          </a:solidFill>
                          <a:latin typeface="Times New Roman" pitchFamily="18" charset="0"/>
                          <a:cs typeface="Times New Roman" pitchFamily="18" charset="0"/>
                        </a:rPr>
                        <a:t>Процент выполнения по региону в группах, получивших отметку</a:t>
                      </a:r>
                      <a:endParaRPr lang="ru-RU" sz="2400" b="1" dirty="0">
                        <a:solidFill>
                          <a:schemeClr val="accent2"/>
                        </a:solidFill>
                        <a:latin typeface="Times New Roman" pitchFamily="18" charset="0"/>
                        <a:cs typeface="Times New Roman" pitchFamily="18" charset="0"/>
                      </a:endParaRPr>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r>
              <a:tr h="936104">
                <a:tc>
                  <a:txBody>
                    <a:bodyPr/>
                    <a:lstStyle/>
                    <a:p>
                      <a:pPr algn="ctr"/>
                      <a:r>
                        <a:rPr lang="ru-RU" sz="2400" b="1" dirty="0" smtClean="0">
                          <a:solidFill>
                            <a:schemeClr val="accent2"/>
                          </a:solidFill>
                          <a:latin typeface="Times New Roman" pitchFamily="18" charset="0"/>
                          <a:cs typeface="Times New Roman" pitchFamily="18" charset="0"/>
                        </a:rPr>
                        <a:t>«2»</a:t>
                      </a:r>
                      <a:endParaRPr lang="ru-RU" sz="2400" b="1" dirty="0">
                        <a:solidFill>
                          <a:schemeClr val="accent2"/>
                        </a:solidFill>
                        <a:latin typeface="Times New Roman" pitchFamily="18" charset="0"/>
                        <a:cs typeface="Times New Roman" pitchFamily="18" charset="0"/>
                      </a:endParaRPr>
                    </a:p>
                  </a:txBody>
                  <a:tcPr/>
                </a:tc>
                <a:tc>
                  <a:txBody>
                    <a:bodyPr/>
                    <a:lstStyle/>
                    <a:p>
                      <a:pPr algn="ctr"/>
                      <a:r>
                        <a:rPr lang="ru-RU" sz="2400" b="1" dirty="0" smtClean="0">
                          <a:solidFill>
                            <a:schemeClr val="accent2"/>
                          </a:solidFill>
                          <a:latin typeface="Times New Roman" pitchFamily="18" charset="0"/>
                          <a:cs typeface="Times New Roman" pitchFamily="18" charset="0"/>
                        </a:rPr>
                        <a:t>«3»</a:t>
                      </a:r>
                      <a:endParaRPr lang="ru-RU" sz="2400" b="1" dirty="0">
                        <a:solidFill>
                          <a:schemeClr val="accent2"/>
                        </a:solidFill>
                        <a:latin typeface="Times New Roman" pitchFamily="18" charset="0"/>
                        <a:cs typeface="Times New Roman" pitchFamily="18" charset="0"/>
                      </a:endParaRPr>
                    </a:p>
                  </a:txBody>
                  <a:tcPr/>
                </a:tc>
                <a:tc>
                  <a:txBody>
                    <a:bodyPr/>
                    <a:lstStyle/>
                    <a:p>
                      <a:pPr algn="ctr"/>
                      <a:r>
                        <a:rPr lang="ru-RU" sz="2400" b="1" dirty="0" smtClean="0">
                          <a:solidFill>
                            <a:schemeClr val="accent2"/>
                          </a:solidFill>
                          <a:latin typeface="Times New Roman" pitchFamily="18" charset="0"/>
                          <a:cs typeface="Times New Roman" pitchFamily="18" charset="0"/>
                        </a:rPr>
                        <a:t>«4»</a:t>
                      </a:r>
                      <a:endParaRPr lang="ru-RU" sz="2400" b="1" dirty="0">
                        <a:solidFill>
                          <a:schemeClr val="accent2"/>
                        </a:solidFill>
                        <a:latin typeface="Times New Roman" pitchFamily="18" charset="0"/>
                        <a:cs typeface="Times New Roman" pitchFamily="18" charset="0"/>
                      </a:endParaRPr>
                    </a:p>
                  </a:txBody>
                  <a:tcPr/>
                </a:tc>
                <a:tc>
                  <a:txBody>
                    <a:bodyPr/>
                    <a:lstStyle/>
                    <a:p>
                      <a:pPr algn="ctr"/>
                      <a:r>
                        <a:rPr lang="ru-RU" sz="2400" b="1" dirty="0" smtClean="0">
                          <a:solidFill>
                            <a:schemeClr val="accent2"/>
                          </a:solidFill>
                          <a:latin typeface="Times New Roman" pitchFamily="18" charset="0"/>
                          <a:cs typeface="Times New Roman" pitchFamily="18" charset="0"/>
                        </a:rPr>
                        <a:t>«5»</a:t>
                      </a:r>
                      <a:endParaRPr lang="ru-RU" sz="2400" b="1" dirty="0">
                        <a:solidFill>
                          <a:schemeClr val="accent2"/>
                        </a:solidFill>
                        <a:latin typeface="Times New Roman" pitchFamily="18" charset="0"/>
                        <a:cs typeface="Times New Roman" pitchFamily="18" charset="0"/>
                      </a:endParaRPr>
                    </a:p>
                  </a:txBody>
                  <a:tcPr/>
                </a:tc>
              </a:tr>
              <a:tr h="936104">
                <a:tc>
                  <a:txBody>
                    <a:bodyPr/>
                    <a:lstStyle/>
                    <a:p>
                      <a:pPr algn="ctr"/>
                      <a:r>
                        <a:rPr lang="ru-RU" sz="2400" dirty="0" smtClean="0">
                          <a:latin typeface="Times New Roman" pitchFamily="18" charset="0"/>
                          <a:cs typeface="Times New Roman" pitchFamily="18" charset="0"/>
                        </a:rPr>
                        <a:t>0</a:t>
                      </a:r>
                      <a:endParaRPr lang="ru-RU" sz="2400" dirty="0">
                        <a:latin typeface="Times New Roman" pitchFamily="18" charset="0"/>
                        <a:cs typeface="Times New Roman" pitchFamily="18" charset="0"/>
                      </a:endParaRPr>
                    </a:p>
                  </a:txBody>
                  <a:tcPr/>
                </a:tc>
                <a:tc>
                  <a:txBody>
                    <a:bodyPr/>
                    <a:lstStyle/>
                    <a:p>
                      <a:pPr algn="ctr"/>
                      <a:r>
                        <a:rPr lang="ru-RU" sz="2400" dirty="0" smtClean="0">
                          <a:latin typeface="Times New Roman" pitchFamily="18" charset="0"/>
                          <a:cs typeface="Times New Roman" pitchFamily="18" charset="0"/>
                        </a:rPr>
                        <a:t>0,15</a:t>
                      </a:r>
                      <a:endParaRPr lang="ru-RU" sz="2400" dirty="0">
                        <a:latin typeface="Times New Roman" pitchFamily="18" charset="0"/>
                        <a:cs typeface="Times New Roman" pitchFamily="18" charset="0"/>
                      </a:endParaRPr>
                    </a:p>
                  </a:txBody>
                  <a:tcPr/>
                </a:tc>
                <a:tc>
                  <a:txBody>
                    <a:bodyPr/>
                    <a:lstStyle/>
                    <a:p>
                      <a:pPr algn="ctr"/>
                      <a:r>
                        <a:rPr lang="ru-RU" sz="2400" dirty="0" smtClean="0">
                          <a:latin typeface="Times New Roman" pitchFamily="18" charset="0"/>
                          <a:cs typeface="Times New Roman" pitchFamily="18" charset="0"/>
                        </a:rPr>
                        <a:t>0,81</a:t>
                      </a:r>
                      <a:endParaRPr lang="ru-RU" sz="2400" dirty="0">
                        <a:latin typeface="Times New Roman" pitchFamily="18" charset="0"/>
                        <a:cs typeface="Times New Roman" pitchFamily="18" charset="0"/>
                      </a:endParaRPr>
                    </a:p>
                  </a:txBody>
                  <a:tcPr/>
                </a:tc>
                <a:tc>
                  <a:txBody>
                    <a:bodyPr/>
                    <a:lstStyle/>
                    <a:p>
                      <a:pPr algn="ctr"/>
                      <a:r>
                        <a:rPr lang="ru-RU" sz="2400" dirty="0" smtClean="0">
                          <a:latin typeface="Times New Roman" pitchFamily="18" charset="0"/>
                          <a:cs typeface="Times New Roman" pitchFamily="18" charset="0"/>
                        </a:rPr>
                        <a:t>2,16</a:t>
                      </a:r>
                      <a:endParaRPr lang="ru-RU" sz="2400" dirty="0">
                        <a:latin typeface="Times New Roman" pitchFamily="18" charset="0"/>
                        <a:cs typeface="Times New Roman" pitchFamily="18" charset="0"/>
                      </a:endParaRPr>
                    </a:p>
                  </a:txBody>
                  <a:tcPr/>
                </a:tc>
              </a:tr>
            </a:tbl>
          </a:graphicData>
        </a:graphic>
      </p:graphicFrame>
    </p:spTree>
    <p:extLst>
      <p:ext uri="{BB962C8B-B14F-4D97-AF65-F5344CB8AC3E}">
        <p14:creationId xmlns:p14="http://schemas.microsoft.com/office/powerpoint/2010/main" val="155762318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836712"/>
            <a:ext cx="8229600" cy="5431536"/>
          </a:xfrm>
        </p:spPr>
        <p:txBody>
          <a:bodyPr>
            <a:normAutofit/>
          </a:bodyPr>
          <a:lstStyle/>
          <a:p>
            <a:pPr>
              <a:buNone/>
            </a:pPr>
            <a:r>
              <a:rPr lang="ru-RU" sz="1800" b="1" dirty="0" smtClean="0">
                <a:solidFill>
                  <a:schemeClr val="accent2"/>
                </a:solidFill>
                <a:latin typeface="Times New Roman" pitchFamily="18" charset="0"/>
                <a:cs typeface="Times New Roman" pitchFamily="18" charset="0"/>
              </a:rPr>
              <a:t>23. </a:t>
            </a:r>
            <a:r>
              <a:rPr lang="ru-RU" sz="1600" dirty="0" smtClean="0">
                <a:latin typeface="Times New Roman" pitchFamily="18" charset="0"/>
                <a:cs typeface="Times New Roman" pitchFamily="18" charset="0"/>
              </a:rPr>
              <a:t>Существует точка зрения, что, несмотря на наличие общих черт, народные восстания под предводительством С.Т. Разина и под предводительством </a:t>
            </a:r>
            <a:r>
              <a:rPr lang="ru-RU" sz="1600" dirty="0" err="1" smtClean="0">
                <a:latin typeface="Times New Roman" pitchFamily="18" charset="0"/>
                <a:cs typeface="Times New Roman" pitchFamily="18" charset="0"/>
              </a:rPr>
              <a:t>Е.И.Пугачёва</a:t>
            </a:r>
            <a:r>
              <a:rPr lang="ru-RU" sz="1600" dirty="0" smtClean="0">
                <a:latin typeface="Times New Roman" pitchFamily="18" charset="0"/>
                <a:cs typeface="Times New Roman" pitchFamily="18" charset="0"/>
              </a:rPr>
              <a:t> имели различия. Приведите не менее двух различий.</a:t>
            </a:r>
          </a:p>
          <a:p>
            <a:pPr>
              <a:buNone/>
            </a:pPr>
            <a:r>
              <a:rPr lang="ru-RU" sz="1600" b="1" u="sng" dirty="0">
                <a:solidFill>
                  <a:srgbClr val="740000"/>
                </a:solidFill>
                <a:latin typeface="Times New Roman" pitchFamily="18" charset="0"/>
                <a:ea typeface="Calibri"/>
                <a:cs typeface="Times New Roman" pitchFamily="18" charset="0"/>
              </a:rPr>
              <a:t> </a:t>
            </a:r>
            <a:endParaRPr lang="ru-RU" sz="1600" b="1" u="sng" dirty="0" smtClean="0">
              <a:solidFill>
                <a:srgbClr val="740000"/>
              </a:solidFill>
              <a:latin typeface="Times New Roman" pitchFamily="18" charset="0"/>
              <a:ea typeface="Calibri"/>
              <a:cs typeface="Times New Roman" pitchFamily="18" charset="0"/>
            </a:endParaRPr>
          </a:p>
          <a:p>
            <a:pPr>
              <a:buNone/>
            </a:pPr>
            <a:r>
              <a:rPr lang="ru-RU" sz="1800" b="1" u="sng" dirty="0" smtClean="0">
                <a:solidFill>
                  <a:srgbClr val="740000"/>
                </a:solidFill>
                <a:latin typeface="Times New Roman" pitchFamily="18" charset="0"/>
                <a:ea typeface="Calibri"/>
                <a:cs typeface="Times New Roman" pitchFamily="18" charset="0"/>
              </a:rPr>
              <a:t>Проверяемые </a:t>
            </a:r>
            <a:r>
              <a:rPr lang="ru-RU" sz="1800" b="1" u="sng" dirty="0">
                <a:solidFill>
                  <a:srgbClr val="740000"/>
                </a:solidFill>
                <a:latin typeface="Times New Roman" pitchFamily="18" charset="0"/>
                <a:ea typeface="Calibri"/>
                <a:cs typeface="Times New Roman" pitchFamily="18" charset="0"/>
              </a:rPr>
              <a:t>элементы содержания/ умения</a:t>
            </a:r>
            <a:r>
              <a:rPr lang="ru-RU" sz="1800" b="1" dirty="0" smtClean="0">
                <a:solidFill>
                  <a:prstClr val="black"/>
                </a:solidFill>
                <a:latin typeface="Times New Roman" pitchFamily="18" charset="0"/>
                <a:ea typeface="Calibri"/>
                <a:cs typeface="Times New Roman" pitchFamily="18" charset="0"/>
              </a:rPr>
              <a:t>:</a:t>
            </a:r>
            <a:r>
              <a:rPr lang="ru-RU" dirty="0">
                <a:latin typeface="Times New Roman"/>
                <a:ea typeface="Calibri"/>
                <a:cs typeface="Times New Roman"/>
              </a:rPr>
              <a:t> </a:t>
            </a:r>
            <a:r>
              <a:rPr lang="ru-RU" sz="1600" dirty="0">
                <a:latin typeface="Times New Roman"/>
                <a:ea typeface="Calibri"/>
                <a:cs typeface="Times New Roman"/>
              </a:rPr>
              <a:t>Выявление общности и различия сравниваемых исторических событий и явлений</a:t>
            </a:r>
            <a:r>
              <a:rPr lang="ru-RU" sz="1600" dirty="0" smtClean="0">
                <a:latin typeface="Times New Roman"/>
                <a:ea typeface="Calibri"/>
                <a:cs typeface="Times New Roman"/>
              </a:rPr>
              <a:t>.</a:t>
            </a:r>
          </a:p>
          <a:p>
            <a:pPr>
              <a:buNone/>
            </a:pPr>
            <a:endParaRPr lang="ru-RU" sz="1600" dirty="0">
              <a:latin typeface="Calibri"/>
              <a:ea typeface="Calibri"/>
              <a:cs typeface="Times New Roman"/>
            </a:endParaRPr>
          </a:p>
          <a:p>
            <a:pPr marL="201168" indent="0" algn="just">
              <a:lnSpc>
                <a:spcPct val="115000"/>
              </a:lnSpc>
              <a:spcAft>
                <a:spcPts val="0"/>
              </a:spcAft>
              <a:buNone/>
            </a:pPr>
            <a:r>
              <a:rPr lang="ru-RU" sz="1800" b="1" u="sng" dirty="0">
                <a:solidFill>
                  <a:srgbClr val="740000"/>
                </a:solidFill>
                <a:latin typeface="Times New Roman" pitchFamily="18" charset="0"/>
                <a:ea typeface="Calibri"/>
                <a:cs typeface="Times New Roman" pitchFamily="18" charset="0"/>
              </a:rPr>
              <a:t>Рекомендации</a:t>
            </a:r>
            <a:r>
              <a:rPr lang="ru-RU" sz="1800" b="1" u="sng" dirty="0" smtClean="0">
                <a:solidFill>
                  <a:srgbClr val="740000"/>
                </a:solidFill>
                <a:latin typeface="Times New Roman" pitchFamily="18" charset="0"/>
                <a:ea typeface="Calibri"/>
                <a:cs typeface="Times New Roman" pitchFamily="18" charset="0"/>
              </a:rPr>
              <a:t>:</a:t>
            </a:r>
            <a:r>
              <a:rPr lang="ru-RU" dirty="0">
                <a:latin typeface="Times New Roman"/>
                <a:ea typeface="Calibri"/>
                <a:cs typeface="Times New Roman"/>
              </a:rPr>
              <a:t> </a:t>
            </a:r>
            <a:r>
              <a:rPr lang="ru-RU" sz="1600" dirty="0">
                <a:latin typeface="Times New Roman"/>
                <a:ea typeface="Calibri"/>
                <a:cs typeface="Times New Roman"/>
              </a:rPr>
              <a:t>на успешность выполнения данного задания  влияет слабая сформированность </a:t>
            </a:r>
            <a:r>
              <a:rPr lang="ru-RU" sz="1600" dirty="0" err="1">
                <a:latin typeface="Times New Roman"/>
                <a:ea typeface="Calibri"/>
                <a:cs typeface="Times New Roman"/>
              </a:rPr>
              <a:t>метапредметных</a:t>
            </a:r>
            <a:r>
              <a:rPr lang="ru-RU" sz="1600" dirty="0">
                <a:latin typeface="Times New Roman"/>
                <a:ea typeface="Calibri"/>
                <a:cs typeface="Times New Roman"/>
              </a:rPr>
              <a:t> умений, поэтому  необходимо развивать умение осознанно использовать речевые средства в соответствии с задачей коммуникации для выражения своих чувств, мыслей и потребностей; планирования и регуляции своей деятельности; владение устной и письменной речью, монологической контекстной речью». </a:t>
            </a:r>
            <a:endParaRPr lang="ru-RU" sz="1600" dirty="0" smtClean="0">
              <a:latin typeface="Times New Roman"/>
              <a:ea typeface="Calibri"/>
              <a:cs typeface="Times New Roman"/>
            </a:endParaRPr>
          </a:p>
          <a:p>
            <a:pPr marL="201168" indent="0" algn="just">
              <a:lnSpc>
                <a:spcPct val="115000"/>
              </a:lnSpc>
              <a:spcAft>
                <a:spcPts val="0"/>
              </a:spcAft>
              <a:buNone/>
            </a:pPr>
            <a:r>
              <a:rPr lang="ru-RU" sz="1800" b="1" u="sng" dirty="0">
                <a:solidFill>
                  <a:srgbClr val="740000"/>
                </a:solidFill>
                <a:latin typeface="Times New Roman"/>
                <a:ea typeface="Calibri"/>
              </a:rPr>
              <a:t>Уровень сложности</a:t>
            </a:r>
            <a:r>
              <a:rPr lang="ru-RU" sz="1800" dirty="0" smtClean="0">
                <a:solidFill>
                  <a:prstClr val="black"/>
                </a:solidFill>
                <a:latin typeface="Times New Roman"/>
                <a:ea typeface="Calibri"/>
              </a:rPr>
              <a:t>: высокий</a:t>
            </a:r>
            <a:endParaRPr lang="ru-RU" sz="1600" dirty="0"/>
          </a:p>
        </p:txBody>
      </p:sp>
    </p:spTree>
    <p:extLst>
      <p:ext uri="{BB962C8B-B14F-4D97-AF65-F5344CB8AC3E}">
        <p14:creationId xmlns:p14="http://schemas.microsoft.com/office/powerpoint/2010/main" val="73219911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4"/>
          <p:cNvSpPr>
            <a:spLocks noGrp="1"/>
          </p:cNvSpPr>
          <p:nvPr>
            <p:ph idx="1"/>
          </p:nvPr>
        </p:nvSpPr>
        <p:spPr>
          <a:xfrm>
            <a:off x="457200" y="692696"/>
            <a:ext cx="8229600" cy="5881840"/>
          </a:xfrm>
        </p:spPr>
        <p:txBody>
          <a:bodyPr/>
          <a:lstStyle/>
          <a:p>
            <a:pPr>
              <a:spcAft>
                <a:spcPts val="0"/>
              </a:spcAft>
            </a:pPr>
            <a:r>
              <a:rPr lang="ru-RU" b="1" u="sng" dirty="0">
                <a:solidFill>
                  <a:schemeClr val="accent2"/>
                </a:solidFill>
                <a:latin typeface="Times New Roman"/>
                <a:ea typeface="Calibri"/>
                <a:cs typeface="Times New Roman"/>
              </a:rPr>
              <a:t>Средний процент выполнения</a:t>
            </a:r>
            <a:r>
              <a:rPr lang="ru-RU" b="1" dirty="0">
                <a:solidFill>
                  <a:schemeClr val="accent2"/>
                </a:solidFill>
                <a:latin typeface="Times New Roman"/>
                <a:ea typeface="Calibri"/>
                <a:cs typeface="Times New Roman"/>
              </a:rPr>
              <a:t>: </a:t>
            </a:r>
            <a:r>
              <a:rPr lang="ru-RU" dirty="0" smtClean="0">
                <a:latin typeface="Times New Roman"/>
                <a:ea typeface="Calibri"/>
                <a:cs typeface="Times New Roman"/>
              </a:rPr>
              <a:t>0,5 </a:t>
            </a:r>
            <a:r>
              <a:rPr lang="ru-RU" dirty="0">
                <a:latin typeface="Times New Roman"/>
                <a:ea typeface="Calibri"/>
                <a:cs typeface="Times New Roman"/>
              </a:rPr>
              <a:t>(средний набранный балл) - одно из заданий </a:t>
            </a:r>
            <a:r>
              <a:rPr lang="ru-RU" dirty="0" smtClean="0">
                <a:latin typeface="Times New Roman"/>
                <a:ea typeface="Calibri"/>
                <a:cs typeface="Times New Roman"/>
              </a:rPr>
              <a:t>высокого уровня </a:t>
            </a:r>
            <a:r>
              <a:rPr lang="ru-RU" dirty="0">
                <a:latin typeface="Times New Roman"/>
                <a:ea typeface="Calibri"/>
                <a:cs typeface="Times New Roman"/>
              </a:rPr>
              <a:t>сложности, с которым учащиеся справились хуже всего.</a:t>
            </a:r>
            <a:endParaRPr lang="ru-RU" sz="2000" dirty="0">
              <a:latin typeface="Calibri"/>
              <a:ea typeface="Calibri"/>
              <a:cs typeface="Times New Roman"/>
            </a:endParaRPr>
          </a:p>
          <a:p>
            <a:endParaRPr lang="ru-RU" dirty="0"/>
          </a:p>
        </p:txBody>
      </p:sp>
      <p:graphicFrame>
        <p:nvGraphicFramePr>
          <p:cNvPr id="6" name="Таблица 5"/>
          <p:cNvGraphicFramePr>
            <a:graphicFrameLocks noGrp="1"/>
          </p:cNvGraphicFramePr>
          <p:nvPr>
            <p:extLst>
              <p:ext uri="{D42A27DB-BD31-4B8C-83A1-F6EECF244321}">
                <p14:modId xmlns:p14="http://schemas.microsoft.com/office/powerpoint/2010/main" val="766069005"/>
              </p:ext>
            </p:extLst>
          </p:nvPr>
        </p:nvGraphicFramePr>
        <p:xfrm>
          <a:off x="971600" y="2924944"/>
          <a:ext cx="7272808" cy="2808312"/>
        </p:xfrm>
        <a:graphic>
          <a:graphicData uri="http://schemas.openxmlformats.org/drawingml/2006/table">
            <a:tbl>
              <a:tblPr firstRow="1" bandRow="1">
                <a:tableStyleId>{5940675A-B579-460E-94D1-54222C63F5DA}</a:tableStyleId>
              </a:tblPr>
              <a:tblGrid>
                <a:gridCol w="1818202"/>
                <a:gridCol w="1990020"/>
                <a:gridCol w="1646384"/>
                <a:gridCol w="1818202"/>
              </a:tblGrid>
              <a:tr h="936104">
                <a:tc gridSpan="4">
                  <a:txBody>
                    <a:bodyPr/>
                    <a:lstStyle/>
                    <a:p>
                      <a:pPr algn="ctr"/>
                      <a:r>
                        <a:rPr lang="ru-RU" sz="2400" b="1" dirty="0" smtClean="0">
                          <a:solidFill>
                            <a:schemeClr val="accent2"/>
                          </a:solidFill>
                          <a:latin typeface="Times New Roman" pitchFamily="18" charset="0"/>
                          <a:cs typeface="Times New Roman" pitchFamily="18" charset="0"/>
                        </a:rPr>
                        <a:t>Процент выполнения по региону в группах, получивших отметку</a:t>
                      </a:r>
                      <a:endParaRPr lang="ru-RU" sz="2400" b="1" dirty="0">
                        <a:solidFill>
                          <a:schemeClr val="accent2"/>
                        </a:solidFill>
                        <a:latin typeface="Times New Roman" pitchFamily="18" charset="0"/>
                        <a:cs typeface="Times New Roman" pitchFamily="18" charset="0"/>
                      </a:endParaRPr>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r>
              <a:tr h="936104">
                <a:tc>
                  <a:txBody>
                    <a:bodyPr/>
                    <a:lstStyle/>
                    <a:p>
                      <a:pPr algn="ctr"/>
                      <a:r>
                        <a:rPr lang="ru-RU" sz="2400" b="1" dirty="0" smtClean="0">
                          <a:solidFill>
                            <a:schemeClr val="accent2"/>
                          </a:solidFill>
                          <a:latin typeface="Times New Roman" pitchFamily="18" charset="0"/>
                          <a:cs typeface="Times New Roman" pitchFamily="18" charset="0"/>
                        </a:rPr>
                        <a:t>«2»</a:t>
                      </a:r>
                      <a:endParaRPr lang="ru-RU" sz="2400" b="1" dirty="0">
                        <a:solidFill>
                          <a:schemeClr val="accent2"/>
                        </a:solidFill>
                        <a:latin typeface="Times New Roman" pitchFamily="18" charset="0"/>
                        <a:cs typeface="Times New Roman" pitchFamily="18" charset="0"/>
                      </a:endParaRPr>
                    </a:p>
                  </a:txBody>
                  <a:tcPr/>
                </a:tc>
                <a:tc>
                  <a:txBody>
                    <a:bodyPr/>
                    <a:lstStyle/>
                    <a:p>
                      <a:pPr algn="ctr"/>
                      <a:r>
                        <a:rPr lang="ru-RU" sz="2400" b="1" dirty="0" smtClean="0">
                          <a:solidFill>
                            <a:schemeClr val="accent2"/>
                          </a:solidFill>
                          <a:latin typeface="Times New Roman" pitchFamily="18" charset="0"/>
                          <a:cs typeface="Times New Roman" pitchFamily="18" charset="0"/>
                        </a:rPr>
                        <a:t>«3»</a:t>
                      </a:r>
                      <a:endParaRPr lang="ru-RU" sz="2400" b="1" dirty="0">
                        <a:solidFill>
                          <a:schemeClr val="accent2"/>
                        </a:solidFill>
                        <a:latin typeface="Times New Roman" pitchFamily="18" charset="0"/>
                        <a:cs typeface="Times New Roman" pitchFamily="18" charset="0"/>
                      </a:endParaRPr>
                    </a:p>
                  </a:txBody>
                  <a:tcPr/>
                </a:tc>
                <a:tc>
                  <a:txBody>
                    <a:bodyPr/>
                    <a:lstStyle/>
                    <a:p>
                      <a:pPr algn="ctr"/>
                      <a:r>
                        <a:rPr lang="ru-RU" sz="2400" b="1" dirty="0" smtClean="0">
                          <a:solidFill>
                            <a:schemeClr val="accent2"/>
                          </a:solidFill>
                          <a:latin typeface="Times New Roman" pitchFamily="18" charset="0"/>
                          <a:cs typeface="Times New Roman" pitchFamily="18" charset="0"/>
                        </a:rPr>
                        <a:t>«4»</a:t>
                      </a:r>
                      <a:endParaRPr lang="ru-RU" sz="2400" b="1" dirty="0">
                        <a:solidFill>
                          <a:schemeClr val="accent2"/>
                        </a:solidFill>
                        <a:latin typeface="Times New Roman" pitchFamily="18" charset="0"/>
                        <a:cs typeface="Times New Roman" pitchFamily="18" charset="0"/>
                      </a:endParaRPr>
                    </a:p>
                  </a:txBody>
                  <a:tcPr/>
                </a:tc>
                <a:tc>
                  <a:txBody>
                    <a:bodyPr/>
                    <a:lstStyle/>
                    <a:p>
                      <a:pPr algn="ctr"/>
                      <a:r>
                        <a:rPr lang="ru-RU" sz="2400" b="1" dirty="0" smtClean="0">
                          <a:solidFill>
                            <a:schemeClr val="accent2"/>
                          </a:solidFill>
                          <a:latin typeface="Times New Roman" pitchFamily="18" charset="0"/>
                          <a:cs typeface="Times New Roman" pitchFamily="18" charset="0"/>
                        </a:rPr>
                        <a:t>«5»</a:t>
                      </a:r>
                      <a:endParaRPr lang="ru-RU" sz="2400" b="1" dirty="0">
                        <a:solidFill>
                          <a:schemeClr val="accent2"/>
                        </a:solidFill>
                        <a:latin typeface="Times New Roman" pitchFamily="18" charset="0"/>
                        <a:cs typeface="Times New Roman" pitchFamily="18" charset="0"/>
                      </a:endParaRPr>
                    </a:p>
                  </a:txBody>
                  <a:tcPr/>
                </a:tc>
              </a:tr>
              <a:tr h="936104">
                <a:tc>
                  <a:txBody>
                    <a:bodyPr/>
                    <a:lstStyle/>
                    <a:p>
                      <a:pPr algn="ctr"/>
                      <a:r>
                        <a:rPr lang="ru-RU" sz="2400" dirty="0" smtClean="0">
                          <a:latin typeface="Times New Roman" pitchFamily="18" charset="0"/>
                          <a:cs typeface="Times New Roman" pitchFamily="18" charset="0"/>
                        </a:rPr>
                        <a:t>0</a:t>
                      </a:r>
                      <a:endParaRPr lang="ru-RU" sz="2400" dirty="0">
                        <a:latin typeface="Times New Roman" pitchFamily="18" charset="0"/>
                        <a:cs typeface="Times New Roman" pitchFamily="18" charset="0"/>
                      </a:endParaRPr>
                    </a:p>
                  </a:txBody>
                  <a:tcPr/>
                </a:tc>
                <a:tc>
                  <a:txBody>
                    <a:bodyPr/>
                    <a:lstStyle/>
                    <a:p>
                      <a:pPr algn="ctr"/>
                      <a:r>
                        <a:rPr lang="ru-RU" sz="2400" dirty="0" smtClean="0">
                          <a:latin typeface="Times New Roman" pitchFamily="18" charset="0"/>
                          <a:cs typeface="Times New Roman" pitchFamily="18" charset="0"/>
                        </a:rPr>
                        <a:t>0,12</a:t>
                      </a:r>
                      <a:endParaRPr lang="ru-RU" sz="2400" dirty="0">
                        <a:latin typeface="Times New Roman" pitchFamily="18" charset="0"/>
                        <a:cs typeface="Times New Roman" pitchFamily="18" charset="0"/>
                      </a:endParaRPr>
                    </a:p>
                  </a:txBody>
                  <a:tcPr/>
                </a:tc>
                <a:tc>
                  <a:txBody>
                    <a:bodyPr/>
                    <a:lstStyle/>
                    <a:p>
                      <a:pPr algn="ctr"/>
                      <a:r>
                        <a:rPr lang="ru-RU" sz="2400" dirty="0" smtClean="0">
                          <a:latin typeface="Times New Roman" pitchFamily="18" charset="0"/>
                          <a:cs typeface="Times New Roman" pitchFamily="18" charset="0"/>
                        </a:rPr>
                        <a:t>0,52</a:t>
                      </a:r>
                      <a:endParaRPr lang="ru-RU" sz="2400" dirty="0">
                        <a:latin typeface="Times New Roman" pitchFamily="18" charset="0"/>
                        <a:cs typeface="Times New Roman" pitchFamily="18" charset="0"/>
                      </a:endParaRPr>
                    </a:p>
                  </a:txBody>
                  <a:tcPr/>
                </a:tc>
                <a:tc>
                  <a:txBody>
                    <a:bodyPr/>
                    <a:lstStyle/>
                    <a:p>
                      <a:pPr algn="ctr"/>
                      <a:r>
                        <a:rPr lang="ru-RU" sz="2400" dirty="0" smtClean="0">
                          <a:latin typeface="Times New Roman" pitchFamily="18" charset="0"/>
                          <a:cs typeface="Times New Roman" pitchFamily="18" charset="0"/>
                        </a:rPr>
                        <a:t>1,23</a:t>
                      </a:r>
                      <a:endParaRPr lang="ru-RU" sz="2400" dirty="0">
                        <a:latin typeface="Times New Roman" pitchFamily="18" charset="0"/>
                        <a:cs typeface="Times New Roman" pitchFamily="18" charset="0"/>
                      </a:endParaRPr>
                    </a:p>
                  </a:txBody>
                  <a:tcPr/>
                </a:tc>
              </a:tr>
            </a:tbl>
          </a:graphicData>
        </a:graphic>
      </p:graphicFrame>
    </p:spTree>
    <p:extLst>
      <p:ext uri="{BB962C8B-B14F-4D97-AF65-F5344CB8AC3E}">
        <p14:creationId xmlns:p14="http://schemas.microsoft.com/office/powerpoint/2010/main" val="415107625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4"/>
          <p:cNvSpPr>
            <a:spLocks noGrp="1"/>
          </p:cNvSpPr>
          <p:nvPr>
            <p:ph idx="1"/>
          </p:nvPr>
        </p:nvSpPr>
        <p:spPr>
          <a:xfrm>
            <a:off x="457200" y="692696"/>
            <a:ext cx="8229600" cy="5881840"/>
          </a:xfrm>
        </p:spPr>
        <p:txBody>
          <a:bodyPr>
            <a:normAutofit/>
          </a:bodyPr>
          <a:lstStyle/>
          <a:p>
            <a:pPr marL="109728" indent="0">
              <a:buNone/>
            </a:pPr>
            <a:r>
              <a:rPr lang="ru-RU" sz="1800" b="1" dirty="0" smtClean="0">
                <a:solidFill>
                  <a:schemeClr val="accent2"/>
                </a:solidFill>
                <a:latin typeface="Times New Roman" pitchFamily="18" charset="0"/>
                <a:cs typeface="Times New Roman" pitchFamily="18" charset="0"/>
              </a:rPr>
              <a:t>24. </a:t>
            </a:r>
            <a:r>
              <a:rPr lang="ru-RU" sz="1600" dirty="0"/>
              <a:t>Будущий известный писатель, гимназист из Одессы, был отчислен из пятого класса гимназии после издания документа, вошедшего в историю как циркуляр «о кухаркиных детях». Причиной стало, как он писал в автобиографической повести, его «низкое происхождение». </a:t>
            </a:r>
            <a:endParaRPr lang="ru-RU" sz="1600" dirty="0" smtClean="0"/>
          </a:p>
          <a:p>
            <a:pPr marL="452628" indent="-342900">
              <a:buAutoNum type="arabicPeriod"/>
            </a:pPr>
            <a:r>
              <a:rPr lang="ru-RU" sz="1600" dirty="0" smtClean="0"/>
              <a:t>Назовите </a:t>
            </a:r>
            <a:r>
              <a:rPr lang="ru-RU" sz="1600" dirty="0"/>
              <a:t>императора, в период правления которого был издан упомянутый циркуляр. </a:t>
            </a:r>
            <a:endParaRPr lang="ru-RU" sz="1600" dirty="0" smtClean="0"/>
          </a:p>
          <a:p>
            <a:pPr marL="452628" indent="-342900">
              <a:buAutoNum type="arabicPeriod"/>
            </a:pPr>
            <a:r>
              <a:rPr lang="ru-RU" sz="1600" dirty="0" smtClean="0"/>
              <a:t> </a:t>
            </a:r>
            <a:r>
              <a:rPr lang="ru-RU" sz="1600" dirty="0"/>
              <a:t>Укажите название политики, проводившейся в период правления этого императора, нацеленной на пересмотр преобразований, проведённых его отцом. </a:t>
            </a:r>
            <a:endParaRPr lang="ru-RU" sz="1600" dirty="0" smtClean="0"/>
          </a:p>
          <a:p>
            <a:pPr marL="452628" indent="-342900">
              <a:buAutoNum type="arabicPeriod"/>
            </a:pPr>
            <a:r>
              <a:rPr lang="ru-RU" sz="1600" dirty="0" smtClean="0"/>
              <a:t> </a:t>
            </a:r>
            <a:r>
              <a:rPr lang="ru-RU" sz="1600" dirty="0"/>
              <a:t>Почему, по мнению правительства, дети «низкого происхождения» не должны были получать гимназическое образование? </a:t>
            </a:r>
            <a:endParaRPr lang="ru-RU" sz="1600" b="1" u="sng" dirty="0" smtClean="0">
              <a:solidFill>
                <a:srgbClr val="740000"/>
              </a:solidFill>
              <a:latin typeface="Times New Roman" pitchFamily="18" charset="0"/>
              <a:ea typeface="Calibri"/>
              <a:cs typeface="Times New Roman" pitchFamily="18" charset="0"/>
            </a:endParaRPr>
          </a:p>
          <a:p>
            <a:pPr marL="109728" indent="0">
              <a:spcAft>
                <a:spcPts val="0"/>
              </a:spcAft>
              <a:buNone/>
            </a:pPr>
            <a:r>
              <a:rPr lang="ru-RU" sz="1800" b="1" u="sng" dirty="0" smtClean="0">
                <a:solidFill>
                  <a:srgbClr val="740000"/>
                </a:solidFill>
                <a:latin typeface="Times New Roman" pitchFamily="18" charset="0"/>
                <a:ea typeface="Calibri"/>
                <a:cs typeface="Times New Roman" pitchFamily="18" charset="0"/>
              </a:rPr>
              <a:t>Проверяемые </a:t>
            </a:r>
            <a:r>
              <a:rPr lang="ru-RU" sz="1800" b="1" u="sng" dirty="0">
                <a:solidFill>
                  <a:srgbClr val="740000"/>
                </a:solidFill>
                <a:latin typeface="Times New Roman" pitchFamily="18" charset="0"/>
                <a:ea typeface="Calibri"/>
                <a:cs typeface="Times New Roman" pitchFamily="18" charset="0"/>
              </a:rPr>
              <a:t>элементы содержания/ умения</a:t>
            </a:r>
            <a:r>
              <a:rPr lang="ru-RU" sz="1800" b="1" dirty="0" smtClean="0">
                <a:solidFill>
                  <a:prstClr val="black"/>
                </a:solidFill>
                <a:latin typeface="Times New Roman" pitchFamily="18" charset="0"/>
                <a:ea typeface="Calibri"/>
                <a:cs typeface="Times New Roman" pitchFamily="18" charset="0"/>
              </a:rPr>
              <a:t>:</a:t>
            </a:r>
            <a:r>
              <a:rPr lang="ru-RU" sz="1600" dirty="0">
                <a:latin typeface="Times New Roman"/>
                <a:ea typeface="Calibri"/>
                <a:cs typeface="Times New Roman"/>
              </a:rPr>
              <a:t> Соотнесение общих исторических процессов и отдельных фактов (анализ исторической ситуации). </a:t>
            </a:r>
            <a:endParaRPr lang="ru-RU" sz="1200" dirty="0">
              <a:latin typeface="Calibri"/>
              <a:ea typeface="Calibri"/>
              <a:cs typeface="Times New Roman"/>
            </a:endParaRPr>
          </a:p>
          <a:p>
            <a:pPr marL="109728" indent="0">
              <a:spcAft>
                <a:spcPts val="0"/>
              </a:spcAft>
              <a:buNone/>
            </a:pPr>
            <a:r>
              <a:rPr lang="ru-RU" sz="1800" b="1" u="sng" dirty="0" smtClean="0">
                <a:solidFill>
                  <a:srgbClr val="740000"/>
                </a:solidFill>
                <a:latin typeface="Times New Roman" pitchFamily="18" charset="0"/>
                <a:ea typeface="Calibri"/>
                <a:cs typeface="Times New Roman" pitchFamily="18" charset="0"/>
              </a:rPr>
              <a:t>Рекомендации:</a:t>
            </a:r>
            <a:r>
              <a:rPr lang="ru-RU" sz="1600" u="sng" dirty="0">
                <a:latin typeface="Times New Roman"/>
                <a:ea typeface="Calibri"/>
              </a:rPr>
              <a:t> </a:t>
            </a:r>
            <a:r>
              <a:rPr lang="ru-RU" sz="1600" dirty="0">
                <a:latin typeface="Times New Roman"/>
                <a:ea typeface="Calibri"/>
              </a:rPr>
              <a:t> В задании  раскрываются умения анализировать историческую ситуацию, соотносить общие исторические процессы и отдельные факты. В задании три вопроса, два из которых направлены на атрибуцию ситуации (указать год или место ситуации, название документа, события или имя деятеля, описываемого в ситуации), а один – на анализ причинно-следственных связей данной ситуации. Технология формирования умения анализировать историческую ситуацию (</a:t>
            </a:r>
            <a:r>
              <a:rPr lang="ru-RU" sz="1600" dirty="0" err="1">
                <a:latin typeface="Times New Roman"/>
                <a:ea typeface="Calibri"/>
              </a:rPr>
              <a:t>атрибутировать</a:t>
            </a:r>
            <a:r>
              <a:rPr lang="ru-RU" sz="1600" dirty="0">
                <a:latin typeface="Times New Roman"/>
                <a:ea typeface="Calibri"/>
              </a:rPr>
              <a:t> ее и соотносить с имеющимися знаниями) похожа на формирование умения </a:t>
            </a:r>
            <a:r>
              <a:rPr lang="ru-RU" sz="1600" dirty="0" err="1">
                <a:latin typeface="Times New Roman"/>
                <a:ea typeface="Calibri"/>
              </a:rPr>
              <a:t>атрибутировать</a:t>
            </a:r>
            <a:r>
              <a:rPr lang="ru-RU" sz="1600" dirty="0">
                <a:latin typeface="Times New Roman"/>
                <a:ea typeface="Calibri"/>
              </a:rPr>
              <a:t> текст. </a:t>
            </a:r>
            <a:endParaRPr lang="ru-RU" sz="1600" u="sng" dirty="0" smtClean="0">
              <a:latin typeface="Times New Roman"/>
              <a:ea typeface="Calibri"/>
            </a:endParaRPr>
          </a:p>
          <a:p>
            <a:pPr marL="109728" indent="0">
              <a:spcAft>
                <a:spcPts val="0"/>
              </a:spcAft>
              <a:buNone/>
            </a:pPr>
            <a:r>
              <a:rPr lang="ru-RU" sz="1800" b="1" u="sng" dirty="0" smtClean="0">
                <a:solidFill>
                  <a:srgbClr val="740000"/>
                </a:solidFill>
                <a:latin typeface="Times New Roman"/>
                <a:ea typeface="Calibri"/>
              </a:rPr>
              <a:t>Уровень сложности</a:t>
            </a:r>
            <a:r>
              <a:rPr lang="ru-RU" sz="1800" dirty="0" smtClean="0">
                <a:solidFill>
                  <a:prstClr val="black"/>
                </a:solidFill>
                <a:latin typeface="Times New Roman"/>
                <a:ea typeface="Calibri"/>
              </a:rPr>
              <a:t>: высокий</a:t>
            </a:r>
            <a:endParaRPr lang="ru-RU" sz="1600" b="1" dirty="0">
              <a:solidFill>
                <a:schemeClr val="accent2"/>
              </a:solidFill>
              <a:latin typeface="Times New Roman" pitchFamily="18" charset="0"/>
              <a:cs typeface="Times New Roman" pitchFamily="18" charset="0"/>
            </a:endParaRPr>
          </a:p>
        </p:txBody>
      </p:sp>
    </p:spTree>
    <p:extLst>
      <p:ext uri="{BB962C8B-B14F-4D97-AF65-F5344CB8AC3E}">
        <p14:creationId xmlns:p14="http://schemas.microsoft.com/office/powerpoint/2010/main" val="379570039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4"/>
          <p:cNvSpPr>
            <a:spLocks noGrp="1"/>
          </p:cNvSpPr>
          <p:nvPr>
            <p:ph idx="1"/>
          </p:nvPr>
        </p:nvSpPr>
        <p:spPr>
          <a:xfrm>
            <a:off x="457200" y="692696"/>
            <a:ext cx="8229600" cy="5881840"/>
          </a:xfrm>
        </p:spPr>
        <p:txBody>
          <a:bodyPr/>
          <a:lstStyle/>
          <a:p>
            <a:pPr>
              <a:spcAft>
                <a:spcPts val="0"/>
              </a:spcAft>
            </a:pPr>
            <a:r>
              <a:rPr lang="ru-RU" b="1" u="sng" dirty="0">
                <a:solidFill>
                  <a:schemeClr val="accent2"/>
                </a:solidFill>
                <a:latin typeface="Times New Roman"/>
                <a:ea typeface="Calibri"/>
                <a:cs typeface="Times New Roman"/>
              </a:rPr>
              <a:t>Средний процент выполнения</a:t>
            </a:r>
            <a:r>
              <a:rPr lang="ru-RU" b="1" dirty="0">
                <a:solidFill>
                  <a:schemeClr val="accent2"/>
                </a:solidFill>
                <a:latin typeface="Times New Roman"/>
                <a:ea typeface="Calibri"/>
                <a:cs typeface="Times New Roman"/>
              </a:rPr>
              <a:t>: </a:t>
            </a:r>
            <a:r>
              <a:rPr lang="ru-RU" dirty="0" smtClean="0">
                <a:latin typeface="Times New Roman"/>
                <a:ea typeface="Calibri"/>
                <a:cs typeface="Times New Roman"/>
              </a:rPr>
              <a:t>1,3 </a:t>
            </a:r>
            <a:r>
              <a:rPr lang="ru-RU" dirty="0">
                <a:latin typeface="Times New Roman"/>
                <a:ea typeface="Calibri"/>
                <a:cs typeface="Times New Roman"/>
              </a:rPr>
              <a:t>(средний набранный балл) - одно из заданий </a:t>
            </a:r>
            <a:r>
              <a:rPr lang="ru-RU" dirty="0" smtClean="0">
                <a:latin typeface="Times New Roman"/>
                <a:ea typeface="Calibri"/>
                <a:cs typeface="Times New Roman"/>
              </a:rPr>
              <a:t>высокого уровня </a:t>
            </a:r>
            <a:r>
              <a:rPr lang="ru-RU" dirty="0">
                <a:latin typeface="Times New Roman"/>
                <a:ea typeface="Calibri"/>
                <a:cs typeface="Times New Roman"/>
              </a:rPr>
              <a:t>сложности, с которым учащиеся справились хуже всего.</a:t>
            </a:r>
            <a:endParaRPr lang="ru-RU" sz="2000" dirty="0">
              <a:latin typeface="Calibri"/>
              <a:ea typeface="Calibri"/>
              <a:cs typeface="Times New Roman"/>
            </a:endParaRPr>
          </a:p>
          <a:p>
            <a:endParaRPr lang="ru-RU" dirty="0"/>
          </a:p>
        </p:txBody>
      </p:sp>
      <p:graphicFrame>
        <p:nvGraphicFramePr>
          <p:cNvPr id="6" name="Таблица 5"/>
          <p:cNvGraphicFramePr>
            <a:graphicFrameLocks noGrp="1"/>
          </p:cNvGraphicFramePr>
          <p:nvPr>
            <p:extLst>
              <p:ext uri="{D42A27DB-BD31-4B8C-83A1-F6EECF244321}">
                <p14:modId xmlns:p14="http://schemas.microsoft.com/office/powerpoint/2010/main" val="2573491220"/>
              </p:ext>
            </p:extLst>
          </p:nvPr>
        </p:nvGraphicFramePr>
        <p:xfrm>
          <a:off x="971600" y="2924944"/>
          <a:ext cx="7272808" cy="2808312"/>
        </p:xfrm>
        <a:graphic>
          <a:graphicData uri="http://schemas.openxmlformats.org/drawingml/2006/table">
            <a:tbl>
              <a:tblPr firstRow="1" bandRow="1">
                <a:tableStyleId>{5940675A-B579-460E-94D1-54222C63F5DA}</a:tableStyleId>
              </a:tblPr>
              <a:tblGrid>
                <a:gridCol w="1818202"/>
                <a:gridCol w="1990020"/>
                <a:gridCol w="1646384"/>
                <a:gridCol w="1818202"/>
              </a:tblGrid>
              <a:tr h="936104">
                <a:tc gridSpan="4">
                  <a:txBody>
                    <a:bodyPr/>
                    <a:lstStyle/>
                    <a:p>
                      <a:pPr algn="ctr"/>
                      <a:r>
                        <a:rPr lang="ru-RU" sz="2400" b="1" dirty="0" smtClean="0">
                          <a:solidFill>
                            <a:schemeClr val="accent2"/>
                          </a:solidFill>
                          <a:latin typeface="Times New Roman" pitchFamily="18" charset="0"/>
                          <a:cs typeface="Times New Roman" pitchFamily="18" charset="0"/>
                        </a:rPr>
                        <a:t>Процент выполнения по региону в группах, получивших отметку</a:t>
                      </a:r>
                      <a:endParaRPr lang="ru-RU" sz="2400" b="1" dirty="0">
                        <a:solidFill>
                          <a:schemeClr val="accent2"/>
                        </a:solidFill>
                        <a:latin typeface="Times New Roman" pitchFamily="18" charset="0"/>
                        <a:cs typeface="Times New Roman" pitchFamily="18" charset="0"/>
                      </a:endParaRPr>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r>
              <a:tr h="936104">
                <a:tc>
                  <a:txBody>
                    <a:bodyPr/>
                    <a:lstStyle/>
                    <a:p>
                      <a:pPr algn="ctr"/>
                      <a:r>
                        <a:rPr lang="ru-RU" sz="2400" b="1" dirty="0" smtClean="0">
                          <a:solidFill>
                            <a:schemeClr val="accent2"/>
                          </a:solidFill>
                          <a:latin typeface="Times New Roman" pitchFamily="18" charset="0"/>
                          <a:cs typeface="Times New Roman" pitchFamily="18" charset="0"/>
                        </a:rPr>
                        <a:t>«2»</a:t>
                      </a:r>
                      <a:endParaRPr lang="ru-RU" sz="2400" b="1" dirty="0">
                        <a:solidFill>
                          <a:schemeClr val="accent2"/>
                        </a:solidFill>
                        <a:latin typeface="Times New Roman" pitchFamily="18" charset="0"/>
                        <a:cs typeface="Times New Roman" pitchFamily="18" charset="0"/>
                      </a:endParaRPr>
                    </a:p>
                  </a:txBody>
                  <a:tcPr/>
                </a:tc>
                <a:tc>
                  <a:txBody>
                    <a:bodyPr/>
                    <a:lstStyle/>
                    <a:p>
                      <a:pPr algn="ctr"/>
                      <a:r>
                        <a:rPr lang="ru-RU" sz="2400" b="1" dirty="0" smtClean="0">
                          <a:solidFill>
                            <a:schemeClr val="accent2"/>
                          </a:solidFill>
                          <a:latin typeface="Times New Roman" pitchFamily="18" charset="0"/>
                          <a:cs typeface="Times New Roman" pitchFamily="18" charset="0"/>
                        </a:rPr>
                        <a:t>«3»</a:t>
                      </a:r>
                      <a:endParaRPr lang="ru-RU" sz="2400" b="1" dirty="0">
                        <a:solidFill>
                          <a:schemeClr val="accent2"/>
                        </a:solidFill>
                        <a:latin typeface="Times New Roman" pitchFamily="18" charset="0"/>
                        <a:cs typeface="Times New Roman" pitchFamily="18" charset="0"/>
                      </a:endParaRPr>
                    </a:p>
                  </a:txBody>
                  <a:tcPr/>
                </a:tc>
                <a:tc>
                  <a:txBody>
                    <a:bodyPr/>
                    <a:lstStyle/>
                    <a:p>
                      <a:pPr algn="ctr"/>
                      <a:r>
                        <a:rPr lang="ru-RU" sz="2400" b="1" dirty="0" smtClean="0">
                          <a:solidFill>
                            <a:schemeClr val="accent2"/>
                          </a:solidFill>
                          <a:latin typeface="Times New Roman" pitchFamily="18" charset="0"/>
                          <a:cs typeface="Times New Roman" pitchFamily="18" charset="0"/>
                        </a:rPr>
                        <a:t>«4»</a:t>
                      </a:r>
                      <a:endParaRPr lang="ru-RU" sz="2400" b="1" dirty="0">
                        <a:solidFill>
                          <a:schemeClr val="accent2"/>
                        </a:solidFill>
                        <a:latin typeface="Times New Roman" pitchFamily="18" charset="0"/>
                        <a:cs typeface="Times New Roman" pitchFamily="18" charset="0"/>
                      </a:endParaRPr>
                    </a:p>
                  </a:txBody>
                  <a:tcPr/>
                </a:tc>
                <a:tc>
                  <a:txBody>
                    <a:bodyPr/>
                    <a:lstStyle/>
                    <a:p>
                      <a:pPr algn="ctr"/>
                      <a:r>
                        <a:rPr lang="ru-RU" sz="2400" b="1" dirty="0" smtClean="0">
                          <a:solidFill>
                            <a:schemeClr val="accent2"/>
                          </a:solidFill>
                          <a:latin typeface="Times New Roman" pitchFamily="18" charset="0"/>
                          <a:cs typeface="Times New Roman" pitchFamily="18" charset="0"/>
                        </a:rPr>
                        <a:t>«5»</a:t>
                      </a:r>
                      <a:endParaRPr lang="ru-RU" sz="2400" b="1" dirty="0">
                        <a:solidFill>
                          <a:schemeClr val="accent2"/>
                        </a:solidFill>
                        <a:latin typeface="Times New Roman" pitchFamily="18" charset="0"/>
                        <a:cs typeface="Times New Roman" pitchFamily="18" charset="0"/>
                      </a:endParaRPr>
                    </a:p>
                  </a:txBody>
                  <a:tcPr/>
                </a:tc>
              </a:tr>
              <a:tr h="936104">
                <a:tc>
                  <a:txBody>
                    <a:bodyPr/>
                    <a:lstStyle/>
                    <a:p>
                      <a:pPr algn="ctr"/>
                      <a:r>
                        <a:rPr lang="ru-RU" sz="2400" dirty="0" smtClean="0">
                          <a:latin typeface="Times New Roman" pitchFamily="18" charset="0"/>
                          <a:cs typeface="Times New Roman" pitchFamily="18" charset="0"/>
                        </a:rPr>
                        <a:t>0</a:t>
                      </a:r>
                      <a:endParaRPr lang="ru-RU" sz="2400" dirty="0">
                        <a:latin typeface="Times New Roman" pitchFamily="18" charset="0"/>
                        <a:cs typeface="Times New Roman" pitchFamily="18" charset="0"/>
                      </a:endParaRPr>
                    </a:p>
                  </a:txBody>
                  <a:tcPr/>
                </a:tc>
                <a:tc>
                  <a:txBody>
                    <a:bodyPr/>
                    <a:lstStyle/>
                    <a:p>
                      <a:pPr algn="ctr"/>
                      <a:r>
                        <a:rPr lang="ru-RU" sz="2400" dirty="0" smtClean="0">
                          <a:latin typeface="Times New Roman" pitchFamily="18" charset="0"/>
                          <a:cs typeface="Times New Roman" pitchFamily="18" charset="0"/>
                        </a:rPr>
                        <a:t>0,46</a:t>
                      </a:r>
                      <a:endParaRPr lang="ru-RU" sz="2400" dirty="0">
                        <a:latin typeface="Times New Roman" pitchFamily="18" charset="0"/>
                        <a:cs typeface="Times New Roman" pitchFamily="18" charset="0"/>
                      </a:endParaRPr>
                    </a:p>
                  </a:txBody>
                  <a:tcPr/>
                </a:tc>
                <a:tc>
                  <a:txBody>
                    <a:bodyPr/>
                    <a:lstStyle/>
                    <a:p>
                      <a:pPr algn="ctr"/>
                      <a:r>
                        <a:rPr lang="ru-RU" sz="2400" dirty="0" smtClean="0">
                          <a:latin typeface="Times New Roman" pitchFamily="18" charset="0"/>
                          <a:cs typeface="Times New Roman" pitchFamily="18" charset="0"/>
                        </a:rPr>
                        <a:t>1,34</a:t>
                      </a:r>
                      <a:endParaRPr lang="ru-RU" sz="2400" dirty="0">
                        <a:latin typeface="Times New Roman" pitchFamily="18" charset="0"/>
                        <a:cs typeface="Times New Roman" pitchFamily="18" charset="0"/>
                      </a:endParaRPr>
                    </a:p>
                  </a:txBody>
                  <a:tcPr/>
                </a:tc>
                <a:tc>
                  <a:txBody>
                    <a:bodyPr/>
                    <a:lstStyle/>
                    <a:p>
                      <a:pPr algn="ctr"/>
                      <a:r>
                        <a:rPr lang="ru-RU" sz="2400" dirty="0" smtClean="0">
                          <a:latin typeface="Times New Roman" pitchFamily="18" charset="0"/>
                          <a:cs typeface="Times New Roman" pitchFamily="18" charset="0"/>
                        </a:rPr>
                        <a:t>2,44</a:t>
                      </a:r>
                      <a:endParaRPr lang="ru-RU" sz="2400" dirty="0">
                        <a:latin typeface="Times New Roman" pitchFamily="18" charset="0"/>
                        <a:cs typeface="Times New Roman" pitchFamily="18" charset="0"/>
                      </a:endParaRPr>
                    </a:p>
                  </a:txBody>
                  <a:tcPr/>
                </a:tc>
              </a:tr>
            </a:tbl>
          </a:graphicData>
        </a:graphic>
      </p:graphicFrame>
    </p:spTree>
    <p:extLst>
      <p:ext uri="{BB962C8B-B14F-4D97-AF65-F5344CB8AC3E}">
        <p14:creationId xmlns:p14="http://schemas.microsoft.com/office/powerpoint/2010/main" val="16412091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692696"/>
            <a:ext cx="8229600" cy="5575552"/>
          </a:xfrm>
        </p:spPr>
        <p:txBody>
          <a:bodyPr>
            <a:normAutofit fontScale="77500" lnSpcReduction="20000"/>
          </a:bodyPr>
          <a:lstStyle/>
          <a:p>
            <a:pPr marL="109728" indent="0" algn="ctr">
              <a:spcAft>
                <a:spcPts val="0"/>
              </a:spcAft>
              <a:buNone/>
            </a:pPr>
            <a:r>
              <a:rPr lang="ru-RU" sz="3100" b="1" dirty="0" smtClean="0">
                <a:solidFill>
                  <a:schemeClr val="accent2"/>
                </a:solidFill>
                <a:latin typeface="Times New Roman"/>
                <a:ea typeface="Calibri"/>
                <a:cs typeface="Times New Roman"/>
              </a:rPr>
              <a:t>Рекомендации   </a:t>
            </a:r>
            <a:r>
              <a:rPr lang="ru-RU" sz="3100" b="1" dirty="0">
                <a:solidFill>
                  <a:schemeClr val="accent2"/>
                </a:solidFill>
                <a:latin typeface="Times New Roman"/>
                <a:ea typeface="Calibri"/>
                <a:cs typeface="Times New Roman"/>
              </a:rPr>
              <a:t>по совершенствованию методики преподавания учебного предмета.</a:t>
            </a:r>
            <a:endParaRPr lang="ru-RU" sz="3100" dirty="0">
              <a:solidFill>
                <a:schemeClr val="accent2"/>
              </a:solidFill>
              <a:latin typeface="Calibri"/>
              <a:ea typeface="Calibri"/>
              <a:cs typeface="Times New Roman"/>
            </a:endParaRPr>
          </a:p>
          <a:p>
            <a:pPr marL="109728" indent="0" algn="just">
              <a:buNone/>
            </a:pPr>
            <a:endParaRPr lang="ru-RU" dirty="0"/>
          </a:p>
          <a:p>
            <a:pPr marL="109728" indent="0" algn="just">
              <a:buNone/>
            </a:pPr>
            <a:endParaRPr lang="ru-RU" dirty="0" smtClean="0"/>
          </a:p>
          <a:p>
            <a:pPr algn="just">
              <a:lnSpc>
                <a:spcPct val="115000"/>
              </a:lnSpc>
              <a:spcAft>
                <a:spcPts val="1000"/>
              </a:spcAft>
            </a:pPr>
            <a:r>
              <a:rPr lang="ru-RU" dirty="0">
                <a:latin typeface="Times New Roman"/>
                <a:ea typeface="Calibri"/>
                <a:cs typeface="Times New Roman"/>
              </a:rPr>
              <a:t>Методика преподавания истории должна ориентироваться на создание условий для понимания обучающимися хода истории, объяснения смысла и сущности событий, их причин и последствий, на применение знаний и умений в практической деятельности, в новых познавательных ситуациях. Необходимо использовать дифференцированные типы заданий на уроке, используя базовый уровень и повышенный, высокий уровень сложности.</a:t>
            </a:r>
            <a:endParaRPr lang="ru-RU" sz="2000" dirty="0">
              <a:latin typeface="Calibri"/>
              <a:ea typeface="Calibri"/>
              <a:cs typeface="Times New Roman"/>
            </a:endParaRPr>
          </a:p>
          <a:p>
            <a:pPr algn="just">
              <a:lnSpc>
                <a:spcPct val="115000"/>
              </a:lnSpc>
              <a:spcAft>
                <a:spcPts val="1000"/>
              </a:spcAft>
            </a:pPr>
            <a:r>
              <a:rPr lang="ru-RU" dirty="0">
                <a:latin typeface="Times New Roman"/>
                <a:ea typeface="Calibri"/>
                <a:cs typeface="Times New Roman"/>
              </a:rPr>
              <a:t>При подготовке к заданиям учитывать, что в ОГЭ включены элементы всеобщей истории, что потребует более сознательного изучения истории других стран. </a:t>
            </a:r>
            <a:endParaRPr lang="ru-RU" sz="2000" dirty="0">
              <a:latin typeface="Calibri"/>
              <a:ea typeface="Calibri"/>
              <a:cs typeface="Times New Roman"/>
            </a:endParaRPr>
          </a:p>
          <a:p>
            <a:pPr marL="109728" indent="0" algn="ctr">
              <a:buNone/>
            </a:pPr>
            <a:endParaRPr lang="ru-RU" dirty="0" smtClean="0"/>
          </a:p>
          <a:p>
            <a:pPr marL="109728" indent="0">
              <a:buNone/>
            </a:pPr>
            <a:endParaRPr lang="ru-RU" dirty="0"/>
          </a:p>
          <a:p>
            <a:pPr marL="109728" indent="0">
              <a:buNone/>
            </a:pPr>
            <a:endParaRPr lang="ru-RU" dirty="0"/>
          </a:p>
        </p:txBody>
      </p:sp>
    </p:spTree>
    <p:extLst>
      <p:ext uri="{BB962C8B-B14F-4D97-AF65-F5344CB8AC3E}">
        <p14:creationId xmlns:p14="http://schemas.microsoft.com/office/powerpoint/2010/main" val="264370913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692696"/>
            <a:ext cx="8229600" cy="5575552"/>
          </a:xfrm>
        </p:spPr>
        <p:txBody>
          <a:bodyPr/>
          <a:lstStyle/>
          <a:p>
            <a:pPr marL="201168" indent="0" algn="ctr">
              <a:lnSpc>
                <a:spcPct val="115000"/>
              </a:lnSpc>
              <a:spcAft>
                <a:spcPts val="0"/>
              </a:spcAft>
              <a:buNone/>
            </a:pPr>
            <a:r>
              <a:rPr lang="ru-RU" sz="2400" b="1" dirty="0" smtClean="0">
                <a:solidFill>
                  <a:schemeClr val="accent2"/>
                </a:solidFill>
                <a:latin typeface="Times New Roman"/>
                <a:ea typeface="Times New Roman"/>
                <a:cs typeface="Times New Roman"/>
              </a:rPr>
              <a:t>Рекомендации </a:t>
            </a:r>
            <a:r>
              <a:rPr lang="ru-RU" sz="2400" b="1" dirty="0">
                <a:solidFill>
                  <a:schemeClr val="accent2"/>
                </a:solidFill>
                <a:latin typeface="Times New Roman"/>
                <a:ea typeface="Times New Roman"/>
                <a:cs typeface="Times New Roman"/>
              </a:rPr>
              <a:t>по совершенствованию преподавания учебного предмета для всех обучающихся</a:t>
            </a:r>
            <a:endParaRPr lang="ru-RU" sz="2400" dirty="0">
              <a:solidFill>
                <a:schemeClr val="accent2"/>
              </a:solidFill>
              <a:latin typeface="Calibri"/>
              <a:ea typeface="Calibri"/>
              <a:cs typeface="Times New Roman"/>
            </a:endParaRPr>
          </a:p>
          <a:p>
            <a:pPr algn="just">
              <a:lnSpc>
                <a:spcPct val="115000"/>
              </a:lnSpc>
              <a:spcAft>
                <a:spcPts val="1000"/>
              </a:spcAft>
            </a:pPr>
            <a:r>
              <a:rPr lang="ru-RU" sz="2000" dirty="0">
                <a:latin typeface="Times New Roman"/>
                <a:ea typeface="Calibri"/>
                <a:cs typeface="Times New Roman"/>
              </a:rPr>
              <a:t>В целях более качественной подготовки к ОГЭ-2023 ученик должен ознакомиться не только с новой демоверсией, но и со спецификацией (проверяемые разделы курса по каждому из вопросов, проверяемые виды деятельности), с кодификатором (перечень тем, выделение содержательных доминант). </a:t>
            </a:r>
            <a:endParaRPr lang="ru-RU" sz="2000" dirty="0" smtClean="0">
              <a:latin typeface="Times New Roman"/>
              <a:ea typeface="Calibri"/>
              <a:cs typeface="Times New Roman"/>
            </a:endParaRPr>
          </a:p>
          <a:p>
            <a:pPr marL="457200" algn="just">
              <a:lnSpc>
                <a:spcPct val="115000"/>
              </a:lnSpc>
              <a:spcAft>
                <a:spcPts val="0"/>
              </a:spcAft>
            </a:pPr>
            <a:r>
              <a:rPr lang="ru-RU" sz="2400" b="1" dirty="0">
                <a:solidFill>
                  <a:schemeClr val="accent2"/>
                </a:solidFill>
                <a:latin typeface="Times New Roman"/>
                <a:ea typeface="Times New Roman"/>
                <a:cs typeface="Times New Roman"/>
              </a:rPr>
              <a:t>Рекомендации по организации дифференцированного обучения школьников с разным уровнем предметной подготовки </a:t>
            </a:r>
            <a:endParaRPr lang="ru-RU" sz="2400" dirty="0">
              <a:solidFill>
                <a:schemeClr val="accent2"/>
              </a:solidFill>
              <a:latin typeface="Calibri"/>
              <a:ea typeface="Calibri"/>
              <a:cs typeface="Times New Roman"/>
            </a:endParaRPr>
          </a:p>
          <a:p>
            <a:pPr indent="450215">
              <a:lnSpc>
                <a:spcPct val="115000"/>
              </a:lnSpc>
              <a:spcAft>
                <a:spcPts val="1000"/>
              </a:spcAft>
            </a:pPr>
            <a:r>
              <a:rPr lang="ru-RU" sz="2000" dirty="0">
                <a:latin typeface="Times New Roman"/>
                <a:ea typeface="Times New Roman"/>
                <a:cs typeface="Times New Roman"/>
              </a:rPr>
              <a:t>Необходимо использовать дифференцированные типы заданий на уроке, используя базовый уровень и повышенный, высокий уровень сложности.</a:t>
            </a:r>
            <a:endParaRPr lang="ru-RU" sz="1600" dirty="0">
              <a:latin typeface="Calibri"/>
              <a:ea typeface="Calibri"/>
              <a:cs typeface="Times New Roman"/>
            </a:endParaRPr>
          </a:p>
          <a:p>
            <a:pPr algn="just">
              <a:lnSpc>
                <a:spcPct val="115000"/>
              </a:lnSpc>
              <a:spcAft>
                <a:spcPts val="1000"/>
              </a:spcAft>
            </a:pPr>
            <a:endParaRPr lang="ru-RU" sz="2000" dirty="0">
              <a:latin typeface="Calibri"/>
              <a:ea typeface="Calibri"/>
              <a:cs typeface="Times New Roman"/>
            </a:endParaRPr>
          </a:p>
          <a:p>
            <a:pPr marL="109728" indent="0" algn="just">
              <a:buNone/>
            </a:pPr>
            <a:endParaRPr lang="ru-RU" dirty="0" smtClean="0"/>
          </a:p>
          <a:p>
            <a:pPr marL="109728" indent="0" algn="ctr">
              <a:buNone/>
            </a:pPr>
            <a:endParaRPr lang="ru-RU" dirty="0" smtClean="0"/>
          </a:p>
          <a:p>
            <a:pPr marL="109728" indent="0">
              <a:buNone/>
            </a:pPr>
            <a:endParaRPr lang="ru-RU" dirty="0"/>
          </a:p>
          <a:p>
            <a:pPr marL="109728" indent="0">
              <a:buNone/>
            </a:pPr>
            <a:endParaRPr lang="ru-RU" dirty="0"/>
          </a:p>
        </p:txBody>
      </p:sp>
    </p:spTree>
    <p:extLst>
      <p:ext uri="{BB962C8B-B14F-4D97-AF65-F5344CB8AC3E}">
        <p14:creationId xmlns:p14="http://schemas.microsoft.com/office/powerpoint/2010/main" val="7321991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4"/>
          <p:cNvSpPr>
            <a:spLocks noGrp="1"/>
          </p:cNvSpPr>
          <p:nvPr>
            <p:ph idx="1"/>
          </p:nvPr>
        </p:nvSpPr>
        <p:spPr>
          <a:xfrm>
            <a:off x="457200" y="692696"/>
            <a:ext cx="8229600" cy="5881840"/>
          </a:xfrm>
        </p:spPr>
        <p:txBody>
          <a:bodyPr>
            <a:normAutofit/>
          </a:bodyPr>
          <a:lstStyle/>
          <a:p>
            <a:pPr marL="109728" indent="0">
              <a:buNone/>
            </a:pPr>
            <a:r>
              <a:rPr lang="ru-RU" sz="1600" b="1" dirty="0" smtClean="0">
                <a:solidFill>
                  <a:schemeClr val="accent2"/>
                </a:solidFill>
                <a:latin typeface="Times New Roman" pitchFamily="18" charset="0"/>
                <a:cs typeface="Times New Roman" pitchFamily="18" charset="0"/>
              </a:rPr>
              <a:t>2. </a:t>
            </a:r>
            <a:r>
              <a:rPr lang="ru-RU" sz="1600" dirty="0" smtClean="0">
                <a:latin typeface="Times New Roman" pitchFamily="18" charset="0"/>
                <a:cs typeface="Times New Roman" pitchFamily="18" charset="0"/>
              </a:rPr>
              <a:t>Расположите в хронологической последовательности исторические события. Запишите цифры в правильной последовательности в таблицу.</a:t>
            </a:r>
          </a:p>
          <a:p>
            <a:pPr marL="452628" indent="-342900">
              <a:buAutoNum type="arabicParenR"/>
            </a:pPr>
            <a:r>
              <a:rPr lang="ru-RU" sz="1600" dirty="0" smtClean="0">
                <a:latin typeface="Times New Roman" pitchFamily="18" charset="0"/>
                <a:cs typeface="Times New Roman" pitchFamily="18" charset="0"/>
              </a:rPr>
              <a:t>Избрание на царство Михаила Романова</a:t>
            </a:r>
          </a:p>
          <a:p>
            <a:pPr marL="452628" indent="-342900">
              <a:buAutoNum type="arabicParenR"/>
            </a:pPr>
            <a:r>
              <a:rPr lang="ru-RU" sz="1600" dirty="0" smtClean="0">
                <a:latin typeface="Times New Roman" pitchFamily="18" charset="0"/>
                <a:cs typeface="Times New Roman" pitchFamily="18" charset="0"/>
              </a:rPr>
              <a:t>Избрание на царство Бориса Годунова</a:t>
            </a:r>
          </a:p>
          <a:p>
            <a:pPr marL="452628" indent="-342900">
              <a:buAutoNum type="arabicParenR"/>
            </a:pPr>
            <a:r>
              <a:rPr lang="ru-RU" sz="1600" dirty="0" smtClean="0">
                <a:latin typeface="Times New Roman" pitchFamily="18" charset="0"/>
                <a:cs typeface="Times New Roman" pitchFamily="18" charset="0"/>
              </a:rPr>
              <a:t>Формирование Второго ополчения</a:t>
            </a:r>
          </a:p>
          <a:p>
            <a:pPr marL="452628" indent="-342900">
              <a:buAutoNum type="arabicParenR"/>
            </a:pPr>
            <a:r>
              <a:rPr lang="ru-RU" sz="1600" dirty="0" smtClean="0">
                <a:latin typeface="Times New Roman" pitchFamily="18" charset="0"/>
                <a:cs typeface="Times New Roman" pitchFamily="18" charset="0"/>
              </a:rPr>
              <a:t>Свержение Лжедмитрия </a:t>
            </a:r>
            <a:r>
              <a:rPr lang="en-US" sz="1600" dirty="0" smtClean="0">
                <a:latin typeface="Times New Roman" pitchFamily="18" charset="0"/>
                <a:cs typeface="Times New Roman" pitchFamily="18" charset="0"/>
              </a:rPr>
              <a:t>I</a:t>
            </a:r>
            <a:endParaRPr lang="ru-RU" sz="1600" dirty="0" smtClean="0">
              <a:latin typeface="Times New Roman" pitchFamily="18" charset="0"/>
              <a:cs typeface="Times New Roman" pitchFamily="18" charset="0"/>
            </a:endParaRPr>
          </a:p>
          <a:p>
            <a:pPr marL="109728" indent="0">
              <a:buNone/>
            </a:pPr>
            <a:endParaRPr lang="ru-RU" sz="1600" dirty="0" smtClean="0">
              <a:latin typeface="Times New Roman" pitchFamily="18" charset="0"/>
              <a:cs typeface="Times New Roman" pitchFamily="18" charset="0"/>
            </a:endParaRPr>
          </a:p>
          <a:p>
            <a:pPr marL="109728" indent="0">
              <a:spcAft>
                <a:spcPts val="0"/>
              </a:spcAft>
              <a:buNone/>
            </a:pPr>
            <a:r>
              <a:rPr lang="ru-RU" sz="1800" b="1" u="sng" dirty="0">
                <a:solidFill>
                  <a:srgbClr val="740000"/>
                </a:solidFill>
                <a:latin typeface="Times New Roman"/>
                <a:ea typeface="Calibri"/>
              </a:rPr>
              <a:t>Проверяемые элементы содержания/ умения</a:t>
            </a:r>
            <a:r>
              <a:rPr lang="ru-RU" sz="1800" b="1" dirty="0" smtClean="0">
                <a:solidFill>
                  <a:prstClr val="black"/>
                </a:solidFill>
                <a:latin typeface="Times New Roman"/>
                <a:ea typeface="Calibri"/>
              </a:rPr>
              <a:t>: </a:t>
            </a:r>
            <a:r>
              <a:rPr lang="ru-RU" sz="1600" dirty="0">
                <a:latin typeface="Times New Roman"/>
                <a:ea typeface="Calibri"/>
                <a:cs typeface="Times New Roman"/>
              </a:rPr>
              <a:t>Определение последовательности и длительности важнейших событий отечественной и всеобщей истории</a:t>
            </a:r>
            <a:r>
              <a:rPr lang="ru-RU" sz="1600" dirty="0" smtClean="0">
                <a:latin typeface="Times New Roman"/>
                <a:ea typeface="Calibri"/>
                <a:cs typeface="Times New Roman"/>
              </a:rPr>
              <a:t>.</a:t>
            </a:r>
          </a:p>
          <a:p>
            <a:pPr>
              <a:spcAft>
                <a:spcPts val="0"/>
              </a:spcAft>
            </a:pPr>
            <a:endParaRPr lang="ru-RU" sz="1600" dirty="0">
              <a:latin typeface="Times New Roman"/>
              <a:ea typeface="Calibri"/>
              <a:cs typeface="Times New Roman"/>
            </a:endParaRPr>
          </a:p>
          <a:p>
            <a:pPr marL="109728" indent="0">
              <a:lnSpc>
                <a:spcPct val="115000"/>
              </a:lnSpc>
              <a:spcAft>
                <a:spcPts val="0"/>
              </a:spcAft>
              <a:buNone/>
            </a:pPr>
            <a:r>
              <a:rPr lang="ru-RU" sz="1800" b="1" u="sng" dirty="0">
                <a:solidFill>
                  <a:srgbClr val="740000"/>
                </a:solidFill>
                <a:latin typeface="Times New Roman"/>
                <a:ea typeface="Calibri"/>
              </a:rPr>
              <a:t>Рекомендации:</a:t>
            </a:r>
            <a:r>
              <a:rPr lang="ru-RU" sz="1600" u="sng" dirty="0">
                <a:solidFill>
                  <a:prstClr val="black"/>
                </a:solidFill>
                <a:latin typeface="Times New Roman"/>
                <a:ea typeface="Calibri"/>
              </a:rPr>
              <a:t> </a:t>
            </a:r>
            <a:r>
              <a:rPr lang="ru-RU" sz="1600" dirty="0" smtClean="0">
                <a:latin typeface="Times New Roman" pitchFamily="18" charset="0"/>
                <a:ea typeface="Calibri"/>
                <a:cs typeface="Times New Roman" pitchFamily="18" charset="0"/>
              </a:rPr>
              <a:t>Необходимо </a:t>
            </a:r>
            <a:r>
              <a:rPr lang="ru-RU" sz="1600" dirty="0">
                <a:latin typeface="Times New Roman" pitchFamily="18" charset="0"/>
                <a:ea typeface="Calibri"/>
                <a:cs typeface="Times New Roman" pitchFamily="18" charset="0"/>
              </a:rPr>
              <a:t>развивать навык  у учащихся  определять последовательность</a:t>
            </a:r>
            <a:r>
              <a:rPr lang="ru-RU" sz="1600" b="1" i="1" dirty="0">
                <a:latin typeface="Times New Roman" pitchFamily="18" charset="0"/>
                <a:ea typeface="Calibri"/>
                <a:cs typeface="Times New Roman" pitchFamily="18" charset="0"/>
              </a:rPr>
              <a:t> </a:t>
            </a:r>
            <a:r>
              <a:rPr lang="ru-RU" sz="1600" dirty="0">
                <a:latin typeface="Times New Roman" pitchFamily="18" charset="0"/>
                <a:ea typeface="Calibri"/>
                <a:cs typeface="Times New Roman" pitchFamily="18" charset="0"/>
              </a:rPr>
              <a:t>и длительность важнейших событий отечественной и всеобщей истории,  развитие умений искать, анализировать, сопоставлять и оценивать содержащуюся в различных источниках информацию о событиях и явлениях прошлого и настоящего.</a:t>
            </a:r>
          </a:p>
          <a:p>
            <a:pPr>
              <a:spcAft>
                <a:spcPts val="0"/>
              </a:spcAft>
            </a:pPr>
            <a:endParaRPr lang="ru-RU" sz="1200" dirty="0">
              <a:latin typeface="Calibri"/>
              <a:ea typeface="Calibri"/>
              <a:cs typeface="Times New Roman"/>
            </a:endParaRPr>
          </a:p>
          <a:p>
            <a:pPr marL="109728" indent="0">
              <a:buNone/>
            </a:pPr>
            <a:r>
              <a:rPr lang="ru-RU" sz="1800" b="1" u="sng" dirty="0" smtClean="0">
                <a:solidFill>
                  <a:srgbClr val="740000"/>
                </a:solidFill>
                <a:latin typeface="Times New Roman"/>
                <a:ea typeface="Calibri"/>
              </a:rPr>
              <a:t>Уровень </a:t>
            </a:r>
            <a:r>
              <a:rPr lang="ru-RU" sz="1800" b="1" u="sng" dirty="0">
                <a:solidFill>
                  <a:srgbClr val="740000"/>
                </a:solidFill>
                <a:latin typeface="Times New Roman"/>
                <a:ea typeface="Calibri"/>
              </a:rPr>
              <a:t>сложности</a:t>
            </a:r>
            <a:r>
              <a:rPr lang="ru-RU" sz="1600" dirty="0" smtClean="0">
                <a:solidFill>
                  <a:prstClr val="black"/>
                </a:solidFill>
                <a:latin typeface="Times New Roman"/>
                <a:ea typeface="Calibri"/>
              </a:rPr>
              <a:t>: повышенный</a:t>
            </a:r>
            <a:endParaRPr lang="ru-RU" sz="1600" dirty="0">
              <a:latin typeface="Times New Roman" pitchFamily="18" charset="0"/>
              <a:cs typeface="Times New Roman" pitchFamily="18" charset="0"/>
            </a:endParaRPr>
          </a:p>
        </p:txBody>
      </p:sp>
    </p:spTree>
    <p:extLst>
      <p:ext uri="{BB962C8B-B14F-4D97-AF65-F5344CB8AC3E}">
        <p14:creationId xmlns:p14="http://schemas.microsoft.com/office/powerpoint/2010/main" val="89219740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692696"/>
            <a:ext cx="8229600" cy="5575552"/>
          </a:xfrm>
        </p:spPr>
        <p:txBody>
          <a:bodyPr>
            <a:normAutofit fontScale="85000" lnSpcReduction="10000"/>
          </a:bodyPr>
          <a:lstStyle/>
          <a:p>
            <a:pPr algn="ctr">
              <a:lnSpc>
                <a:spcPct val="115000"/>
              </a:lnSpc>
              <a:spcAft>
                <a:spcPts val="565"/>
              </a:spcAft>
            </a:pPr>
            <a:r>
              <a:rPr lang="ru-RU" b="1" dirty="0">
                <a:solidFill>
                  <a:schemeClr val="accent2"/>
                </a:solidFill>
                <a:latin typeface="Times New Roman"/>
                <a:ea typeface="Times New Roman"/>
                <a:cs typeface="Times New Roman"/>
              </a:rPr>
              <a:t>Способы организации учебной деятельности</a:t>
            </a:r>
            <a:endParaRPr lang="ru-RU" dirty="0">
              <a:solidFill>
                <a:schemeClr val="accent2"/>
              </a:solidFill>
              <a:latin typeface="Calibri"/>
              <a:ea typeface="Calibri"/>
              <a:cs typeface="Times New Roman"/>
            </a:endParaRPr>
          </a:p>
          <a:p>
            <a:pPr>
              <a:lnSpc>
                <a:spcPct val="115000"/>
              </a:lnSpc>
              <a:spcAft>
                <a:spcPts val="565"/>
              </a:spcAft>
            </a:pPr>
            <a:r>
              <a:rPr lang="ru-RU" dirty="0">
                <a:solidFill>
                  <a:srgbClr val="000000"/>
                </a:solidFill>
                <a:latin typeface="Times New Roman"/>
                <a:ea typeface="Times New Roman"/>
                <a:cs typeface="Times New Roman"/>
              </a:rPr>
              <a:t>начало всей работы – это знакомство обучающихся со спецификой экзамена и самих заданий. До учащихся важно донести, что если они не приложат все свои силы для подготовки к экзамену, то, конечно, не стоит рассчитывать им на положительную оценку. Здесь важна совместная с учителем и самостоятельная работа.</a:t>
            </a:r>
            <a:endParaRPr lang="ru-RU" sz="2000" dirty="0">
              <a:latin typeface="Calibri"/>
              <a:ea typeface="Calibri"/>
              <a:cs typeface="Times New Roman"/>
            </a:endParaRPr>
          </a:p>
          <a:p>
            <a:pPr>
              <a:lnSpc>
                <a:spcPct val="115000"/>
              </a:lnSpc>
              <a:spcAft>
                <a:spcPts val="565"/>
              </a:spcAft>
            </a:pPr>
            <a:r>
              <a:rPr lang="ru-RU" dirty="0">
                <a:solidFill>
                  <a:srgbClr val="000000"/>
                </a:solidFill>
                <a:latin typeface="Times New Roman"/>
                <a:ea typeface="Times New Roman"/>
                <a:cs typeface="Times New Roman"/>
              </a:rPr>
              <a:t>Следующий этап в работе – это решение демонстрационных версий одного из вариантов работ, чтобы понять, по каким темам есть существенные пробелы. Ребят полезно познакомить с дополнительной литературой: сборники, справочники, </a:t>
            </a:r>
            <a:r>
              <a:rPr lang="ru-RU" dirty="0" err="1">
                <a:solidFill>
                  <a:srgbClr val="000000"/>
                </a:solidFill>
                <a:latin typeface="Times New Roman"/>
                <a:ea typeface="Times New Roman"/>
                <a:cs typeface="Times New Roman"/>
              </a:rPr>
              <a:t>интернет-ресурсы</a:t>
            </a:r>
            <a:r>
              <a:rPr lang="ru-RU" dirty="0">
                <a:solidFill>
                  <a:srgbClr val="000000"/>
                </a:solidFill>
                <a:latin typeface="Times New Roman"/>
                <a:ea typeface="Times New Roman"/>
                <a:cs typeface="Times New Roman"/>
              </a:rPr>
              <a:t>.</a:t>
            </a:r>
            <a:endParaRPr lang="ru-RU" sz="2000" dirty="0">
              <a:latin typeface="Calibri"/>
              <a:ea typeface="Calibri"/>
              <a:cs typeface="Times New Roman"/>
            </a:endParaRPr>
          </a:p>
          <a:p>
            <a:pPr marL="109728" indent="0" algn="just">
              <a:buNone/>
            </a:pPr>
            <a:endParaRPr lang="ru-RU" dirty="0"/>
          </a:p>
          <a:p>
            <a:pPr marL="109728" indent="0" algn="just">
              <a:buNone/>
            </a:pPr>
            <a:endParaRPr lang="ru-RU" dirty="0" smtClean="0"/>
          </a:p>
          <a:p>
            <a:pPr marL="109728" indent="0" algn="ctr">
              <a:buNone/>
            </a:pPr>
            <a:endParaRPr lang="ru-RU" dirty="0" smtClean="0"/>
          </a:p>
          <a:p>
            <a:pPr marL="109728" indent="0">
              <a:buNone/>
            </a:pPr>
            <a:endParaRPr lang="ru-RU" dirty="0"/>
          </a:p>
          <a:p>
            <a:pPr marL="109728" indent="0">
              <a:buNone/>
            </a:pPr>
            <a:endParaRPr lang="ru-RU" dirty="0"/>
          </a:p>
        </p:txBody>
      </p:sp>
    </p:spTree>
    <p:extLst>
      <p:ext uri="{BB962C8B-B14F-4D97-AF65-F5344CB8AC3E}">
        <p14:creationId xmlns:p14="http://schemas.microsoft.com/office/powerpoint/2010/main" val="264370913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692696"/>
            <a:ext cx="8229600" cy="5575552"/>
          </a:xfrm>
        </p:spPr>
        <p:txBody>
          <a:bodyPr>
            <a:normAutofit/>
          </a:bodyPr>
          <a:lstStyle/>
          <a:p>
            <a:pPr marL="109728" indent="0" algn="just">
              <a:buNone/>
            </a:pPr>
            <a:endParaRPr lang="ru-RU" dirty="0"/>
          </a:p>
          <a:p>
            <a:pPr>
              <a:lnSpc>
                <a:spcPct val="115000"/>
              </a:lnSpc>
              <a:spcAft>
                <a:spcPts val="565"/>
              </a:spcAft>
            </a:pPr>
            <a:r>
              <a:rPr lang="ru-RU" sz="2400" dirty="0">
                <a:solidFill>
                  <a:srgbClr val="000000"/>
                </a:solidFill>
                <a:latin typeface="Times New Roman"/>
                <a:ea typeface="Times New Roman"/>
                <a:cs typeface="Times New Roman"/>
              </a:rPr>
              <a:t>Необходимо использовать учебники за предыдущие классы как основной источник информации. После решения каждого тренировочного материала важно большое внимание уделять анализу, т.е. разбору заданий, в которых есть ошибки или затруднения, просмотреть аналогичные задания и отработать их решение.</a:t>
            </a:r>
            <a:endParaRPr lang="ru-RU" sz="2400" dirty="0">
              <a:latin typeface="Calibri"/>
              <a:ea typeface="Calibri"/>
              <a:cs typeface="Times New Roman"/>
            </a:endParaRPr>
          </a:p>
          <a:p>
            <a:pPr>
              <a:lnSpc>
                <a:spcPct val="115000"/>
              </a:lnSpc>
              <a:spcAft>
                <a:spcPts val="565"/>
              </a:spcAft>
            </a:pPr>
            <a:r>
              <a:rPr lang="ru-RU" sz="2400" dirty="0">
                <a:solidFill>
                  <a:srgbClr val="000000"/>
                </a:solidFill>
                <a:latin typeface="Times New Roman"/>
                <a:ea typeface="Times New Roman"/>
                <a:cs typeface="Times New Roman"/>
              </a:rPr>
              <a:t>Необходимо также в ходе подготовки к ОГЭ нацелить выпускников учить даты, события, терминологию и тренироваться мыслить логически – это первая ступенька к успеху на экзамене.</a:t>
            </a:r>
            <a:endParaRPr lang="ru-RU" sz="2400" dirty="0">
              <a:latin typeface="Calibri"/>
              <a:ea typeface="Calibri"/>
              <a:cs typeface="Times New Roman"/>
            </a:endParaRPr>
          </a:p>
          <a:p>
            <a:pPr marL="109728" indent="0" algn="just">
              <a:buNone/>
            </a:pPr>
            <a:endParaRPr lang="ru-RU" dirty="0" smtClean="0"/>
          </a:p>
          <a:p>
            <a:pPr marL="109728" indent="0" algn="ctr">
              <a:buNone/>
            </a:pPr>
            <a:endParaRPr lang="ru-RU" dirty="0" smtClean="0"/>
          </a:p>
          <a:p>
            <a:pPr marL="109728" indent="0">
              <a:buNone/>
            </a:pPr>
            <a:endParaRPr lang="ru-RU" dirty="0"/>
          </a:p>
          <a:p>
            <a:pPr marL="109728" indent="0">
              <a:buNone/>
            </a:pPr>
            <a:endParaRPr lang="ru-RU" dirty="0"/>
          </a:p>
        </p:txBody>
      </p:sp>
    </p:spTree>
    <p:extLst>
      <p:ext uri="{BB962C8B-B14F-4D97-AF65-F5344CB8AC3E}">
        <p14:creationId xmlns:p14="http://schemas.microsoft.com/office/powerpoint/2010/main" val="264370913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692696"/>
            <a:ext cx="8229600" cy="5575552"/>
          </a:xfrm>
        </p:spPr>
        <p:txBody>
          <a:bodyPr>
            <a:normAutofit/>
          </a:bodyPr>
          <a:lstStyle/>
          <a:p>
            <a:pPr marL="109728" indent="0" algn="just">
              <a:buNone/>
            </a:pPr>
            <a:endParaRPr lang="ru-RU" dirty="0"/>
          </a:p>
          <a:p>
            <a:pPr>
              <a:lnSpc>
                <a:spcPct val="115000"/>
              </a:lnSpc>
              <a:spcAft>
                <a:spcPts val="565"/>
              </a:spcAft>
            </a:pPr>
            <a:r>
              <a:rPr lang="ru-RU" b="1" dirty="0">
                <a:solidFill>
                  <a:schemeClr val="accent2"/>
                </a:solidFill>
                <a:latin typeface="Times New Roman"/>
                <a:ea typeface="Times New Roman"/>
                <a:cs typeface="Times New Roman"/>
              </a:rPr>
              <a:t>Особо необходимо отметить работу  с текстом.</a:t>
            </a:r>
            <a:endParaRPr lang="ru-RU" sz="2000" dirty="0">
              <a:solidFill>
                <a:schemeClr val="accent2"/>
              </a:solidFill>
              <a:latin typeface="Calibri"/>
              <a:ea typeface="Calibri"/>
              <a:cs typeface="Times New Roman"/>
            </a:endParaRPr>
          </a:p>
          <a:p>
            <a:pPr>
              <a:lnSpc>
                <a:spcPct val="115000"/>
              </a:lnSpc>
              <a:spcAft>
                <a:spcPts val="565"/>
              </a:spcAft>
            </a:pPr>
            <a:r>
              <a:rPr lang="ru-RU" sz="2400" dirty="0">
                <a:solidFill>
                  <a:srgbClr val="000000"/>
                </a:solidFill>
                <a:latin typeface="Times New Roman"/>
                <a:ea typeface="Times New Roman"/>
                <a:cs typeface="Times New Roman"/>
              </a:rPr>
              <a:t>Текст является одним из средств создания на уроках речевой среды, направленной на развитие коммуникативных способностей учащихся. Следовательно, лингвистический анализ текста постепенно приводит к формированию языковой личности, способной выразить свои мысли, чувства в слове. Такая работа направлена на формирование умений на основе работы с готовым текстом. Этому способствует использование метода </a:t>
            </a:r>
            <a:r>
              <a:rPr lang="ru-RU" sz="2400" dirty="0" err="1">
                <a:solidFill>
                  <a:srgbClr val="000000"/>
                </a:solidFill>
                <a:latin typeface="Times New Roman"/>
                <a:ea typeface="Times New Roman"/>
                <a:cs typeface="Times New Roman"/>
              </a:rPr>
              <a:t>межпредметной</a:t>
            </a:r>
            <a:r>
              <a:rPr lang="ru-RU" sz="2400" dirty="0">
                <a:solidFill>
                  <a:srgbClr val="000000"/>
                </a:solidFill>
                <a:latin typeface="Times New Roman"/>
                <a:ea typeface="Times New Roman"/>
                <a:cs typeface="Times New Roman"/>
              </a:rPr>
              <a:t> интеграции.</a:t>
            </a:r>
            <a:endParaRPr lang="ru-RU" sz="2400" dirty="0">
              <a:latin typeface="Calibri"/>
              <a:ea typeface="Calibri"/>
              <a:cs typeface="Times New Roman"/>
            </a:endParaRPr>
          </a:p>
          <a:p>
            <a:pPr marL="109728" indent="0" algn="just">
              <a:buNone/>
            </a:pPr>
            <a:endParaRPr lang="ru-RU" dirty="0" smtClean="0"/>
          </a:p>
          <a:p>
            <a:pPr marL="109728" indent="0" algn="ctr">
              <a:buNone/>
            </a:pPr>
            <a:endParaRPr lang="ru-RU" dirty="0" smtClean="0"/>
          </a:p>
          <a:p>
            <a:pPr marL="109728" indent="0">
              <a:buNone/>
            </a:pPr>
            <a:endParaRPr lang="ru-RU" dirty="0"/>
          </a:p>
          <a:p>
            <a:pPr marL="109728" indent="0">
              <a:buNone/>
            </a:pPr>
            <a:endParaRPr lang="ru-RU" dirty="0"/>
          </a:p>
        </p:txBody>
      </p:sp>
    </p:spTree>
    <p:extLst>
      <p:ext uri="{BB962C8B-B14F-4D97-AF65-F5344CB8AC3E}">
        <p14:creationId xmlns:p14="http://schemas.microsoft.com/office/powerpoint/2010/main" val="264370913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692696"/>
            <a:ext cx="8229600" cy="5575552"/>
          </a:xfrm>
        </p:spPr>
        <p:txBody>
          <a:bodyPr>
            <a:normAutofit fontScale="70000" lnSpcReduction="20000"/>
          </a:bodyPr>
          <a:lstStyle/>
          <a:p>
            <a:pPr>
              <a:lnSpc>
                <a:spcPct val="115000"/>
              </a:lnSpc>
              <a:spcAft>
                <a:spcPts val="565"/>
              </a:spcAft>
            </a:pPr>
            <a:r>
              <a:rPr lang="ru-RU" dirty="0">
                <a:solidFill>
                  <a:srgbClr val="000000"/>
                </a:solidFill>
                <a:latin typeface="Times New Roman"/>
                <a:ea typeface="Times New Roman"/>
                <a:cs typeface="Times New Roman"/>
              </a:rPr>
              <a:t>На уроках истории предлагаются такие формы деятельности: конспектирование, тематические сообщения, составление планов и отзывов, составление кластеров, </a:t>
            </a:r>
            <a:r>
              <a:rPr lang="ru-RU" dirty="0" err="1">
                <a:solidFill>
                  <a:srgbClr val="000000"/>
                </a:solidFill>
                <a:latin typeface="Times New Roman"/>
                <a:ea typeface="Times New Roman"/>
                <a:cs typeface="Times New Roman"/>
              </a:rPr>
              <a:t>синквейнов</a:t>
            </a:r>
            <a:r>
              <a:rPr lang="ru-RU" dirty="0">
                <a:solidFill>
                  <a:srgbClr val="000000"/>
                </a:solidFill>
                <a:latin typeface="Times New Roman"/>
                <a:ea typeface="Times New Roman"/>
                <a:cs typeface="Times New Roman"/>
              </a:rPr>
              <a:t>, хронологических и синхронистических таблиц. </a:t>
            </a:r>
            <a:r>
              <a:rPr lang="ru-RU" dirty="0" smtClean="0">
                <a:solidFill>
                  <a:srgbClr val="000000"/>
                </a:solidFill>
                <a:latin typeface="Times New Roman"/>
                <a:ea typeface="Times New Roman"/>
                <a:cs typeface="Times New Roman"/>
              </a:rPr>
              <a:t>Необходимо ученика </a:t>
            </a:r>
            <a:r>
              <a:rPr lang="ru-RU" dirty="0">
                <a:solidFill>
                  <a:srgbClr val="000000"/>
                </a:solidFill>
                <a:latin typeface="Times New Roman"/>
                <a:ea typeface="Times New Roman"/>
                <a:cs typeface="Times New Roman"/>
              </a:rPr>
              <a:t>опытным читателем, владеющим приемами анализа текста, способным оценить содержание, уловить многочисленные значения языковых единиц и проникнуть в подтекст. Результаты показывают, что учащиеся, систематически выполняющие данные виды работ, успешнее овладевают речевыми навыками.</a:t>
            </a:r>
            <a:endParaRPr lang="ru-RU" sz="2000" dirty="0">
              <a:latin typeface="Calibri"/>
              <a:ea typeface="Calibri"/>
              <a:cs typeface="Times New Roman"/>
            </a:endParaRPr>
          </a:p>
          <a:p>
            <a:pPr>
              <a:lnSpc>
                <a:spcPct val="115000"/>
              </a:lnSpc>
              <a:spcAft>
                <a:spcPts val="565"/>
              </a:spcAft>
            </a:pPr>
            <a:r>
              <a:rPr lang="ru-RU" dirty="0">
                <a:solidFill>
                  <a:srgbClr val="000000"/>
                </a:solidFill>
                <a:latin typeface="Times New Roman"/>
                <a:ea typeface="Times New Roman"/>
                <a:cs typeface="Times New Roman"/>
              </a:rPr>
              <a:t>Специальные упражнения помогают ученику вычленять главную мысль, без чего невозможно в полной мере содержательно анализировать текст.</a:t>
            </a:r>
            <a:endParaRPr lang="ru-RU" sz="2000" dirty="0">
              <a:latin typeface="Calibri"/>
              <a:ea typeface="Calibri"/>
              <a:cs typeface="Times New Roman"/>
            </a:endParaRPr>
          </a:p>
          <a:p>
            <a:pPr>
              <a:lnSpc>
                <a:spcPct val="115000"/>
              </a:lnSpc>
              <a:spcAft>
                <a:spcPts val="565"/>
              </a:spcAft>
            </a:pPr>
            <a:r>
              <a:rPr lang="ru-RU" dirty="0">
                <a:solidFill>
                  <a:srgbClr val="000000"/>
                </a:solidFill>
                <a:latin typeface="Times New Roman"/>
                <a:ea typeface="Times New Roman"/>
                <a:cs typeface="Times New Roman"/>
              </a:rPr>
              <a:t>Выполняя специальные упражнения, девятиклассники учатся находить в тексте конкретные примеры, иллюстрирующие определенные причинно-следственные связи, что требуется при выполнении части 2.</a:t>
            </a:r>
            <a:endParaRPr lang="ru-RU" sz="2000" dirty="0">
              <a:latin typeface="Calibri"/>
              <a:ea typeface="Calibri"/>
              <a:cs typeface="Times New Roman"/>
            </a:endParaRPr>
          </a:p>
          <a:p>
            <a:pPr marL="109728" indent="0" algn="just">
              <a:lnSpc>
                <a:spcPct val="115000"/>
              </a:lnSpc>
              <a:spcAft>
                <a:spcPts val="1000"/>
              </a:spcAft>
              <a:buNone/>
            </a:pPr>
            <a:endParaRPr lang="ru-RU" sz="2000" dirty="0">
              <a:latin typeface="Calibri"/>
              <a:ea typeface="Calibri"/>
              <a:cs typeface="Times New Roman"/>
            </a:endParaRPr>
          </a:p>
          <a:p>
            <a:pPr marL="109728" indent="0" algn="just">
              <a:buNone/>
            </a:pPr>
            <a:endParaRPr lang="ru-RU" dirty="0"/>
          </a:p>
          <a:p>
            <a:pPr marL="109728" indent="0">
              <a:buNone/>
            </a:pPr>
            <a:endParaRPr lang="ru-RU" dirty="0" smtClean="0"/>
          </a:p>
          <a:p>
            <a:pPr marL="109728" indent="0">
              <a:buNone/>
            </a:pPr>
            <a:endParaRPr lang="ru-RU" dirty="0"/>
          </a:p>
          <a:p>
            <a:pPr marL="109728" indent="0">
              <a:buNone/>
            </a:pPr>
            <a:endParaRPr lang="ru-RU" dirty="0"/>
          </a:p>
        </p:txBody>
      </p:sp>
    </p:spTree>
    <p:extLst>
      <p:ext uri="{BB962C8B-B14F-4D97-AF65-F5344CB8AC3E}">
        <p14:creationId xmlns:p14="http://schemas.microsoft.com/office/powerpoint/2010/main" val="35025009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4"/>
          <p:cNvSpPr>
            <a:spLocks noGrp="1"/>
          </p:cNvSpPr>
          <p:nvPr>
            <p:ph idx="1"/>
          </p:nvPr>
        </p:nvSpPr>
        <p:spPr>
          <a:xfrm>
            <a:off x="457200" y="692696"/>
            <a:ext cx="8229600" cy="5881840"/>
          </a:xfrm>
        </p:spPr>
        <p:txBody>
          <a:bodyPr/>
          <a:lstStyle/>
          <a:p>
            <a:pPr algn="ctr">
              <a:spcAft>
                <a:spcPts val="0"/>
              </a:spcAft>
            </a:pPr>
            <a:r>
              <a:rPr lang="ru-RU" b="1" u="sng" dirty="0">
                <a:solidFill>
                  <a:schemeClr val="accent2"/>
                </a:solidFill>
                <a:latin typeface="Times New Roman"/>
                <a:ea typeface="Calibri"/>
                <a:cs typeface="Times New Roman"/>
              </a:rPr>
              <a:t>Средний процент </a:t>
            </a:r>
            <a:r>
              <a:rPr lang="ru-RU" b="1" u="sng" dirty="0" smtClean="0">
                <a:solidFill>
                  <a:schemeClr val="accent2"/>
                </a:solidFill>
                <a:latin typeface="Times New Roman"/>
                <a:ea typeface="Calibri"/>
                <a:cs typeface="Times New Roman"/>
              </a:rPr>
              <a:t>выполнения</a:t>
            </a:r>
            <a:r>
              <a:rPr lang="ru-RU" b="1" dirty="0" smtClean="0">
                <a:solidFill>
                  <a:schemeClr val="accent2"/>
                </a:solidFill>
                <a:latin typeface="Times New Roman"/>
                <a:ea typeface="Calibri"/>
                <a:cs typeface="Times New Roman"/>
              </a:rPr>
              <a:t>:  </a:t>
            </a:r>
            <a:r>
              <a:rPr lang="ru-RU" b="1" dirty="0" smtClean="0">
                <a:latin typeface="Times New Roman"/>
                <a:ea typeface="Calibri"/>
                <a:cs typeface="Times New Roman"/>
              </a:rPr>
              <a:t>66,5 %</a:t>
            </a:r>
            <a:endParaRPr lang="ru-RU" dirty="0"/>
          </a:p>
        </p:txBody>
      </p:sp>
      <p:graphicFrame>
        <p:nvGraphicFramePr>
          <p:cNvPr id="6" name="Таблица 5"/>
          <p:cNvGraphicFramePr>
            <a:graphicFrameLocks noGrp="1"/>
          </p:cNvGraphicFramePr>
          <p:nvPr>
            <p:extLst>
              <p:ext uri="{D42A27DB-BD31-4B8C-83A1-F6EECF244321}">
                <p14:modId xmlns:p14="http://schemas.microsoft.com/office/powerpoint/2010/main" val="2594076623"/>
              </p:ext>
            </p:extLst>
          </p:nvPr>
        </p:nvGraphicFramePr>
        <p:xfrm>
          <a:off x="971600" y="2348880"/>
          <a:ext cx="7272808" cy="3384376"/>
        </p:xfrm>
        <a:graphic>
          <a:graphicData uri="http://schemas.openxmlformats.org/drawingml/2006/table">
            <a:tbl>
              <a:tblPr firstRow="1" bandRow="1">
                <a:tableStyleId>{5940675A-B579-460E-94D1-54222C63F5DA}</a:tableStyleId>
              </a:tblPr>
              <a:tblGrid>
                <a:gridCol w="1818202"/>
                <a:gridCol w="1990020"/>
                <a:gridCol w="1646384"/>
                <a:gridCol w="1818202"/>
              </a:tblGrid>
              <a:tr h="1512168">
                <a:tc gridSpan="4">
                  <a:txBody>
                    <a:bodyPr/>
                    <a:lstStyle/>
                    <a:p>
                      <a:pPr algn="ctr"/>
                      <a:r>
                        <a:rPr lang="ru-RU" sz="2400" b="1" dirty="0" smtClean="0">
                          <a:solidFill>
                            <a:schemeClr val="accent2"/>
                          </a:solidFill>
                          <a:latin typeface="Times New Roman" pitchFamily="18" charset="0"/>
                          <a:cs typeface="Times New Roman" pitchFamily="18" charset="0"/>
                        </a:rPr>
                        <a:t>Процент выполнения по региону в группах, получивших отметку</a:t>
                      </a:r>
                      <a:endParaRPr lang="ru-RU" sz="2400" b="1" dirty="0">
                        <a:solidFill>
                          <a:schemeClr val="accent2"/>
                        </a:solidFill>
                        <a:latin typeface="Times New Roman" pitchFamily="18" charset="0"/>
                        <a:cs typeface="Times New Roman" pitchFamily="18" charset="0"/>
                      </a:endParaRPr>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r>
              <a:tr h="936104">
                <a:tc>
                  <a:txBody>
                    <a:bodyPr/>
                    <a:lstStyle/>
                    <a:p>
                      <a:pPr algn="ctr"/>
                      <a:r>
                        <a:rPr lang="ru-RU" sz="2400" b="1" dirty="0" smtClean="0">
                          <a:solidFill>
                            <a:schemeClr val="accent2"/>
                          </a:solidFill>
                          <a:latin typeface="Times New Roman" pitchFamily="18" charset="0"/>
                          <a:cs typeface="Times New Roman" pitchFamily="18" charset="0"/>
                        </a:rPr>
                        <a:t>«2»</a:t>
                      </a:r>
                      <a:endParaRPr lang="ru-RU" sz="2400" b="1" dirty="0">
                        <a:solidFill>
                          <a:schemeClr val="accent2"/>
                        </a:solidFill>
                        <a:latin typeface="Times New Roman" pitchFamily="18" charset="0"/>
                        <a:cs typeface="Times New Roman" pitchFamily="18" charset="0"/>
                      </a:endParaRPr>
                    </a:p>
                  </a:txBody>
                  <a:tcPr/>
                </a:tc>
                <a:tc>
                  <a:txBody>
                    <a:bodyPr/>
                    <a:lstStyle/>
                    <a:p>
                      <a:pPr algn="ctr"/>
                      <a:r>
                        <a:rPr lang="ru-RU" sz="2400" b="1" dirty="0" smtClean="0">
                          <a:solidFill>
                            <a:schemeClr val="accent2"/>
                          </a:solidFill>
                          <a:latin typeface="Times New Roman" pitchFamily="18" charset="0"/>
                          <a:cs typeface="Times New Roman" pitchFamily="18" charset="0"/>
                        </a:rPr>
                        <a:t>«3»</a:t>
                      </a:r>
                      <a:endParaRPr lang="ru-RU" sz="2400" b="1" dirty="0">
                        <a:solidFill>
                          <a:schemeClr val="accent2"/>
                        </a:solidFill>
                        <a:latin typeface="Times New Roman" pitchFamily="18" charset="0"/>
                        <a:cs typeface="Times New Roman" pitchFamily="18" charset="0"/>
                      </a:endParaRPr>
                    </a:p>
                  </a:txBody>
                  <a:tcPr/>
                </a:tc>
                <a:tc>
                  <a:txBody>
                    <a:bodyPr/>
                    <a:lstStyle/>
                    <a:p>
                      <a:pPr algn="ctr"/>
                      <a:r>
                        <a:rPr lang="ru-RU" sz="2400" b="1" dirty="0" smtClean="0">
                          <a:solidFill>
                            <a:schemeClr val="accent2"/>
                          </a:solidFill>
                          <a:latin typeface="Times New Roman" pitchFamily="18" charset="0"/>
                          <a:cs typeface="Times New Roman" pitchFamily="18" charset="0"/>
                        </a:rPr>
                        <a:t>«4»</a:t>
                      </a:r>
                      <a:endParaRPr lang="ru-RU" sz="2400" b="1" dirty="0">
                        <a:solidFill>
                          <a:schemeClr val="accent2"/>
                        </a:solidFill>
                        <a:latin typeface="Times New Roman" pitchFamily="18" charset="0"/>
                        <a:cs typeface="Times New Roman" pitchFamily="18" charset="0"/>
                      </a:endParaRPr>
                    </a:p>
                  </a:txBody>
                  <a:tcPr/>
                </a:tc>
                <a:tc>
                  <a:txBody>
                    <a:bodyPr/>
                    <a:lstStyle/>
                    <a:p>
                      <a:pPr algn="ctr"/>
                      <a:r>
                        <a:rPr lang="ru-RU" sz="2400" b="1" dirty="0" smtClean="0">
                          <a:solidFill>
                            <a:schemeClr val="accent2"/>
                          </a:solidFill>
                          <a:latin typeface="Times New Roman" pitchFamily="18" charset="0"/>
                          <a:cs typeface="Times New Roman" pitchFamily="18" charset="0"/>
                        </a:rPr>
                        <a:t>«5»</a:t>
                      </a:r>
                      <a:endParaRPr lang="ru-RU" sz="2400" b="1" dirty="0">
                        <a:solidFill>
                          <a:schemeClr val="accent2"/>
                        </a:solidFill>
                        <a:latin typeface="Times New Roman" pitchFamily="18" charset="0"/>
                        <a:cs typeface="Times New Roman" pitchFamily="18" charset="0"/>
                      </a:endParaRPr>
                    </a:p>
                  </a:txBody>
                  <a:tcPr/>
                </a:tc>
              </a:tr>
              <a:tr h="936104">
                <a:tc>
                  <a:txBody>
                    <a:bodyPr/>
                    <a:lstStyle/>
                    <a:p>
                      <a:pPr algn="ctr"/>
                      <a:r>
                        <a:rPr lang="ru-RU" sz="2400" dirty="0" smtClean="0">
                          <a:latin typeface="Times New Roman" pitchFamily="18" charset="0"/>
                          <a:cs typeface="Times New Roman" pitchFamily="18" charset="0"/>
                        </a:rPr>
                        <a:t>5</a:t>
                      </a:r>
                      <a:endParaRPr lang="ru-RU" sz="2400" dirty="0">
                        <a:latin typeface="Times New Roman" pitchFamily="18" charset="0"/>
                        <a:cs typeface="Times New Roman" pitchFamily="18" charset="0"/>
                      </a:endParaRPr>
                    </a:p>
                  </a:txBody>
                  <a:tcPr/>
                </a:tc>
                <a:tc>
                  <a:txBody>
                    <a:bodyPr/>
                    <a:lstStyle/>
                    <a:p>
                      <a:pPr algn="ctr"/>
                      <a:r>
                        <a:rPr lang="ru-RU" sz="2400" dirty="0" smtClean="0">
                          <a:latin typeface="Times New Roman" pitchFamily="18" charset="0"/>
                          <a:cs typeface="Times New Roman" pitchFamily="18" charset="0"/>
                        </a:rPr>
                        <a:t>51</a:t>
                      </a:r>
                      <a:endParaRPr lang="ru-RU" sz="2400" dirty="0">
                        <a:latin typeface="Times New Roman" pitchFamily="18" charset="0"/>
                        <a:cs typeface="Times New Roman" pitchFamily="18" charset="0"/>
                      </a:endParaRPr>
                    </a:p>
                  </a:txBody>
                  <a:tcPr/>
                </a:tc>
                <a:tc>
                  <a:txBody>
                    <a:bodyPr/>
                    <a:lstStyle/>
                    <a:p>
                      <a:pPr algn="ctr"/>
                      <a:r>
                        <a:rPr lang="ru-RU" sz="2400" dirty="0" smtClean="0">
                          <a:latin typeface="Times New Roman" pitchFamily="18" charset="0"/>
                          <a:cs typeface="Times New Roman" pitchFamily="18" charset="0"/>
                        </a:rPr>
                        <a:t>70,7</a:t>
                      </a:r>
                      <a:endParaRPr lang="ru-RU" sz="2400" dirty="0">
                        <a:latin typeface="Times New Roman" pitchFamily="18" charset="0"/>
                        <a:cs typeface="Times New Roman" pitchFamily="18" charset="0"/>
                      </a:endParaRPr>
                    </a:p>
                  </a:txBody>
                  <a:tcPr/>
                </a:tc>
                <a:tc>
                  <a:txBody>
                    <a:bodyPr/>
                    <a:lstStyle/>
                    <a:p>
                      <a:pPr algn="ctr"/>
                      <a:r>
                        <a:rPr lang="ru-RU" sz="2400" dirty="0" smtClean="0">
                          <a:latin typeface="Times New Roman" pitchFamily="18" charset="0"/>
                          <a:cs typeface="Times New Roman" pitchFamily="18" charset="0"/>
                        </a:rPr>
                        <a:t>82</a:t>
                      </a:r>
                      <a:endParaRPr lang="ru-RU" sz="2400" dirty="0">
                        <a:latin typeface="Times New Roman" pitchFamily="18" charset="0"/>
                        <a:cs typeface="Times New Roman" pitchFamily="18" charset="0"/>
                      </a:endParaRPr>
                    </a:p>
                  </a:txBody>
                  <a:tcPr/>
                </a:tc>
              </a:tr>
            </a:tbl>
          </a:graphicData>
        </a:graphic>
      </p:graphicFrame>
    </p:spTree>
    <p:extLst>
      <p:ext uri="{BB962C8B-B14F-4D97-AF65-F5344CB8AC3E}">
        <p14:creationId xmlns:p14="http://schemas.microsoft.com/office/powerpoint/2010/main" val="10982104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4"/>
          <p:cNvSpPr>
            <a:spLocks noGrp="1"/>
          </p:cNvSpPr>
          <p:nvPr>
            <p:ph idx="1"/>
          </p:nvPr>
        </p:nvSpPr>
        <p:spPr>
          <a:xfrm>
            <a:off x="457200" y="692696"/>
            <a:ext cx="8229600" cy="5881840"/>
          </a:xfrm>
        </p:spPr>
        <p:txBody>
          <a:bodyPr>
            <a:normAutofit/>
          </a:bodyPr>
          <a:lstStyle/>
          <a:p>
            <a:pPr marL="109728" indent="0">
              <a:buNone/>
            </a:pPr>
            <a:r>
              <a:rPr lang="ru-RU" sz="1600" b="1" dirty="0">
                <a:solidFill>
                  <a:schemeClr val="accent2"/>
                </a:solidFill>
                <a:latin typeface="Times New Roman" pitchFamily="18" charset="0"/>
                <a:cs typeface="Times New Roman" pitchFamily="18" charset="0"/>
              </a:rPr>
              <a:t>3</a:t>
            </a:r>
            <a:r>
              <a:rPr lang="ru-RU" sz="1600" dirty="0">
                <a:latin typeface="Times New Roman" pitchFamily="18" charset="0"/>
                <a:cs typeface="Times New Roman" pitchFamily="18" charset="0"/>
              </a:rPr>
              <a:t>. Запишите термин, о котором идёт речь</a:t>
            </a:r>
            <a:r>
              <a:rPr lang="ru-RU" sz="1600" dirty="0" smtClean="0">
                <a:latin typeface="Times New Roman" pitchFamily="18" charset="0"/>
                <a:cs typeface="Times New Roman" pitchFamily="18" charset="0"/>
              </a:rPr>
              <a:t>.</a:t>
            </a:r>
          </a:p>
          <a:p>
            <a:pPr marL="109728" indent="0">
              <a:buNone/>
            </a:pPr>
            <a:r>
              <a:rPr lang="ru-RU" sz="1600" dirty="0" smtClean="0">
                <a:latin typeface="Times New Roman" pitchFamily="18" charset="0"/>
                <a:cs typeface="Times New Roman" pitchFamily="18" charset="0"/>
              </a:rPr>
              <a:t> </a:t>
            </a:r>
            <a:r>
              <a:rPr lang="ru-RU" sz="1600" dirty="0">
                <a:latin typeface="Times New Roman" pitchFamily="18" charset="0"/>
                <a:cs typeface="Times New Roman" pitchFamily="18" charset="0"/>
              </a:rPr>
              <a:t>Воины, набиравшиеся в регулярную российскую армию по повинности, введённой Петром I</a:t>
            </a:r>
            <a:r>
              <a:rPr lang="ru-RU" sz="1600" dirty="0" smtClean="0">
                <a:latin typeface="Times New Roman" pitchFamily="18" charset="0"/>
                <a:cs typeface="Times New Roman" pitchFamily="18" charset="0"/>
              </a:rPr>
              <a:t>.</a:t>
            </a:r>
          </a:p>
          <a:p>
            <a:pPr marL="109728" indent="0">
              <a:buNone/>
            </a:pPr>
            <a:r>
              <a:rPr lang="ru-RU" sz="1600" dirty="0" smtClean="0">
                <a:latin typeface="Times New Roman" pitchFamily="18" charset="0"/>
                <a:cs typeface="Times New Roman" pitchFamily="18" charset="0"/>
              </a:rPr>
              <a:t>Ответ:__________</a:t>
            </a:r>
          </a:p>
          <a:p>
            <a:pPr marL="109728" indent="0">
              <a:buNone/>
            </a:pPr>
            <a:endParaRPr lang="ru-RU" sz="1600" dirty="0" smtClean="0">
              <a:latin typeface="Times New Roman" pitchFamily="18" charset="0"/>
              <a:cs typeface="Times New Roman" pitchFamily="18" charset="0"/>
            </a:endParaRPr>
          </a:p>
          <a:p>
            <a:pPr marL="109728" indent="0">
              <a:spcAft>
                <a:spcPts val="0"/>
              </a:spcAft>
              <a:buNone/>
            </a:pPr>
            <a:r>
              <a:rPr lang="ru-RU" sz="1800" b="1" u="sng" dirty="0">
                <a:solidFill>
                  <a:srgbClr val="740000"/>
                </a:solidFill>
                <a:latin typeface="Times New Roman"/>
                <a:ea typeface="Calibri"/>
              </a:rPr>
              <a:t>Проверяемые элементы содержания/ умения</a:t>
            </a:r>
            <a:r>
              <a:rPr lang="ru-RU" sz="1800" b="1" dirty="0" smtClean="0">
                <a:solidFill>
                  <a:prstClr val="black"/>
                </a:solidFill>
                <a:latin typeface="Times New Roman"/>
                <a:ea typeface="Calibri"/>
              </a:rPr>
              <a:t>:</a:t>
            </a:r>
            <a:r>
              <a:rPr lang="ru-RU" sz="1600" dirty="0">
                <a:latin typeface="Times New Roman"/>
                <a:ea typeface="Calibri"/>
                <a:cs typeface="Times New Roman"/>
              </a:rPr>
              <a:t> Объяснение смысла изученных исторических понятий и терминов.</a:t>
            </a:r>
            <a:endParaRPr lang="ru-RU" sz="1200" dirty="0">
              <a:latin typeface="Calibri"/>
              <a:ea typeface="Calibri"/>
              <a:cs typeface="Times New Roman"/>
            </a:endParaRPr>
          </a:p>
          <a:p>
            <a:pPr marL="109728" indent="0">
              <a:buNone/>
            </a:pPr>
            <a:endParaRPr lang="ru-RU" sz="1600" dirty="0" smtClean="0">
              <a:latin typeface="Times New Roman" pitchFamily="18" charset="0"/>
              <a:cs typeface="Times New Roman" pitchFamily="18" charset="0"/>
            </a:endParaRPr>
          </a:p>
          <a:p>
            <a:pPr marL="109728" indent="0">
              <a:buNone/>
            </a:pPr>
            <a:r>
              <a:rPr lang="ru-RU" sz="1800" b="1" u="sng" dirty="0">
                <a:solidFill>
                  <a:srgbClr val="740000"/>
                </a:solidFill>
                <a:latin typeface="Times New Roman"/>
                <a:ea typeface="Calibri"/>
              </a:rPr>
              <a:t>Рекомендации:</a:t>
            </a:r>
            <a:r>
              <a:rPr lang="ru-RU" sz="1600" u="sng" dirty="0">
                <a:solidFill>
                  <a:prstClr val="black"/>
                </a:solidFill>
                <a:latin typeface="Times New Roman"/>
                <a:ea typeface="Calibri"/>
              </a:rPr>
              <a:t> </a:t>
            </a:r>
            <a:r>
              <a:rPr lang="ru-RU" sz="1600" dirty="0" smtClean="0">
                <a:latin typeface="Times New Roman"/>
                <a:ea typeface="Calibri"/>
              </a:rPr>
              <a:t>Данное </a:t>
            </a:r>
            <a:r>
              <a:rPr lang="ru-RU" sz="1600" dirty="0">
                <a:latin typeface="Times New Roman"/>
                <a:ea typeface="Calibri"/>
              </a:rPr>
              <a:t>задание  может быть успешно выполнено при условии знания участником ОГЭ соответствующего понятия. Изучение исторических понятий должно целенаправленно проводиться при изучении всех разделов курса. Необходимо учитывать, что одни и те же понятия могут иметь различные по своим формулировкам определения, но в любой формулировке обязательно представлен достаточный набор признаков для того, чтобы узнать, о каком понятии идёт </a:t>
            </a:r>
            <a:r>
              <a:rPr lang="ru-RU" sz="1600" dirty="0" smtClean="0">
                <a:latin typeface="Times New Roman"/>
                <a:ea typeface="Calibri"/>
              </a:rPr>
              <a:t>речь.</a:t>
            </a:r>
          </a:p>
          <a:p>
            <a:pPr marL="109728" indent="0">
              <a:buNone/>
            </a:pPr>
            <a:endParaRPr lang="ru-RU" sz="1600" dirty="0">
              <a:latin typeface="Times New Roman"/>
              <a:ea typeface="Calibri"/>
            </a:endParaRPr>
          </a:p>
          <a:p>
            <a:pPr marL="109728" indent="0">
              <a:buNone/>
            </a:pPr>
            <a:endParaRPr lang="ru-RU" sz="1600" dirty="0" smtClean="0">
              <a:latin typeface="Times New Roman"/>
              <a:ea typeface="Calibri"/>
            </a:endParaRPr>
          </a:p>
          <a:p>
            <a:pPr marL="109728" lvl="0" indent="0">
              <a:buClr>
                <a:srgbClr val="99987F"/>
              </a:buClr>
              <a:buNone/>
            </a:pPr>
            <a:r>
              <a:rPr lang="ru-RU" sz="1800" b="1" u="sng" dirty="0">
                <a:solidFill>
                  <a:srgbClr val="740000"/>
                </a:solidFill>
                <a:latin typeface="Times New Roman"/>
                <a:ea typeface="Calibri"/>
              </a:rPr>
              <a:t>Уровень сложности</a:t>
            </a:r>
            <a:r>
              <a:rPr lang="ru-RU" sz="1600" dirty="0">
                <a:solidFill>
                  <a:prstClr val="black"/>
                </a:solidFill>
                <a:latin typeface="Times New Roman"/>
                <a:ea typeface="Calibri"/>
              </a:rPr>
              <a:t>: базовый</a:t>
            </a:r>
            <a:endParaRPr lang="ru-RU" sz="1600" dirty="0">
              <a:solidFill>
                <a:prstClr val="black"/>
              </a:solidFill>
              <a:latin typeface="Times New Roman" pitchFamily="18" charset="0"/>
              <a:cs typeface="Times New Roman" pitchFamily="18" charset="0"/>
            </a:endParaRPr>
          </a:p>
          <a:p>
            <a:pPr marL="109728" indent="0">
              <a:buNone/>
            </a:pPr>
            <a:endParaRPr lang="ru-RU" sz="1600" dirty="0">
              <a:latin typeface="Times New Roman" pitchFamily="18" charset="0"/>
              <a:cs typeface="Times New Roman" pitchFamily="18" charset="0"/>
            </a:endParaRPr>
          </a:p>
        </p:txBody>
      </p:sp>
    </p:spTree>
    <p:extLst>
      <p:ext uri="{BB962C8B-B14F-4D97-AF65-F5344CB8AC3E}">
        <p14:creationId xmlns:p14="http://schemas.microsoft.com/office/powerpoint/2010/main" val="8921974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4"/>
          <p:cNvSpPr>
            <a:spLocks noGrp="1"/>
          </p:cNvSpPr>
          <p:nvPr>
            <p:ph idx="1"/>
          </p:nvPr>
        </p:nvSpPr>
        <p:spPr>
          <a:xfrm>
            <a:off x="457200" y="692696"/>
            <a:ext cx="8229600" cy="5881840"/>
          </a:xfrm>
        </p:spPr>
        <p:txBody>
          <a:bodyPr/>
          <a:lstStyle/>
          <a:p>
            <a:pPr algn="ctr">
              <a:spcAft>
                <a:spcPts val="0"/>
              </a:spcAft>
            </a:pPr>
            <a:r>
              <a:rPr lang="ru-RU" b="1" u="sng" dirty="0">
                <a:solidFill>
                  <a:schemeClr val="accent2"/>
                </a:solidFill>
                <a:latin typeface="Times New Roman"/>
                <a:ea typeface="Calibri"/>
                <a:cs typeface="Times New Roman"/>
              </a:rPr>
              <a:t>Средний процент </a:t>
            </a:r>
            <a:r>
              <a:rPr lang="ru-RU" b="1" u="sng" dirty="0" smtClean="0">
                <a:solidFill>
                  <a:schemeClr val="accent2"/>
                </a:solidFill>
                <a:latin typeface="Times New Roman"/>
                <a:ea typeface="Calibri"/>
                <a:cs typeface="Times New Roman"/>
              </a:rPr>
              <a:t>выполнения</a:t>
            </a:r>
            <a:r>
              <a:rPr lang="ru-RU" b="1" dirty="0" smtClean="0">
                <a:solidFill>
                  <a:schemeClr val="accent2"/>
                </a:solidFill>
                <a:latin typeface="Times New Roman"/>
                <a:ea typeface="Calibri"/>
                <a:cs typeface="Times New Roman"/>
              </a:rPr>
              <a:t>:  </a:t>
            </a:r>
            <a:r>
              <a:rPr lang="ru-RU" b="1" dirty="0" smtClean="0">
                <a:latin typeface="Times New Roman"/>
                <a:ea typeface="Calibri"/>
                <a:cs typeface="Times New Roman"/>
              </a:rPr>
              <a:t>84,1 %</a:t>
            </a:r>
            <a:endParaRPr lang="ru-RU" dirty="0"/>
          </a:p>
        </p:txBody>
      </p:sp>
      <p:graphicFrame>
        <p:nvGraphicFramePr>
          <p:cNvPr id="6" name="Таблица 5"/>
          <p:cNvGraphicFramePr>
            <a:graphicFrameLocks noGrp="1"/>
          </p:cNvGraphicFramePr>
          <p:nvPr>
            <p:extLst>
              <p:ext uri="{D42A27DB-BD31-4B8C-83A1-F6EECF244321}">
                <p14:modId xmlns:p14="http://schemas.microsoft.com/office/powerpoint/2010/main" val="3629378611"/>
              </p:ext>
            </p:extLst>
          </p:nvPr>
        </p:nvGraphicFramePr>
        <p:xfrm>
          <a:off x="971600" y="2348880"/>
          <a:ext cx="7272808" cy="3384376"/>
        </p:xfrm>
        <a:graphic>
          <a:graphicData uri="http://schemas.openxmlformats.org/drawingml/2006/table">
            <a:tbl>
              <a:tblPr firstRow="1" bandRow="1">
                <a:tableStyleId>{5940675A-B579-460E-94D1-54222C63F5DA}</a:tableStyleId>
              </a:tblPr>
              <a:tblGrid>
                <a:gridCol w="1818202"/>
                <a:gridCol w="1990020"/>
                <a:gridCol w="1646384"/>
                <a:gridCol w="1818202"/>
              </a:tblGrid>
              <a:tr h="1512168">
                <a:tc gridSpan="4">
                  <a:txBody>
                    <a:bodyPr/>
                    <a:lstStyle/>
                    <a:p>
                      <a:pPr algn="ctr"/>
                      <a:r>
                        <a:rPr lang="ru-RU" sz="2400" b="1" dirty="0" smtClean="0">
                          <a:solidFill>
                            <a:schemeClr val="accent2"/>
                          </a:solidFill>
                          <a:latin typeface="Times New Roman" pitchFamily="18" charset="0"/>
                          <a:cs typeface="Times New Roman" pitchFamily="18" charset="0"/>
                        </a:rPr>
                        <a:t>Процент выполнения по региону в группах, получивших отметку</a:t>
                      </a:r>
                      <a:endParaRPr lang="ru-RU" sz="2400" b="1" dirty="0">
                        <a:solidFill>
                          <a:schemeClr val="accent2"/>
                        </a:solidFill>
                        <a:latin typeface="Times New Roman" pitchFamily="18" charset="0"/>
                        <a:cs typeface="Times New Roman" pitchFamily="18" charset="0"/>
                      </a:endParaRPr>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r>
              <a:tr h="936104">
                <a:tc>
                  <a:txBody>
                    <a:bodyPr/>
                    <a:lstStyle/>
                    <a:p>
                      <a:pPr algn="ctr"/>
                      <a:r>
                        <a:rPr lang="ru-RU" sz="2400" b="1" dirty="0" smtClean="0">
                          <a:solidFill>
                            <a:schemeClr val="accent2"/>
                          </a:solidFill>
                          <a:latin typeface="Times New Roman" pitchFamily="18" charset="0"/>
                          <a:cs typeface="Times New Roman" pitchFamily="18" charset="0"/>
                        </a:rPr>
                        <a:t>«2»</a:t>
                      </a:r>
                      <a:endParaRPr lang="ru-RU" sz="2400" b="1" dirty="0">
                        <a:solidFill>
                          <a:schemeClr val="accent2"/>
                        </a:solidFill>
                        <a:latin typeface="Times New Roman" pitchFamily="18" charset="0"/>
                        <a:cs typeface="Times New Roman" pitchFamily="18" charset="0"/>
                      </a:endParaRPr>
                    </a:p>
                  </a:txBody>
                  <a:tcPr/>
                </a:tc>
                <a:tc>
                  <a:txBody>
                    <a:bodyPr/>
                    <a:lstStyle/>
                    <a:p>
                      <a:pPr algn="ctr"/>
                      <a:r>
                        <a:rPr lang="ru-RU" sz="2400" b="1" dirty="0" smtClean="0">
                          <a:solidFill>
                            <a:schemeClr val="accent2"/>
                          </a:solidFill>
                          <a:latin typeface="Times New Roman" pitchFamily="18" charset="0"/>
                          <a:cs typeface="Times New Roman" pitchFamily="18" charset="0"/>
                        </a:rPr>
                        <a:t>«3»</a:t>
                      </a:r>
                      <a:endParaRPr lang="ru-RU" sz="2400" b="1" dirty="0">
                        <a:solidFill>
                          <a:schemeClr val="accent2"/>
                        </a:solidFill>
                        <a:latin typeface="Times New Roman" pitchFamily="18" charset="0"/>
                        <a:cs typeface="Times New Roman" pitchFamily="18" charset="0"/>
                      </a:endParaRPr>
                    </a:p>
                  </a:txBody>
                  <a:tcPr/>
                </a:tc>
                <a:tc>
                  <a:txBody>
                    <a:bodyPr/>
                    <a:lstStyle/>
                    <a:p>
                      <a:pPr algn="ctr"/>
                      <a:r>
                        <a:rPr lang="ru-RU" sz="2400" b="1" dirty="0" smtClean="0">
                          <a:solidFill>
                            <a:schemeClr val="accent2"/>
                          </a:solidFill>
                          <a:latin typeface="Times New Roman" pitchFamily="18" charset="0"/>
                          <a:cs typeface="Times New Roman" pitchFamily="18" charset="0"/>
                        </a:rPr>
                        <a:t>«4»</a:t>
                      </a:r>
                      <a:endParaRPr lang="ru-RU" sz="2400" b="1" dirty="0">
                        <a:solidFill>
                          <a:schemeClr val="accent2"/>
                        </a:solidFill>
                        <a:latin typeface="Times New Roman" pitchFamily="18" charset="0"/>
                        <a:cs typeface="Times New Roman" pitchFamily="18" charset="0"/>
                      </a:endParaRPr>
                    </a:p>
                  </a:txBody>
                  <a:tcPr/>
                </a:tc>
                <a:tc>
                  <a:txBody>
                    <a:bodyPr/>
                    <a:lstStyle/>
                    <a:p>
                      <a:pPr algn="ctr"/>
                      <a:r>
                        <a:rPr lang="ru-RU" sz="2400" b="1" dirty="0" smtClean="0">
                          <a:solidFill>
                            <a:schemeClr val="accent2"/>
                          </a:solidFill>
                          <a:latin typeface="Times New Roman" pitchFamily="18" charset="0"/>
                          <a:cs typeface="Times New Roman" pitchFamily="18" charset="0"/>
                        </a:rPr>
                        <a:t>«5»</a:t>
                      </a:r>
                      <a:endParaRPr lang="ru-RU" sz="2400" b="1" dirty="0">
                        <a:solidFill>
                          <a:schemeClr val="accent2"/>
                        </a:solidFill>
                        <a:latin typeface="Times New Roman" pitchFamily="18" charset="0"/>
                        <a:cs typeface="Times New Roman" pitchFamily="18" charset="0"/>
                      </a:endParaRPr>
                    </a:p>
                  </a:txBody>
                  <a:tcPr/>
                </a:tc>
              </a:tr>
              <a:tr h="936104">
                <a:tc>
                  <a:txBody>
                    <a:bodyPr/>
                    <a:lstStyle/>
                    <a:p>
                      <a:pPr algn="ctr"/>
                      <a:r>
                        <a:rPr lang="ru-RU" sz="2400" dirty="0" smtClean="0">
                          <a:latin typeface="Times New Roman" pitchFamily="18" charset="0"/>
                          <a:cs typeface="Times New Roman" pitchFamily="18" charset="0"/>
                        </a:rPr>
                        <a:t>11,25</a:t>
                      </a:r>
                      <a:endParaRPr lang="ru-RU" sz="2400" dirty="0">
                        <a:latin typeface="Times New Roman" pitchFamily="18" charset="0"/>
                        <a:cs typeface="Times New Roman" pitchFamily="18" charset="0"/>
                      </a:endParaRPr>
                    </a:p>
                  </a:txBody>
                  <a:tcPr/>
                </a:tc>
                <a:tc>
                  <a:txBody>
                    <a:bodyPr/>
                    <a:lstStyle/>
                    <a:p>
                      <a:pPr algn="ctr"/>
                      <a:r>
                        <a:rPr lang="ru-RU" sz="2400" dirty="0" smtClean="0">
                          <a:latin typeface="Times New Roman" pitchFamily="18" charset="0"/>
                          <a:cs typeface="Times New Roman" pitchFamily="18" charset="0"/>
                        </a:rPr>
                        <a:t>67,9</a:t>
                      </a:r>
                      <a:endParaRPr lang="ru-RU" sz="2400" dirty="0">
                        <a:latin typeface="Times New Roman" pitchFamily="18" charset="0"/>
                        <a:cs typeface="Times New Roman" pitchFamily="18" charset="0"/>
                      </a:endParaRPr>
                    </a:p>
                  </a:txBody>
                  <a:tcPr/>
                </a:tc>
                <a:tc>
                  <a:txBody>
                    <a:bodyPr/>
                    <a:lstStyle/>
                    <a:p>
                      <a:pPr algn="ctr"/>
                      <a:r>
                        <a:rPr lang="ru-RU" sz="2400" dirty="0" smtClean="0">
                          <a:latin typeface="Times New Roman" pitchFamily="18" charset="0"/>
                          <a:cs typeface="Times New Roman" pitchFamily="18" charset="0"/>
                        </a:rPr>
                        <a:t>90</a:t>
                      </a:r>
                      <a:endParaRPr lang="ru-RU" sz="2400" dirty="0">
                        <a:latin typeface="Times New Roman" pitchFamily="18" charset="0"/>
                        <a:cs typeface="Times New Roman" pitchFamily="18" charset="0"/>
                      </a:endParaRPr>
                    </a:p>
                  </a:txBody>
                  <a:tcPr/>
                </a:tc>
                <a:tc>
                  <a:txBody>
                    <a:bodyPr/>
                    <a:lstStyle/>
                    <a:p>
                      <a:pPr algn="ctr"/>
                      <a:r>
                        <a:rPr lang="ru-RU" sz="2400" dirty="0" smtClean="0">
                          <a:latin typeface="Times New Roman" pitchFamily="18" charset="0"/>
                          <a:cs typeface="Times New Roman" pitchFamily="18" charset="0"/>
                        </a:rPr>
                        <a:t>97,9</a:t>
                      </a:r>
                      <a:endParaRPr lang="ru-RU" sz="2400" dirty="0">
                        <a:latin typeface="Times New Roman" pitchFamily="18" charset="0"/>
                        <a:cs typeface="Times New Roman" pitchFamily="18" charset="0"/>
                      </a:endParaRPr>
                    </a:p>
                  </a:txBody>
                  <a:tcPr/>
                </a:tc>
              </a:tr>
            </a:tbl>
          </a:graphicData>
        </a:graphic>
      </p:graphicFrame>
    </p:spTree>
    <p:extLst>
      <p:ext uri="{BB962C8B-B14F-4D97-AF65-F5344CB8AC3E}">
        <p14:creationId xmlns:p14="http://schemas.microsoft.com/office/powerpoint/2010/main" val="26766042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4"/>
          <p:cNvSpPr>
            <a:spLocks noGrp="1"/>
          </p:cNvSpPr>
          <p:nvPr>
            <p:ph idx="1"/>
          </p:nvPr>
        </p:nvSpPr>
        <p:spPr>
          <a:xfrm>
            <a:off x="457200" y="692696"/>
            <a:ext cx="8229600" cy="5881840"/>
          </a:xfrm>
        </p:spPr>
        <p:txBody>
          <a:bodyPr>
            <a:normAutofit/>
          </a:bodyPr>
          <a:lstStyle/>
          <a:p>
            <a:pPr marL="109728" indent="0">
              <a:buNone/>
            </a:pPr>
            <a:r>
              <a:rPr lang="ru-RU" sz="1800" b="1" dirty="0" smtClean="0">
                <a:solidFill>
                  <a:schemeClr val="accent2"/>
                </a:solidFill>
                <a:latin typeface="Times New Roman" pitchFamily="18" charset="0"/>
                <a:cs typeface="Times New Roman" pitchFamily="18" charset="0"/>
              </a:rPr>
              <a:t>4.</a:t>
            </a:r>
            <a:r>
              <a:rPr lang="ru-RU" sz="1800" dirty="0" smtClean="0">
                <a:latin typeface="Times New Roman" pitchFamily="18" charset="0"/>
                <a:cs typeface="Times New Roman" pitchFamily="18" charset="0"/>
              </a:rPr>
              <a:t> </a:t>
            </a:r>
            <a:r>
              <a:rPr lang="ru-RU" sz="1600" dirty="0">
                <a:latin typeface="Times New Roman" pitchFamily="18" charset="0"/>
                <a:cs typeface="Times New Roman" pitchFamily="18" charset="0"/>
              </a:rPr>
              <a:t>Какие из перечисленных городов были в XIII–XIV вв. административными центрами русских земель с республиканской формой правления? </a:t>
            </a:r>
            <a:endParaRPr lang="ru-RU" sz="1600" dirty="0" smtClean="0">
              <a:latin typeface="Times New Roman" pitchFamily="18" charset="0"/>
              <a:cs typeface="Times New Roman" pitchFamily="18" charset="0"/>
            </a:endParaRPr>
          </a:p>
          <a:p>
            <a:pPr marL="109728" indent="0">
              <a:buNone/>
            </a:pPr>
            <a:r>
              <a:rPr lang="ru-RU" sz="1600" dirty="0" smtClean="0">
                <a:latin typeface="Times New Roman" pitchFamily="18" charset="0"/>
                <a:cs typeface="Times New Roman" pitchFamily="18" charset="0"/>
              </a:rPr>
              <a:t>Выберите </a:t>
            </a:r>
            <a:r>
              <a:rPr lang="ru-RU" sz="1600" dirty="0">
                <a:latin typeface="Times New Roman" pitchFamily="18" charset="0"/>
                <a:cs typeface="Times New Roman" pitchFamily="18" charset="0"/>
              </a:rPr>
              <a:t>два города и запишите в таблицу цифры, под которыми они указаны. </a:t>
            </a:r>
            <a:endParaRPr lang="ru-RU" sz="1600" dirty="0" smtClean="0">
              <a:latin typeface="Times New Roman" pitchFamily="18" charset="0"/>
              <a:cs typeface="Times New Roman" pitchFamily="18" charset="0"/>
            </a:endParaRPr>
          </a:p>
          <a:p>
            <a:pPr marL="452628" indent="-342900">
              <a:buAutoNum type="arabicParenR"/>
            </a:pPr>
            <a:r>
              <a:rPr lang="ru-RU" sz="1600" dirty="0" smtClean="0">
                <a:latin typeface="Times New Roman" pitchFamily="18" charset="0"/>
                <a:cs typeface="Times New Roman" pitchFamily="18" charset="0"/>
              </a:rPr>
              <a:t>Рязань </a:t>
            </a:r>
          </a:p>
          <a:p>
            <a:pPr marL="452628" indent="-342900">
              <a:buAutoNum type="arabicParenR"/>
            </a:pPr>
            <a:r>
              <a:rPr lang="ru-RU" sz="1600" dirty="0" smtClean="0">
                <a:latin typeface="Times New Roman" pitchFamily="18" charset="0"/>
                <a:cs typeface="Times New Roman" pitchFamily="18" charset="0"/>
              </a:rPr>
              <a:t>Владимир</a:t>
            </a:r>
          </a:p>
          <a:p>
            <a:pPr marL="452628" indent="-342900">
              <a:buAutoNum type="arabicParenR"/>
            </a:pPr>
            <a:r>
              <a:rPr lang="ru-RU" sz="1600" dirty="0" smtClean="0">
                <a:latin typeface="Times New Roman" pitchFamily="18" charset="0"/>
                <a:cs typeface="Times New Roman" pitchFamily="18" charset="0"/>
              </a:rPr>
              <a:t>Новгород </a:t>
            </a:r>
          </a:p>
          <a:p>
            <a:pPr marL="452628" indent="-342900">
              <a:buAutoNum type="arabicParenR"/>
            </a:pPr>
            <a:r>
              <a:rPr lang="ru-RU" sz="1600" dirty="0" smtClean="0">
                <a:latin typeface="Times New Roman" pitchFamily="18" charset="0"/>
                <a:cs typeface="Times New Roman" pitchFamily="18" charset="0"/>
              </a:rPr>
              <a:t>Псков </a:t>
            </a:r>
          </a:p>
          <a:p>
            <a:pPr marL="452628" indent="-342900">
              <a:buAutoNum type="arabicParenR"/>
            </a:pPr>
            <a:r>
              <a:rPr lang="ru-RU" sz="1600" dirty="0" smtClean="0">
                <a:latin typeface="Times New Roman" pitchFamily="18" charset="0"/>
                <a:cs typeface="Times New Roman" pitchFamily="18" charset="0"/>
              </a:rPr>
              <a:t>Киев</a:t>
            </a:r>
          </a:p>
          <a:p>
            <a:pPr marL="109728" indent="0">
              <a:spcAft>
                <a:spcPts val="0"/>
              </a:spcAft>
              <a:buNone/>
            </a:pPr>
            <a:r>
              <a:rPr lang="ru-RU" sz="1800" b="1" u="sng" dirty="0" smtClean="0">
                <a:solidFill>
                  <a:srgbClr val="740000"/>
                </a:solidFill>
                <a:latin typeface="Times New Roman"/>
                <a:ea typeface="Calibri"/>
              </a:rPr>
              <a:t>Проверяемые </a:t>
            </a:r>
            <a:r>
              <a:rPr lang="ru-RU" sz="1800" b="1" u="sng" dirty="0">
                <a:solidFill>
                  <a:srgbClr val="740000"/>
                </a:solidFill>
                <a:latin typeface="Times New Roman"/>
                <a:ea typeface="Calibri"/>
              </a:rPr>
              <a:t>элементы содержания/ умения</a:t>
            </a:r>
            <a:r>
              <a:rPr lang="ru-RU" sz="1800" b="1" dirty="0" smtClean="0">
                <a:solidFill>
                  <a:prstClr val="black"/>
                </a:solidFill>
                <a:latin typeface="Times New Roman"/>
                <a:ea typeface="Calibri"/>
              </a:rPr>
              <a:t>:</a:t>
            </a:r>
            <a:r>
              <a:rPr lang="ru-RU" sz="1600" dirty="0">
                <a:latin typeface="Times New Roman"/>
                <a:ea typeface="Calibri"/>
                <a:cs typeface="Times New Roman"/>
              </a:rPr>
              <a:t> Знание основных дат, этапов и ключевых событий истории России и мира с древности до 1914 г., выдающихся деятелей отечественной и всеобщей истории (множественный выбор). При выполнении данного задания учащимся необходимо уметь анализировать и выявлять характерные черты социальных, экономических, политических и иных событий и явлений и систематизировать их.</a:t>
            </a:r>
            <a:endParaRPr lang="ru-RU" sz="1200" dirty="0">
              <a:latin typeface="Calibri"/>
              <a:ea typeface="Calibri"/>
              <a:cs typeface="Times New Roman"/>
            </a:endParaRPr>
          </a:p>
          <a:p>
            <a:pPr marL="109728" indent="0">
              <a:spcAft>
                <a:spcPts val="0"/>
              </a:spcAft>
              <a:buNone/>
            </a:pPr>
            <a:r>
              <a:rPr lang="ru-RU" sz="1800" b="1" u="sng" dirty="0">
                <a:solidFill>
                  <a:srgbClr val="740000"/>
                </a:solidFill>
                <a:latin typeface="Times New Roman"/>
                <a:ea typeface="Calibri"/>
              </a:rPr>
              <a:t>Рекомендации:</a:t>
            </a:r>
            <a:r>
              <a:rPr lang="ru-RU" sz="1600" u="sng" dirty="0">
                <a:solidFill>
                  <a:prstClr val="black"/>
                </a:solidFill>
                <a:latin typeface="Times New Roman"/>
                <a:ea typeface="Calibri"/>
              </a:rPr>
              <a:t> </a:t>
            </a:r>
            <a:r>
              <a:rPr lang="ru-RU" sz="1600" dirty="0" smtClean="0">
                <a:solidFill>
                  <a:srgbClr val="000000"/>
                </a:solidFill>
                <a:latin typeface="Times New Roman"/>
                <a:ea typeface="Calibri"/>
              </a:rPr>
              <a:t>Для </a:t>
            </a:r>
            <a:r>
              <a:rPr lang="ru-RU" sz="1600" dirty="0">
                <a:solidFill>
                  <a:srgbClr val="000000"/>
                </a:solidFill>
                <a:latin typeface="Times New Roman"/>
                <a:ea typeface="Calibri"/>
              </a:rPr>
              <a:t>выполнения ряда заданий необходимо проявить не только знания, но и умения. При выполнении данного задания учащимся необходимо уметь анализировать и выявлять характерные черты социальных, экономических, политических и иных событий и явлений и систематизировать их</a:t>
            </a:r>
            <a:r>
              <a:rPr lang="ru-RU" sz="1600" dirty="0" smtClean="0">
                <a:solidFill>
                  <a:srgbClr val="000000"/>
                </a:solidFill>
                <a:latin typeface="Times New Roman"/>
                <a:ea typeface="Calibri"/>
              </a:rPr>
              <a:t>.</a:t>
            </a:r>
            <a:r>
              <a:rPr lang="ru-RU" sz="1400" dirty="0" smtClean="0">
                <a:solidFill>
                  <a:srgbClr val="000000"/>
                </a:solidFill>
                <a:latin typeface="Times New Roman"/>
                <a:ea typeface="Calibri"/>
              </a:rPr>
              <a:t> </a:t>
            </a:r>
            <a:r>
              <a:rPr lang="ru-RU" sz="1600" dirty="0" smtClean="0">
                <a:latin typeface="Times New Roman"/>
                <a:ea typeface="Calibri"/>
                <a:cs typeface="Times New Roman"/>
              </a:rPr>
              <a:t> </a:t>
            </a:r>
            <a:r>
              <a:rPr lang="ru-RU" sz="1600" dirty="0">
                <a:latin typeface="Times New Roman"/>
                <a:ea typeface="Calibri"/>
                <a:cs typeface="Times New Roman"/>
              </a:rPr>
              <a:t>Задание  нацелено на проверку умения подбирать факты, которые можно использовать для аргументации данной точки зрения</a:t>
            </a:r>
            <a:r>
              <a:rPr lang="ru-RU" sz="1600" dirty="0" smtClean="0">
                <a:latin typeface="Times New Roman"/>
                <a:ea typeface="Calibri"/>
                <a:cs typeface="Times New Roman"/>
              </a:rPr>
              <a:t>.</a:t>
            </a:r>
          </a:p>
          <a:p>
            <a:pPr marL="109728" lvl="0" indent="0">
              <a:buClr>
                <a:srgbClr val="99987F"/>
              </a:buClr>
              <a:buNone/>
            </a:pPr>
            <a:r>
              <a:rPr lang="ru-RU" sz="1800" b="1" u="sng" dirty="0">
                <a:solidFill>
                  <a:srgbClr val="740000"/>
                </a:solidFill>
                <a:latin typeface="Times New Roman"/>
                <a:ea typeface="Calibri"/>
              </a:rPr>
              <a:t>Уровень сложности</a:t>
            </a:r>
            <a:r>
              <a:rPr lang="ru-RU" sz="1600" dirty="0">
                <a:solidFill>
                  <a:prstClr val="black"/>
                </a:solidFill>
                <a:latin typeface="Times New Roman"/>
                <a:ea typeface="Calibri"/>
              </a:rPr>
              <a:t>: базовый</a:t>
            </a:r>
            <a:endParaRPr lang="ru-RU" sz="1600" dirty="0">
              <a:solidFill>
                <a:prstClr val="black"/>
              </a:solidFill>
              <a:latin typeface="Times New Roman" pitchFamily="18" charset="0"/>
              <a:cs typeface="Times New Roman" pitchFamily="18" charset="0"/>
            </a:endParaRPr>
          </a:p>
          <a:p>
            <a:pPr marL="109728" indent="0">
              <a:spcAft>
                <a:spcPts val="0"/>
              </a:spcAft>
              <a:buNone/>
            </a:pPr>
            <a:endParaRPr lang="ru-RU" sz="1200" dirty="0">
              <a:latin typeface="Calibri"/>
              <a:ea typeface="Calibri"/>
              <a:cs typeface="Times New Roman"/>
            </a:endParaRPr>
          </a:p>
          <a:p>
            <a:pPr marL="109728" indent="0">
              <a:buNone/>
            </a:pPr>
            <a:endParaRPr lang="ru-RU" sz="1600" dirty="0">
              <a:latin typeface="Times New Roman" pitchFamily="18" charset="0"/>
              <a:cs typeface="Times New Roman" pitchFamily="18" charset="0"/>
            </a:endParaRPr>
          </a:p>
        </p:txBody>
      </p:sp>
    </p:spTree>
    <p:extLst>
      <p:ext uri="{BB962C8B-B14F-4D97-AF65-F5344CB8AC3E}">
        <p14:creationId xmlns:p14="http://schemas.microsoft.com/office/powerpoint/2010/main" val="89219740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Городская">
  <a:themeElements>
    <a:clrScheme name="Другая 12">
      <a:dk1>
        <a:sysClr val="windowText" lastClr="000000"/>
      </a:dk1>
      <a:lt1>
        <a:sysClr val="window" lastClr="FFFFFF"/>
      </a:lt1>
      <a:dk2>
        <a:srgbClr val="FFDEA4"/>
      </a:dk2>
      <a:lt2>
        <a:srgbClr val="DFE6D0"/>
      </a:lt2>
      <a:accent1>
        <a:srgbClr val="759AA5"/>
      </a:accent1>
      <a:accent2>
        <a:srgbClr val="740000"/>
      </a:accent2>
      <a:accent3>
        <a:srgbClr val="99987F"/>
      </a:accent3>
      <a:accent4>
        <a:srgbClr val="90AC97"/>
      </a:accent4>
      <a:accent5>
        <a:srgbClr val="FFAD1C"/>
      </a:accent5>
      <a:accent6>
        <a:srgbClr val="B9AB6F"/>
      </a:accent6>
      <a:hlink>
        <a:srgbClr val="66AACD"/>
      </a:hlink>
      <a:folHlink>
        <a:srgbClr val="809DB3"/>
      </a:folHlink>
    </a:clrScheme>
    <a:fontScheme name="Городская">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Городская">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985</TotalTime>
  <Words>4677</Words>
  <Application>Microsoft Office PowerPoint</Application>
  <PresentationFormat>Экран (4:3)</PresentationFormat>
  <Paragraphs>540</Paragraphs>
  <Slides>53</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53</vt:i4>
      </vt:variant>
    </vt:vector>
  </HeadingPairs>
  <TitlesOfParts>
    <vt:vector size="54" baseType="lpstr">
      <vt:lpstr>Городская</vt:lpstr>
      <vt:lpstr>Методические рекомендации по подготовке к ГИА – 9  по истории.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ОГЭ-2021  по русскому языку</dc:title>
  <dc:creator>Sony</dc:creator>
  <cp:lastModifiedBy>Елизавета Булеева</cp:lastModifiedBy>
  <cp:revision>167</cp:revision>
  <dcterms:created xsi:type="dcterms:W3CDTF">2020-08-31T10:23:09Z</dcterms:created>
  <dcterms:modified xsi:type="dcterms:W3CDTF">2022-11-15T20:23:59Z</dcterms:modified>
</cp:coreProperties>
</file>