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74" r:id="rId5"/>
    <p:sldId id="275" r:id="rId6"/>
    <p:sldId id="317" r:id="rId7"/>
    <p:sldId id="318" r:id="rId8"/>
    <p:sldId id="319" r:id="rId9"/>
    <p:sldId id="320" r:id="rId10"/>
    <p:sldId id="321" r:id="rId11"/>
    <p:sldId id="322" r:id="rId12"/>
    <p:sldId id="276" r:id="rId13"/>
    <p:sldId id="294" r:id="rId14"/>
    <p:sldId id="295" r:id="rId15"/>
    <p:sldId id="296" r:id="rId16"/>
    <p:sldId id="297" r:id="rId17"/>
    <p:sldId id="323" r:id="rId18"/>
    <p:sldId id="324" r:id="rId19"/>
    <p:sldId id="299" r:id="rId20"/>
    <p:sldId id="300" r:id="rId21"/>
    <p:sldId id="298" r:id="rId22"/>
    <p:sldId id="303" r:id="rId23"/>
    <p:sldId id="304" r:id="rId24"/>
    <p:sldId id="305" r:id="rId25"/>
    <p:sldId id="309" r:id="rId26"/>
    <p:sldId id="310" r:id="rId27"/>
    <p:sldId id="313" r:id="rId28"/>
    <p:sldId id="314" r:id="rId29"/>
    <p:sldId id="315" r:id="rId30"/>
    <p:sldId id="316" r:id="rId31"/>
    <p:sldId id="306" r:id="rId32"/>
    <p:sldId id="302" r:id="rId33"/>
    <p:sldId id="307" r:id="rId34"/>
    <p:sldId id="311" r:id="rId35"/>
    <p:sldId id="312" r:id="rId36"/>
    <p:sldId id="325" r:id="rId37"/>
    <p:sldId id="285" r:id="rId38"/>
    <p:sldId id="286" r:id="rId39"/>
    <p:sldId id="288" r:id="rId40"/>
    <p:sldId id="260" r:id="rId41"/>
    <p:sldId id="289" r:id="rId42"/>
    <p:sldId id="293" r:id="rId43"/>
    <p:sldId id="27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8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72;&#1082;&#1077;&#1090;&#1099;%202019\&#1040;&#1074;&#1075;&#1091;&#1089;&#1090;&#1086;&#1074;&#1082;&#1072;%202019\&#1082;&#1085;&#1080;&#1075;&#1080;%20&#1085;&#1072;%20&#1087;&#1088;&#1086;&#1074;&#1077;&#1088;&#1082;&#1091;\26-07-2019_15-16-12\&#1057;&#1090;&#1072;&#1090;&#1080;&#1089;&#1090;&#1080;&#1082;&#1072;%20&#1043;&#1048;&#1040;-9%20(&#1059;&#1054;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4;&#1073;&#1097;&#1077;&#1089;&#1090;&#1074;&#1086;&#1079;&#1085;&#1072;&#1085;&#1080;&#1077;%20&#1054;&#1041;&#1065;&#1048;&#1049;%20(1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4;&#1073;&#1097;&#1077;&#1089;&#1090;&#1074;&#1086;&#1079;&#1085;&#1072;&#1085;&#1080;&#1077;%20&#1054;&#1041;&#1065;&#1048;&#1049;%20(1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7;&#1090;&#1072;&#1090;&#1080;&#1089;&#1090;&#1080;&#1082;&#1072;_&#1054;&#1073;&#1097;&#1077;&#1089;&#1090;&#1074;&#1086;&#1079;&#1085;&#1072;&#1085;&#1080;&#1077;%202022-05-27%20(3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7;&#1090;&#1072;&#1090;&#1080;&#1089;&#1090;&#1080;&#1082;&#1072;_&#1054;&#1073;&#1097;&#1077;&#1089;&#1090;&#1074;&#1086;&#1079;&#1085;&#1072;&#1085;&#1080;&#1077;%202022-05-28%20(2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7;&#1090;&#1072;&#1090;&#1080;&#1089;&#1090;&#1080;&#1082;&#1072;_&#1054;&#1073;&#1097;&#1077;&#1089;&#1090;&#1074;&#1086;&#1079;&#1085;&#1072;&#1085;&#1080;&#1077;%202022-05-27%20(3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7;&#1090;&#1072;&#1090;&#1080;&#1089;&#1090;&#1080;&#1082;&#1072;_&#1054;&#1073;&#1097;&#1077;&#1089;&#1090;&#1074;&#1086;&#1079;&#1085;&#1072;&#1085;&#1080;&#1077;%202022-05-28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4;&#1073;&#1097;&#1077;&#1089;&#1090;&#1074;&#1086;&#1079;&#1085;&#1072;&#1085;&#1080;&#1077;%20&#1054;&#1041;&#1065;&#1048;&#104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4;&#1073;&#1097;&#1077;&#1089;&#1090;&#1074;&#1086;&#1079;&#1085;&#1072;&#1085;&#1080;&#1077;%20&#1054;&#1041;&#1065;&#1048;&#1049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4;&#1073;&#1097;&#1077;&#1089;&#1090;&#1074;&#1086;&#1079;&#1085;&#1072;&#1085;&#1080;&#1077;%20&#1054;&#1041;&#1065;&#1048;&#1049;%20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4;&#1073;&#1097;&#1077;&#1089;&#1090;&#1074;&#1086;&#1079;&#1085;&#1072;&#1085;&#1080;&#1077;%20&#1054;&#1041;&#1065;&#1048;&#1049;%20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4;&#1073;&#1097;&#1077;&#1089;&#1090;&#1074;&#1086;&#1079;&#1085;&#1072;&#1085;&#1080;&#1077;%20&#1054;&#1041;&#1065;&#1048;&#1049;%20(1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4;&#1073;&#1097;&#1077;&#1089;&#1090;&#1074;&#1086;&#1079;&#1085;&#1072;&#1085;&#1080;&#1077;%20&#1054;&#1041;&#1065;&#1048;&#1049;%20(1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4;&#1073;&#1097;&#1077;&#1089;&#1090;&#1074;&#1086;&#1079;&#1085;&#1072;&#1085;&#1080;&#1077;%20&#1054;&#1041;&#1065;&#1048;&#1049;%20(1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ownloads\&#1054;&#1073;&#1097;&#1077;&#1089;&#1090;&#1074;&#1086;&#1079;&#1085;&#1072;&#1085;&#1080;&#1077;%20&#1054;&#1041;&#1065;&#1048;&#1049;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Процентное распределение отметок, полученных учащимися </a:t>
            </a:r>
          </a:p>
          <a:p>
            <a:pPr>
              <a:defRPr/>
            </a:pPr>
            <a:r>
              <a:rPr lang="ru-RU"/>
              <a:t>Краснодарского края</a:t>
            </a:r>
          </a:p>
        </c:rich>
      </c:tx>
      <c:layout/>
    </c:title>
    <c:view3D>
      <c:rotX val="50"/>
      <c:depthPercent val="10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3.3782967791744042E-2"/>
                  <c:y val="0.100668762566515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"2"
1,</a:t>
                    </a:r>
                    <a:r>
                      <a:rPr lang="ru-RU"/>
                      <a:t>51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"3"
</a:t>
                    </a:r>
                    <a:r>
                      <a:rPr lang="ru-RU"/>
                      <a:t>42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"4"
4</a:t>
                    </a:r>
                    <a:r>
                      <a:rPr lang="ru-RU"/>
                      <a:t>3</a:t>
                    </a:r>
                    <a:r>
                      <a:rPr lang="en-US"/>
                      <a:t>,</a:t>
                    </a:r>
                    <a:r>
                      <a:rPr lang="ru-RU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"5"
</a:t>
                    </a:r>
                    <a:r>
                      <a:rPr lang="ru-RU"/>
                      <a:t>13</a:t>
                    </a:r>
                    <a:r>
                      <a:rPr lang="en-US"/>
                      <a:t>,2%</a:t>
                    </a:r>
                  </a:p>
                </c:rich>
              </c:tx>
              <c:dLblPos val="ctr"/>
              <c:showCatName val="1"/>
              <c:showPercent val="1"/>
            </c:dLbl>
            <c:numFmt formatCode="0.00%" sourceLinked="0"/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'[Статистика ГИА-9 (УО).xlsx]Обществознание'!$B$24:$B$27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'[Статистика ГИА-9 (УО).xlsx]Обществознание'!$C$24:$C$27</c:f>
              <c:numCache>
                <c:formatCode>0.00</c:formatCode>
                <c:ptCount val="4"/>
                <c:pt idx="0">
                  <c:v>1.473538034253973</c:v>
                </c:pt>
                <c:pt idx="1">
                  <c:v>37.051895283649273</c:v>
                </c:pt>
                <c:pt idx="2">
                  <c:v>46.263436712441511</c:v>
                </c:pt>
                <c:pt idx="3">
                  <c:v>15.211129969654815</c:v>
                </c:pt>
              </c:numCache>
            </c:numRef>
          </c:val>
        </c:ser>
        <c:dLbls>
          <c:showCatName val="1"/>
          <c:showPercent val="1"/>
        </c:dLbls>
      </c:pie3DChart>
    </c:plotArea>
    <c:legend>
      <c:legendPos val="r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Процент выполнения по региону в группах, получивших отметку  "2"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С развернутым ответом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'[Обществознание ОБЩИЙ (1).xls]стат'!$A$7;'[Обществознание ОБЩИЙ (1).xls]стат'!$A$11:$A$12;'[Обществознание ОБЩИЙ (1).xls]стат'!$A$18;'[Обществознание ОБЩИЙ (1).xls]стат'!$A$21;'[Обществознание ОБЩИЙ (1).xls]стат'!$A$27:$A$30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'[Обществознание ОБЩИЙ (1).xls]стат'!$M$7;'[Обществознание ОБЩИЙ (1).xls]стат'!$M$11:$M$12;'[Обществознание ОБЩИЙ (1).xls]стат'!$M$18;'[Обществознание ОБЩИЙ (1).xls]стат'!$M$21;'[Обществознание ОБЩИЙ (1).xls]стат'!$M$27:$M$30</c:f>
              <c:numCache>
                <c:formatCode>0.0</c:formatCode>
                <c:ptCount val="9"/>
                <c:pt idx="0">
                  <c:v>0.19357835207461838</c:v>
                </c:pt>
                <c:pt idx="1">
                  <c:v>0.22419033177719688</c:v>
                </c:pt>
                <c:pt idx="2">
                  <c:v>0.87244466026789724</c:v>
                </c:pt>
                <c:pt idx="3">
                  <c:v>0.23858149323550323</c:v>
                </c:pt>
                <c:pt idx="4">
                  <c:v>1.1515653053052508</c:v>
                </c:pt>
                <c:pt idx="5">
                  <c:v>0.15747143544965594</c:v>
                </c:pt>
                <c:pt idx="6">
                  <c:v>0.13905302932988817</c:v>
                </c:pt>
                <c:pt idx="7">
                  <c:v>6.9759049565748701E-2</c:v>
                </c:pt>
                <c:pt idx="8">
                  <c:v>4.9568497260921426E-2</c:v>
                </c:pt>
              </c:numCache>
            </c:numRef>
          </c:val>
        </c:ser>
        <c:gapWidth val="219"/>
        <c:overlap val="-27"/>
        <c:axId val="58535296"/>
        <c:axId val="58557568"/>
      </c:barChart>
      <c:catAx>
        <c:axId val="58535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557568"/>
        <c:crosses val="autoZero"/>
        <c:auto val="1"/>
        <c:lblAlgn val="ctr"/>
        <c:lblOffset val="100"/>
      </c:catAx>
      <c:valAx>
        <c:axId val="58557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535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Процент выполнения по региону в группах, получивших отметку  "3"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972231454891294"/>
          <c:y val="0.41188845557016918"/>
          <c:w val="0.82329892798430915"/>
          <c:h val="0.4540425299543585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'[Обществознание ОБЩИЙ (1).xls]стат'!$A$7;'[Обществознание ОБЩИЙ (1).xls]стат'!$A$11:$A$12;'[Обществознание ОБЩИЙ (1).xls]стат'!$A$18;'[Обществознание ОБЩИЙ (1).xls]стат'!$A$21;'[Обществознание ОБЩИЙ (1).xls]стат'!$A$27:$A$30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'[Обществознание ОБЩИЙ (1).xls]стат'!$V$7;'[Обществознание ОБЩИЙ (1).xls]стат'!$V$11:$V$12;'[Обществознание ОБЩИЙ (1).xls]стат'!$V$18;'[Обществознание ОБЩИЙ (1).xls]стат'!$V$21;'[Обществознание ОБЩИЙ (1).xls]стат'!$V$27:$V$30</c:f>
              <c:numCache>
                <c:formatCode>0.0</c:formatCode>
                <c:ptCount val="9"/>
                <c:pt idx="0">
                  <c:v>0.66245413335023062</c:v>
                </c:pt>
                <c:pt idx="1">
                  <c:v>0.62242165769837321</c:v>
                </c:pt>
                <c:pt idx="2">
                  <c:v>1.4484362668952957</c:v>
                </c:pt>
                <c:pt idx="3">
                  <c:v>1.1845496970914218</c:v>
                </c:pt>
                <c:pt idx="4">
                  <c:v>1.7643462404463459</c:v>
                </c:pt>
                <c:pt idx="5">
                  <c:v>0.67058195394044262</c:v>
                </c:pt>
                <c:pt idx="6">
                  <c:v>0.61851303663911805</c:v>
                </c:pt>
                <c:pt idx="7">
                  <c:v>0.29012157292721513</c:v>
                </c:pt>
                <c:pt idx="8">
                  <c:v>0.19449849277558082</c:v>
                </c:pt>
              </c:numCache>
            </c:numRef>
          </c:val>
        </c:ser>
        <c:gapWidth val="219"/>
        <c:overlap val="-27"/>
        <c:axId val="58577280"/>
        <c:axId val="58578816"/>
      </c:barChart>
      <c:catAx>
        <c:axId val="58577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578816"/>
        <c:crosses val="autoZero"/>
        <c:auto val="1"/>
        <c:lblAlgn val="ctr"/>
        <c:lblOffset val="100"/>
      </c:catAx>
      <c:valAx>
        <c:axId val="58578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577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Выполнение заданий с однозначным ответом 27.05.2022</a:t>
            </a:r>
          </a:p>
        </c:rich>
      </c:tx>
      <c:layout>
        <c:manualLayout>
          <c:xMode val="edge"/>
          <c:yMode val="edge"/>
          <c:x val="0.15895821911150099"/>
          <c:y val="4.1666707549406913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v>Вариант 1</c:v>
          </c:tx>
          <c:spPr>
            <a:solidFill>
              <a:srgbClr val="5B9BD5"/>
            </a:solidFill>
            <a:ln w="25400">
              <a:noFill/>
            </a:ln>
          </c:spPr>
          <c:cat>
            <c:numRef>
              <c:f>'[Статистика_Обществознание 2022-05-27 (3).xls]статистика 2022'!$A$8:$A$10;'[Статистика_Обществознание 2022-05-27 (3).xls]статистика 2022'!$A$13:$A$17;'[Статистика_Обществознание 2022-05-27 (3).xls]статистика 2022'!$A$19:$A$20;'[Статистика_Обществознание 2022-05-27 (3).xls]статистика 2022'!$A$22:$A$26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'[Статистика_Обществознание 2022-05-27 (3).xls]статистика 2022'!$D$8:$D$10;'[Статистика_Обществознание 2022-05-27 (3).xls]статистика 2022'!$D$13:$D$17;'[Статистика_Обществознание 2022-05-27 (3).xls]статистика 2022'!$D$19:$D$20;'[Статистика_Обществознание 2022-05-27 (3).xls]статистика 2022'!$D$22:$D$26</c:f>
              <c:numCache>
                <c:formatCode>0.0</c:formatCode>
                <c:ptCount val="15"/>
                <c:pt idx="0">
                  <c:v>96.104841645431378</c:v>
                </c:pt>
                <c:pt idx="1">
                  <c:v>92.816405775998064</c:v>
                </c:pt>
                <c:pt idx="2">
                  <c:v>92.088338793835135</c:v>
                </c:pt>
                <c:pt idx="3">
                  <c:v>91.044776119402584</c:v>
                </c:pt>
                <c:pt idx="4">
                  <c:v>80.985317315859149</c:v>
                </c:pt>
                <c:pt idx="5">
                  <c:v>87.525785705618219</c:v>
                </c:pt>
                <c:pt idx="6">
                  <c:v>76.798932168425594</c:v>
                </c:pt>
                <c:pt idx="7">
                  <c:v>85.560004853779859</c:v>
                </c:pt>
                <c:pt idx="8">
                  <c:v>88.714961776483378</c:v>
                </c:pt>
                <c:pt idx="9">
                  <c:v>74.918092464506728</c:v>
                </c:pt>
                <c:pt idx="10">
                  <c:v>85.693483800509227</c:v>
                </c:pt>
                <c:pt idx="11">
                  <c:v>76.180075233587516</c:v>
                </c:pt>
                <c:pt idx="12">
                  <c:v>68.074262832180025</c:v>
                </c:pt>
                <c:pt idx="13">
                  <c:v>71.277757553694244</c:v>
                </c:pt>
                <c:pt idx="14">
                  <c:v>80.803300570319138</c:v>
                </c:pt>
              </c:numCache>
            </c:numRef>
          </c:val>
        </c:ser>
        <c:ser>
          <c:idx val="1"/>
          <c:order val="1"/>
          <c:tx>
            <c:v>Вариант 2</c:v>
          </c:tx>
          <c:spPr>
            <a:solidFill>
              <a:srgbClr val="ED7D31"/>
            </a:solidFill>
            <a:ln w="25400">
              <a:noFill/>
            </a:ln>
          </c:spPr>
          <c:cat>
            <c:numRef>
              <c:f>'[Статистика_Обществознание 2022-05-27 (3).xls]статистика 2022'!$A$8:$A$10;'[Статистика_Обществознание 2022-05-27 (3).xls]статистика 2022'!$A$13:$A$17;'[Статистика_Обществознание 2022-05-27 (3).xls]статистика 2022'!$A$19:$A$20;'[Статистика_Обществознание 2022-05-27 (3).xls]статистика 2022'!$A$22:$A$26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'[Статистика_Обществознание 2022-05-27 (3).xls]статистика 2022'!$E$8:$E$10;'[Статистика_Обществознание 2022-05-27 (3).xls]статистика 2022'!$E$13:$E$17;'[Статистика_Обществознание 2022-05-27 (3).xls]статистика 2022'!$E$19:$E$20;'[Статистика_Обществознание 2022-05-27 (3).xls]статистика 2022'!$E$22:$E$26</c:f>
              <c:numCache>
                <c:formatCode>0.0</c:formatCode>
                <c:ptCount val="15"/>
                <c:pt idx="0">
                  <c:v>85.482691370063378</c:v>
                </c:pt>
                <c:pt idx="1">
                  <c:v>78.327645051194509</c:v>
                </c:pt>
                <c:pt idx="2">
                  <c:v>93.539736713797595</c:v>
                </c:pt>
                <c:pt idx="3">
                  <c:v>92.954656265236977</c:v>
                </c:pt>
                <c:pt idx="4">
                  <c:v>91.321306679668453</c:v>
                </c:pt>
                <c:pt idx="5">
                  <c:v>83.556801560214538</c:v>
                </c:pt>
                <c:pt idx="6">
                  <c:v>97.623110677718202</c:v>
                </c:pt>
                <c:pt idx="7">
                  <c:v>72.635299853729308</c:v>
                </c:pt>
                <c:pt idx="8">
                  <c:v>85.689907362262318</c:v>
                </c:pt>
                <c:pt idx="9">
                  <c:v>80.765480253534278</c:v>
                </c:pt>
                <c:pt idx="10">
                  <c:v>95.611896635787431</c:v>
                </c:pt>
                <c:pt idx="11">
                  <c:v>83.471477328132579</c:v>
                </c:pt>
                <c:pt idx="12">
                  <c:v>68.8810336421258</c:v>
                </c:pt>
                <c:pt idx="13">
                  <c:v>79.363725012188624</c:v>
                </c:pt>
                <c:pt idx="14">
                  <c:v>78.559239395416881</c:v>
                </c:pt>
              </c:numCache>
            </c:numRef>
          </c:val>
        </c:ser>
        <c:ser>
          <c:idx val="2"/>
          <c:order val="2"/>
          <c:tx>
            <c:v>Вариант 3</c:v>
          </c:tx>
          <c:spPr>
            <a:solidFill>
              <a:srgbClr val="A5A5A5"/>
            </a:solidFill>
            <a:ln w="25400">
              <a:noFill/>
            </a:ln>
          </c:spPr>
          <c:cat>
            <c:numRef>
              <c:f>'[Статистика_Обществознание 2022-05-27 (3).xls]статистика 2022'!$A$8:$A$10;'[Статистика_Обществознание 2022-05-27 (3).xls]статистика 2022'!$A$13:$A$17;'[Статистика_Обществознание 2022-05-27 (3).xls]статистика 2022'!$A$19:$A$20;'[Статистика_Обществознание 2022-05-27 (3).xls]статистика 2022'!$A$22:$A$26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'[Статистика_Обществознание 2022-05-27 (3).xls]статистика 2022'!$F$8:$F$10;'[Статистика_Обществознание 2022-05-27 (3).xls]статистика 2022'!$F$13:$F$17;'[Статистика_Обществознание 2022-05-27 (3).xls]статистика 2022'!$F$19:$F$20;'[Статистика_Обществознание 2022-05-27 (3).xls]статистика 2022'!$F$22:$F$26</c:f>
              <c:numCache>
                <c:formatCode>0.0</c:formatCode>
                <c:ptCount val="15"/>
                <c:pt idx="0">
                  <c:v>98.74113908579865</c:v>
                </c:pt>
                <c:pt idx="1">
                  <c:v>86.396968956245416</c:v>
                </c:pt>
                <c:pt idx="2">
                  <c:v>71.351747738938698</c:v>
                </c:pt>
                <c:pt idx="3">
                  <c:v>81.789293571253964</c:v>
                </c:pt>
                <c:pt idx="4">
                  <c:v>87.606942067953526</c:v>
                </c:pt>
                <c:pt idx="5">
                  <c:v>80.530432657051549</c:v>
                </c:pt>
                <c:pt idx="6">
                  <c:v>91.73796137863603</c:v>
                </c:pt>
                <c:pt idx="7">
                  <c:v>74.578342703494627</c:v>
                </c:pt>
                <c:pt idx="8">
                  <c:v>58.323148374480567</c:v>
                </c:pt>
                <c:pt idx="9">
                  <c:v>68.369591786849185</c:v>
                </c:pt>
                <c:pt idx="10">
                  <c:v>83.475922757272073</c:v>
                </c:pt>
                <c:pt idx="11">
                  <c:v>78.501588853580344</c:v>
                </c:pt>
                <c:pt idx="12">
                  <c:v>61.928623808360008</c:v>
                </c:pt>
                <c:pt idx="13">
                  <c:v>65.289660229773091</c:v>
                </c:pt>
                <c:pt idx="14">
                  <c:v>61.121975067220731</c:v>
                </c:pt>
              </c:numCache>
            </c:numRef>
          </c:val>
        </c:ser>
        <c:ser>
          <c:idx val="3"/>
          <c:order val="3"/>
          <c:tx>
            <c:v>Вариант 4</c:v>
          </c:tx>
          <c:spPr>
            <a:solidFill>
              <a:srgbClr val="FFC000"/>
            </a:solidFill>
            <a:ln w="25400">
              <a:noFill/>
            </a:ln>
          </c:spPr>
          <c:cat>
            <c:numRef>
              <c:f>'[Статистика_Обществознание 2022-05-27 (3).xls]статистика 2022'!$A$8:$A$10;'[Статистика_Обществознание 2022-05-27 (3).xls]статистика 2022'!$A$13:$A$17;'[Статистика_Обществознание 2022-05-27 (3).xls]статистика 2022'!$A$19:$A$20;'[Статистика_Обществознание 2022-05-27 (3).xls]статистика 2022'!$A$22:$A$26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'[Статистика_Обществознание 2022-05-27 (3).xls]статистика 2022'!$G$8:$G$10;'[Статистика_Обществознание 2022-05-27 (3).xls]статистика 2022'!$G$13:$G$17;'[Статистика_Обществознание 2022-05-27 (3).xls]статистика 2022'!$G$19:$G$20;'[Статистика_Обществознание 2022-05-27 (3).xls]статистика 2022'!$G$22:$G$26</c:f>
              <c:numCache>
                <c:formatCode>0.0</c:formatCode>
                <c:ptCount val="15"/>
                <c:pt idx="0">
                  <c:v>94.156177754944224</c:v>
                </c:pt>
                <c:pt idx="1">
                  <c:v>98.625738505008272</c:v>
                </c:pt>
                <c:pt idx="2">
                  <c:v>86.180323657847424</c:v>
                </c:pt>
                <c:pt idx="3">
                  <c:v>83.496018494734145</c:v>
                </c:pt>
                <c:pt idx="4">
                  <c:v>94.888260981248834</c:v>
                </c:pt>
                <c:pt idx="5">
                  <c:v>91.112252761366562</c:v>
                </c:pt>
                <c:pt idx="6">
                  <c:v>96.339583868481441</c:v>
                </c:pt>
                <c:pt idx="7">
                  <c:v>84.292319547906501</c:v>
                </c:pt>
                <c:pt idx="8">
                  <c:v>57.230927305419989</c:v>
                </c:pt>
                <c:pt idx="9">
                  <c:v>73.824813768302505</c:v>
                </c:pt>
                <c:pt idx="10">
                  <c:v>82.584125353198047</c:v>
                </c:pt>
                <c:pt idx="11">
                  <c:v>84.985872078088306</c:v>
                </c:pt>
                <c:pt idx="12">
                  <c:v>56.588749036732594</c:v>
                </c:pt>
                <c:pt idx="13">
                  <c:v>87.297713845363901</c:v>
                </c:pt>
                <c:pt idx="14">
                  <c:v>64.269201130233753</c:v>
                </c:pt>
              </c:numCache>
            </c:numRef>
          </c:val>
        </c:ser>
        <c:gapWidth val="219"/>
        <c:overlap val="-27"/>
        <c:axId val="58982400"/>
        <c:axId val="58983936"/>
      </c:barChart>
      <c:catAx>
        <c:axId val="58982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983936"/>
        <c:crosses val="autoZero"/>
        <c:auto val="1"/>
        <c:lblAlgn val="ctr"/>
        <c:lblOffset val="100"/>
      </c:catAx>
      <c:valAx>
        <c:axId val="58983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982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272760169904903"/>
          <c:y val="0.90160819372841705"/>
          <c:w val="0.45454600283174518"/>
          <c:h val="6.6265190184939343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Выполнение заданий с однозначным ответом 28.05.2022</a:t>
            </a:r>
          </a:p>
        </c:rich>
      </c:tx>
      <c:layout>
        <c:manualLayout>
          <c:xMode val="edge"/>
          <c:yMode val="edge"/>
          <c:x val="0.15895819498466401"/>
          <c:y val="4.1666748178216848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v>Вариант 1</c:v>
          </c:tx>
          <c:spPr>
            <a:solidFill>
              <a:srgbClr val="5B9BD5"/>
            </a:solidFill>
            <a:ln w="25400">
              <a:noFill/>
            </a:ln>
          </c:spPr>
          <c:cat>
            <c:numRef>
              <c:f>'[Статистика_Обществознание 2022-05-28 (2).xls]Статистика'!$A$8:$A$10;'[Статистика_Обществознание 2022-05-28 (2).xls]Статистика'!$A$13:$A$17;'[Статистика_Обществознание 2022-05-28 (2).xls]Статистика'!$A$19:$A$20;'[Статистика_Обществознание 2022-05-28 (2).xls]Статистика'!$A$22:$A$26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'[Статистика_Обществознание 2022-05-28 (2).xls]Статистика'!$D$8:$D$10;'[Статистика_Обществознание 2022-05-28 (2).xls]Статистика'!$D$13:$D$17;'[Статистика_Обществознание 2022-05-28 (2).xls]Статистика'!$D$19:$D$20;'[Статистика_Обществознание 2022-05-28 (2).xls]Статистика'!$D$22:$D$26</c:f>
              <c:numCache>
                <c:formatCode>0.0</c:formatCode>
                <c:ptCount val="15"/>
                <c:pt idx="0">
                  <c:v>95.514663599770671</c:v>
                </c:pt>
                <c:pt idx="1">
                  <c:v>93.329499712477926</c:v>
                </c:pt>
                <c:pt idx="2">
                  <c:v>94.709603220241931</c:v>
                </c:pt>
                <c:pt idx="3">
                  <c:v>90.166762507187627</c:v>
                </c:pt>
                <c:pt idx="4">
                  <c:v>91.891891891891888</c:v>
                </c:pt>
                <c:pt idx="5">
                  <c:v>78.49338700402528</c:v>
                </c:pt>
                <c:pt idx="6">
                  <c:v>84.703852788959168</c:v>
                </c:pt>
                <c:pt idx="7">
                  <c:v>90.33927544565843</c:v>
                </c:pt>
                <c:pt idx="8">
                  <c:v>68.430132259919503</c:v>
                </c:pt>
                <c:pt idx="9">
                  <c:v>59.459459459459197</c:v>
                </c:pt>
                <c:pt idx="10">
                  <c:v>92.524439332949527</c:v>
                </c:pt>
                <c:pt idx="11">
                  <c:v>71.132834962621686</c:v>
                </c:pt>
                <c:pt idx="12">
                  <c:v>67.337550316273678</c:v>
                </c:pt>
                <c:pt idx="13">
                  <c:v>81.886141460609551</c:v>
                </c:pt>
                <c:pt idx="14">
                  <c:v>79.528464634847623</c:v>
                </c:pt>
              </c:numCache>
            </c:numRef>
          </c:val>
        </c:ser>
        <c:ser>
          <c:idx val="1"/>
          <c:order val="1"/>
          <c:tx>
            <c:v>Вариант 2</c:v>
          </c:tx>
          <c:spPr>
            <a:solidFill>
              <a:srgbClr val="ED7D31"/>
            </a:solidFill>
            <a:ln w="25400">
              <a:noFill/>
            </a:ln>
          </c:spPr>
          <c:cat>
            <c:numRef>
              <c:f>'[Статистика_Обществознание 2022-05-28 (2).xls]Статистика'!$A$8:$A$10;'[Статистика_Обществознание 2022-05-28 (2).xls]Статистика'!$A$13:$A$17;'[Статистика_Обществознание 2022-05-28 (2).xls]Статистика'!$A$19:$A$20;'[Статистика_Обществознание 2022-05-28 (2).xls]Статистика'!$A$22:$A$26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'[Статистика_Обществознание 2022-05-28 (2).xls]Статистика'!$E$8:$E$10;'[Статистика_Обществознание 2022-05-28 (2).xls]Статистика'!$E$13:$E$17;'[Статистика_Обществознание 2022-05-28 (2).xls]Статистика'!$E$19:$E$20;'[Статистика_Обществознание 2022-05-28 (2).xls]Статистика'!$E$22:$E$26</c:f>
              <c:numCache>
                <c:formatCode>0.0</c:formatCode>
                <c:ptCount val="15"/>
                <c:pt idx="0">
                  <c:v>96.502293577981618</c:v>
                </c:pt>
                <c:pt idx="1">
                  <c:v>90.252293577981618</c:v>
                </c:pt>
                <c:pt idx="2">
                  <c:v>95.527522935779828</c:v>
                </c:pt>
                <c:pt idx="3">
                  <c:v>84.575688073393934</c:v>
                </c:pt>
                <c:pt idx="4">
                  <c:v>91.341743119266056</c:v>
                </c:pt>
                <c:pt idx="5">
                  <c:v>81.766055045871596</c:v>
                </c:pt>
                <c:pt idx="6">
                  <c:v>87.213302752293558</c:v>
                </c:pt>
                <c:pt idx="7">
                  <c:v>94.208715596330279</c:v>
                </c:pt>
                <c:pt idx="8">
                  <c:v>86.869266055045927</c:v>
                </c:pt>
                <c:pt idx="9">
                  <c:v>54.243119266055274</c:v>
                </c:pt>
                <c:pt idx="10">
                  <c:v>91.341743119266056</c:v>
                </c:pt>
                <c:pt idx="11">
                  <c:v>80.619266055045927</c:v>
                </c:pt>
                <c:pt idx="12">
                  <c:v>92.660550458715605</c:v>
                </c:pt>
                <c:pt idx="13">
                  <c:v>67.087155963303161</c:v>
                </c:pt>
                <c:pt idx="14">
                  <c:v>57.568807339449542</c:v>
                </c:pt>
              </c:numCache>
            </c:numRef>
          </c:val>
        </c:ser>
        <c:ser>
          <c:idx val="2"/>
          <c:order val="2"/>
          <c:tx>
            <c:v>Вариант 3</c:v>
          </c:tx>
          <c:spPr>
            <a:solidFill>
              <a:srgbClr val="A5A5A5"/>
            </a:solidFill>
            <a:ln w="25400">
              <a:noFill/>
            </a:ln>
          </c:spPr>
          <c:cat>
            <c:numRef>
              <c:f>'[Статистика_Обществознание 2022-05-28 (2).xls]Статистика'!$A$8:$A$10;'[Статистика_Обществознание 2022-05-28 (2).xls]Статистика'!$A$13:$A$17;'[Статистика_Обществознание 2022-05-28 (2).xls]Статистика'!$A$19:$A$20;'[Статистика_Обществознание 2022-05-28 (2).xls]Статистика'!$A$22:$A$26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'[Статистика_Обществознание 2022-05-28 (2).xls]Статистика'!$F$8:$F$10;'[Статистика_Обществознание 2022-05-28 (2).xls]Статистика'!$F$13:$F$17;'[Статистика_Обществознание 2022-05-28 (2).xls]Статистика'!$F$19:$F$20;'[Статистика_Обществознание 2022-05-28 (2).xls]Статистика'!$F$22:$F$26</c:f>
              <c:numCache>
                <c:formatCode>0.0</c:formatCode>
                <c:ptCount val="15"/>
                <c:pt idx="0">
                  <c:v>92.197360872059107</c:v>
                </c:pt>
                <c:pt idx="1">
                  <c:v>84.394721744119337</c:v>
                </c:pt>
                <c:pt idx="2">
                  <c:v>89.156626506023684</c:v>
                </c:pt>
                <c:pt idx="3">
                  <c:v>91.738382099827888</c:v>
                </c:pt>
                <c:pt idx="4">
                  <c:v>96.041308089500873</c:v>
                </c:pt>
                <c:pt idx="5">
                  <c:v>87.148594377510008</c:v>
                </c:pt>
                <c:pt idx="6">
                  <c:v>83.247274813539818</c:v>
                </c:pt>
                <c:pt idx="7">
                  <c:v>87.091222030981072</c:v>
                </c:pt>
                <c:pt idx="8">
                  <c:v>77.911646586345967</c:v>
                </c:pt>
                <c:pt idx="9">
                  <c:v>78.026391279402986</c:v>
                </c:pt>
                <c:pt idx="10">
                  <c:v>77.567412507171539</c:v>
                </c:pt>
                <c:pt idx="11">
                  <c:v>92.598967297762485</c:v>
                </c:pt>
                <c:pt idx="12">
                  <c:v>89.328743545611019</c:v>
                </c:pt>
                <c:pt idx="13">
                  <c:v>91.508892713711418</c:v>
                </c:pt>
                <c:pt idx="14">
                  <c:v>81.640849110728169</c:v>
                </c:pt>
              </c:numCache>
            </c:numRef>
          </c:val>
        </c:ser>
        <c:ser>
          <c:idx val="3"/>
          <c:order val="3"/>
          <c:tx>
            <c:v>Вариант 4</c:v>
          </c:tx>
          <c:spPr>
            <a:solidFill>
              <a:srgbClr val="FFC000"/>
            </a:solidFill>
            <a:ln w="25400">
              <a:noFill/>
            </a:ln>
          </c:spPr>
          <c:cat>
            <c:numRef>
              <c:f>'[Статистика_Обществознание 2022-05-28 (2).xls]Статистика'!$A$8:$A$10;'[Статистика_Обществознание 2022-05-28 (2).xls]Статистика'!$A$13:$A$17;'[Статистика_Обществознание 2022-05-28 (2).xls]Статистика'!$A$19:$A$20;'[Статистика_Обществознание 2022-05-28 (2).xls]Статистика'!$A$22:$A$26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'[Статистика_Обществознание 2022-05-28 (2).xls]Статистика'!$G$8:$G$10;'[Статистика_Обществознание 2022-05-28 (2).xls]Статистика'!$G$13:$G$17;'[Статистика_Обществознание 2022-05-28 (2).xls]Статистика'!$G$19:$G$20;'[Статистика_Обществознание 2022-05-28 (2).xls]Статистика'!$G$22:$G$26</c:f>
              <c:numCache>
                <c:formatCode>0.0</c:formatCode>
                <c:ptCount val="15"/>
                <c:pt idx="0">
                  <c:v>89.86486486486487</c:v>
                </c:pt>
                <c:pt idx="1">
                  <c:v>97.297297297297689</c:v>
                </c:pt>
                <c:pt idx="2">
                  <c:v>94.287469287469293</c:v>
                </c:pt>
                <c:pt idx="3">
                  <c:v>83.968058968058969</c:v>
                </c:pt>
                <c:pt idx="4">
                  <c:v>75</c:v>
                </c:pt>
                <c:pt idx="5">
                  <c:v>89.86486486486487</c:v>
                </c:pt>
                <c:pt idx="6">
                  <c:v>81.57248157248047</c:v>
                </c:pt>
                <c:pt idx="7">
                  <c:v>71.375921375920839</c:v>
                </c:pt>
                <c:pt idx="8">
                  <c:v>86.855036855036275</c:v>
                </c:pt>
                <c:pt idx="9">
                  <c:v>85.380835380835379</c:v>
                </c:pt>
                <c:pt idx="10">
                  <c:v>70.823095823095471</c:v>
                </c:pt>
                <c:pt idx="11">
                  <c:v>92.014742014742012</c:v>
                </c:pt>
                <c:pt idx="12">
                  <c:v>83.722358722358138</c:v>
                </c:pt>
                <c:pt idx="13">
                  <c:v>58.476658476658315</c:v>
                </c:pt>
                <c:pt idx="14">
                  <c:v>61.117936117936104</c:v>
                </c:pt>
              </c:numCache>
            </c:numRef>
          </c:val>
        </c:ser>
        <c:gapWidth val="219"/>
        <c:overlap val="-27"/>
        <c:axId val="59006336"/>
        <c:axId val="59012224"/>
      </c:barChart>
      <c:catAx>
        <c:axId val="59006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9012224"/>
        <c:crosses val="autoZero"/>
        <c:auto val="1"/>
        <c:lblAlgn val="ctr"/>
        <c:lblOffset val="100"/>
      </c:catAx>
      <c:valAx>
        <c:axId val="59012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9006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6865717326458838"/>
          <c:y val="0.89915966386554635"/>
          <c:w val="0.45771222111744891"/>
          <c:h val="6.9327731092437506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Выполнение заданий с развернутым ответом 27.05.2022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8051891633987268E-2"/>
          <c:y val="0.25776243716889347"/>
          <c:w val="0.83126132985013257"/>
          <c:h val="0.63187133867624312"/>
        </c:manualLayout>
      </c:layout>
      <c:barChart>
        <c:barDir val="col"/>
        <c:grouping val="clustered"/>
        <c:ser>
          <c:idx val="0"/>
          <c:order val="0"/>
          <c:tx>
            <c:v>Вариант 1</c:v>
          </c:tx>
          <c:spPr>
            <a:solidFill>
              <a:srgbClr val="5B9BD5"/>
            </a:solidFill>
            <a:ln w="25400">
              <a:noFill/>
            </a:ln>
          </c:spPr>
          <c:cat>
            <c:numRef>
              <c:f>('C:\Users\Пользователь\Downloads\[Статистика_Обществознание 2022-05-28.xls]Статистика'!$A$7;'C:\Users\Пользователь\Downloads\[Статистика_Обществознание 2022-05-28.xls]Статистика'!$A$11;'C:\Users\Пользователь\Downloads\[Статистика_Обществознание 2022-05-28.xls]Статистика'!$A$12;'C:\Users\Пользователь\Downloads\[Статистика_Обществознание 2022-05-28.xls]Статистика'!$A$18;'C:\Users\Пользователь\Downloads\[Статистика_Обществознание 2022-05-28.xls]Статистика'!$A$21;'C:\Users\Пользователь\Downloads\[Статистика_Обществознание 2022-05-28.xls]Статистика'!$A$27;'C:\Users\Пользователь\Downloads\[Статистика_Обществознание 2022-05-28.xls]Статистика'!$A$28;'C:\Users\Пользователь\Downloads\[Статистика_Обществознание 2022-05-28.xls]Статистика'!$A$29;'C:\Users\Пользователь\Downloads\[Статистика_Обществознание 2022-05-28.xls]Статистика'!$A$30)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'[Статистика_Обществознание 2022-05-27 (3).xls]статистика 2022'!$D$7;'[Статистика_Обществознание 2022-05-27 (3).xls]статистика 2022'!$D$11:$D$12;'[Статистика_Обществознание 2022-05-27 (3).xls]статистика 2022'!$D$18;'[Статистика_Обществознание 2022-05-27 (3).xls]статистика 2022'!$D$21;'[Статистика_Обществознание 2022-05-27 (3).xls]статистика 2022'!$D$27:$D$30</c:f>
              <c:numCache>
                <c:formatCode>0.0</c:formatCode>
                <c:ptCount val="9"/>
                <c:pt idx="0">
                  <c:v>1.1133357602232741</c:v>
                </c:pt>
                <c:pt idx="1">
                  <c:v>0.8063341827448125</c:v>
                </c:pt>
                <c:pt idx="2">
                  <c:v>1.6961533794442487</c:v>
                </c:pt>
                <c:pt idx="3">
                  <c:v>2.264166970027925</c:v>
                </c:pt>
                <c:pt idx="4">
                  <c:v>1.8697973546899638</c:v>
                </c:pt>
                <c:pt idx="5">
                  <c:v>1.3969178497755221</c:v>
                </c:pt>
                <c:pt idx="6">
                  <c:v>1.3278728309671157</c:v>
                </c:pt>
                <c:pt idx="7">
                  <c:v>1.4306516199490338</c:v>
                </c:pt>
                <c:pt idx="8">
                  <c:v>0.84856206771022469</c:v>
                </c:pt>
              </c:numCache>
            </c:numRef>
          </c:val>
        </c:ser>
        <c:ser>
          <c:idx val="1"/>
          <c:order val="1"/>
          <c:tx>
            <c:v>Вариант 2</c:v>
          </c:tx>
          <c:spPr>
            <a:solidFill>
              <a:srgbClr val="ED7D31"/>
            </a:solidFill>
            <a:ln w="25400">
              <a:noFill/>
            </a:ln>
          </c:spPr>
          <c:cat>
            <c:numRef>
              <c:f>('C:\Users\Пользователь\Downloads\[Статистика_Обществознание 2022-05-28.xls]Статистика'!$A$7;'C:\Users\Пользователь\Downloads\[Статистика_Обществознание 2022-05-28.xls]Статистика'!$A$11;'C:\Users\Пользователь\Downloads\[Статистика_Обществознание 2022-05-28.xls]Статистика'!$A$12;'C:\Users\Пользователь\Downloads\[Статистика_Обществознание 2022-05-28.xls]Статистика'!$A$18;'C:\Users\Пользователь\Downloads\[Статистика_Обществознание 2022-05-28.xls]Статистика'!$A$21;'C:\Users\Пользователь\Downloads\[Статистика_Обществознание 2022-05-28.xls]Статистика'!$A$27;'C:\Users\Пользователь\Downloads\[Статистика_Обществознание 2022-05-28.xls]Статистика'!$A$28;'C:\Users\Пользователь\Downloads\[Статистика_Обществознание 2022-05-28.xls]Статистика'!$A$29;'C:\Users\Пользователь\Downloads\[Статистика_Обществознание 2022-05-28.xls]Статистика'!$A$30)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'[Статистика_Обществознание 2022-05-27 (3).xls]статистика 2022'!$E$7;'[Статистика_Обществознание 2022-05-27 (3).xls]статистика 2022'!$E$11:$E$12;'[Статистика_Обществознание 2022-05-27 (3).xls]статистика 2022'!$E$18;'[Статистика_Обществознание 2022-05-27 (3).xls]статистика 2022'!$E$21;'[Статистика_Обществознание 2022-05-27 (3).xls]статистика 2022'!$E$27:$E$30</c:f>
              <c:numCache>
                <c:formatCode>0.0</c:formatCode>
                <c:ptCount val="9"/>
                <c:pt idx="0">
                  <c:v>1.477328132618235</c:v>
                </c:pt>
                <c:pt idx="1">
                  <c:v>1.5310823988298392</c:v>
                </c:pt>
                <c:pt idx="2">
                  <c:v>1.7147732813261818</c:v>
                </c:pt>
                <c:pt idx="3">
                  <c:v>2.5766699171135898</c:v>
                </c:pt>
                <c:pt idx="4">
                  <c:v>1.9184544124817218</c:v>
                </c:pt>
                <c:pt idx="5">
                  <c:v>0.9158946855192589</c:v>
                </c:pt>
                <c:pt idx="6">
                  <c:v>0.93100926377376891</c:v>
                </c:pt>
                <c:pt idx="7">
                  <c:v>0.82179424670892265</c:v>
                </c:pt>
                <c:pt idx="8">
                  <c:v>0.4973183812774295</c:v>
                </c:pt>
              </c:numCache>
            </c:numRef>
          </c:val>
        </c:ser>
        <c:ser>
          <c:idx val="2"/>
          <c:order val="2"/>
          <c:tx>
            <c:v>Вариант 3</c:v>
          </c:tx>
          <c:spPr>
            <a:solidFill>
              <a:srgbClr val="A5A5A5"/>
            </a:solidFill>
            <a:ln w="25400">
              <a:noFill/>
            </a:ln>
          </c:spPr>
          <c:cat>
            <c:numRef>
              <c:f>('C:\Users\Пользователь\Downloads\[Статистика_Обществознание 2022-05-28.xls]Статистика'!$A$7;'C:\Users\Пользователь\Downloads\[Статистика_Обществознание 2022-05-28.xls]Статистика'!$A$11;'C:\Users\Пользователь\Downloads\[Статистика_Обществознание 2022-05-28.xls]Статистика'!$A$12;'C:\Users\Пользователь\Downloads\[Статистика_Обществознание 2022-05-28.xls]Статистика'!$A$18;'C:\Users\Пользователь\Downloads\[Статистика_Обществознание 2022-05-28.xls]Статистика'!$A$21;'C:\Users\Пользователь\Downloads\[Статистика_Обществознание 2022-05-28.xls]Статистика'!$A$27;'C:\Users\Пользователь\Downloads\[Статистика_Обществознание 2022-05-28.xls]Статистика'!$A$28;'C:\Users\Пользователь\Downloads\[Статистика_Обществознание 2022-05-28.xls]Статистика'!$A$29;'C:\Users\Пользователь\Downloads\[Статистика_Обществознание 2022-05-28.xls]Статистика'!$A$30)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'[Статистика_Обществознание 2022-05-27 (3).xls]статистика 2022'!$F$7;'[Статистика_Обществознание 2022-05-27 (3).xls]статистика 2022'!$F$11:$F$12;'[Статистика_Обществознание 2022-05-27 (3).xls]статистика 2022'!$F$18;'[Статистика_Обществознание 2022-05-27 (3).xls]статистика 2022'!$F$21;'[Статистика_Обществознание 2022-05-27 (3).xls]статистика 2022'!$F$27:$F$30</c:f>
              <c:numCache>
                <c:formatCode>0.0</c:formatCode>
                <c:ptCount val="9"/>
                <c:pt idx="0">
                  <c:v>1.0508433145930089</c:v>
                </c:pt>
                <c:pt idx="1">
                  <c:v>1.2418724028354875</c:v>
                </c:pt>
                <c:pt idx="2">
                  <c:v>1.6003422146174529</c:v>
                </c:pt>
                <c:pt idx="3">
                  <c:v>2.5475433879247142</c:v>
                </c:pt>
                <c:pt idx="4">
                  <c:v>1.8153263260816426</c:v>
                </c:pt>
                <c:pt idx="5">
                  <c:v>1.1363969689562532</c:v>
                </c:pt>
                <c:pt idx="6">
                  <c:v>1.2980933757027622</c:v>
                </c:pt>
                <c:pt idx="7">
                  <c:v>0.37142507944268138</c:v>
                </c:pt>
                <c:pt idx="8">
                  <c:v>0.72806159863114162</c:v>
                </c:pt>
              </c:numCache>
            </c:numRef>
          </c:val>
        </c:ser>
        <c:ser>
          <c:idx val="3"/>
          <c:order val="3"/>
          <c:tx>
            <c:v>Вариант 4</c:v>
          </c:tx>
          <c:spPr>
            <a:solidFill>
              <a:srgbClr val="FFC000"/>
            </a:solidFill>
            <a:ln w="25400">
              <a:noFill/>
            </a:ln>
          </c:spPr>
          <c:cat>
            <c:numRef>
              <c:f>('C:\Users\Пользователь\Downloads\[Статистика_Обществознание 2022-05-28.xls]Статистика'!$A$7;'C:\Users\Пользователь\Downloads\[Статистика_Обществознание 2022-05-28.xls]Статистика'!$A$11;'C:\Users\Пользователь\Downloads\[Статистика_Обществознание 2022-05-28.xls]Статистика'!$A$12;'C:\Users\Пользователь\Downloads\[Статистика_Обществознание 2022-05-28.xls]Статистика'!$A$18;'C:\Users\Пользователь\Downloads\[Статистика_Обществознание 2022-05-28.xls]Статистика'!$A$21;'C:\Users\Пользователь\Downloads\[Статистика_Обществознание 2022-05-28.xls]Статистика'!$A$27;'C:\Users\Пользователь\Downloads\[Статистика_Обществознание 2022-05-28.xls]Статистика'!$A$28;'C:\Users\Пользователь\Downloads\[Статистика_Обществознание 2022-05-28.xls]Статистика'!$A$29;'C:\Users\Пользователь\Downloads\[Статистика_Обществознание 2022-05-28.xls]Статистика'!$A$30)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'[Статистика_Обществознание 2022-05-27 (3).xls]статистика 2022'!$G$7;'[Статистика_Обществознание 2022-05-27 (3).xls]статистика 2022'!$G$11:$G$12;'[Статистика_Обществознание 2022-05-27 (3).xls]статистика 2022'!$G$18;'[Статистика_Обществознание 2022-05-27 (3).xls]статистика 2022'!$G$21;'[Статистика_Обществознание 2022-05-27 (3).xls]статистика 2022'!$G$27:$G$30</c:f>
              <c:numCache>
                <c:formatCode>0.0</c:formatCode>
                <c:ptCount val="9"/>
                <c:pt idx="0">
                  <c:v>0.86000513742615281</c:v>
                </c:pt>
                <c:pt idx="1">
                  <c:v>1.2134600565116858</c:v>
                </c:pt>
                <c:pt idx="2">
                  <c:v>1.7188543539686616</c:v>
                </c:pt>
                <c:pt idx="3">
                  <c:v>1.9135628050346776</c:v>
                </c:pt>
                <c:pt idx="4">
                  <c:v>1.9053429231954842</c:v>
                </c:pt>
                <c:pt idx="5">
                  <c:v>1.104032879527362</c:v>
                </c:pt>
                <c:pt idx="6">
                  <c:v>1.0719239660929858</c:v>
                </c:pt>
                <c:pt idx="7">
                  <c:v>0.70382738248137944</c:v>
                </c:pt>
                <c:pt idx="8">
                  <c:v>0.36617004880554882</c:v>
                </c:pt>
              </c:numCache>
            </c:numRef>
          </c:val>
        </c:ser>
        <c:gapWidth val="219"/>
        <c:overlap val="-27"/>
        <c:axId val="59080064"/>
        <c:axId val="59085952"/>
      </c:barChart>
      <c:catAx>
        <c:axId val="59080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9085952"/>
        <c:crosses val="autoZero"/>
        <c:auto val="1"/>
        <c:lblAlgn val="ctr"/>
        <c:lblOffset val="100"/>
      </c:catAx>
      <c:valAx>
        <c:axId val="59085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90800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4699499684217693"/>
          <c:y val="0.90411304470800458"/>
          <c:w val="0.502733179413277"/>
          <c:h val="6.4579503193428908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Выполнение заданий с развернутым ответом 28.05.2022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67761998822872"/>
          <c:y val="0.39090052805078274"/>
          <c:w val="0.80882938130414184"/>
          <c:h val="0.48186199334311536"/>
        </c:manualLayout>
      </c:layout>
      <c:barChart>
        <c:barDir val="col"/>
        <c:grouping val="clustered"/>
        <c:ser>
          <c:idx val="0"/>
          <c:order val="0"/>
          <c:tx>
            <c:v>Вариант 1</c:v>
          </c:tx>
          <c:spPr>
            <a:solidFill>
              <a:srgbClr val="5B9BD5"/>
            </a:solidFill>
            <a:ln w="25400">
              <a:noFill/>
            </a:ln>
          </c:spPr>
          <c:cat>
            <c:numRef>
              <c:f>'[Статистика_Обществознание 2022-05-28 (2).xls]Статистика'!$A$7;'[Статистика_Обществознание 2022-05-28 (2).xls]Статистика'!$A$11;'[Статистика_Обществознание 2022-05-28 (2).xls]Статистика'!$A$12;'[Статистика_Обществознание 2022-05-28 (2).xls]Статистика'!$A$18;'[Статистика_Обществознание 2022-05-28 (2).xls]Статистика'!$A$21;'[Статистика_Обществознание 2022-05-28 (2).xls]Статистика'!$A$27;'[Статистика_Обществознание 2022-05-28 (2).xls]Статистика'!$A$28;'[Статистика_Обществознание 2022-05-28 (2).xls]Статистика'!$A$29;'[Статистика_Обществознание 2022-05-28 (2).xls]Статистика'!$A$30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'[Статистика_Обществознание 2022-05-28 (2).xls]Статистика'!$D$7;'[Статистика_Обществознание 2022-05-28 (2).xls]Статистика'!$D$11:$D$12;'[Статистика_Обществознание 2022-05-28 (2).xls]Статистика'!$D$18;'[Статистика_Обществознание 2022-05-28 (2).xls]Статистика'!$D$21;'[Статистика_Обществознание 2022-05-28 (2).xls]Статистика'!$D$27:$D$30</c:f>
              <c:numCache>
                <c:formatCode>0.0</c:formatCode>
                <c:ptCount val="9"/>
                <c:pt idx="0">
                  <c:v>1.0264519838987982</c:v>
                </c:pt>
                <c:pt idx="1">
                  <c:v>1.373778033352502</c:v>
                </c:pt>
                <c:pt idx="2">
                  <c:v>1.7435307648073606</c:v>
                </c:pt>
                <c:pt idx="3">
                  <c:v>1.6055204140310524</c:v>
                </c:pt>
                <c:pt idx="4">
                  <c:v>1.8723404255319214</c:v>
                </c:pt>
                <c:pt idx="5">
                  <c:v>1.0276020701552617</c:v>
                </c:pt>
                <c:pt idx="6">
                  <c:v>1.4657849338700402</c:v>
                </c:pt>
                <c:pt idx="7">
                  <c:v>1.0155261644623346</c:v>
                </c:pt>
                <c:pt idx="8">
                  <c:v>0.50201265094882119</c:v>
                </c:pt>
              </c:numCache>
            </c:numRef>
          </c:val>
        </c:ser>
        <c:ser>
          <c:idx val="1"/>
          <c:order val="1"/>
          <c:tx>
            <c:v>Вариант 2</c:v>
          </c:tx>
          <c:spPr>
            <a:solidFill>
              <a:srgbClr val="ED7D31"/>
            </a:solidFill>
            <a:ln w="25400">
              <a:noFill/>
            </a:ln>
          </c:spPr>
          <c:cat>
            <c:numRef>
              <c:f>'[Статистика_Обществознание 2022-05-28 (2).xls]Статистика'!$A$7;'[Статистика_Обществознание 2022-05-28 (2).xls]Статистика'!$A$11;'[Статистика_Обществознание 2022-05-28 (2).xls]Статистика'!$A$12;'[Статистика_Обществознание 2022-05-28 (2).xls]Статистика'!$A$18;'[Статистика_Обществознание 2022-05-28 (2).xls]Статистика'!$A$21;'[Статистика_Обществознание 2022-05-28 (2).xls]Статистика'!$A$27;'[Статистика_Обществознание 2022-05-28 (2).xls]Статистика'!$A$28;'[Статистика_Обществознание 2022-05-28 (2).xls]Статистика'!$A$29;'[Статистика_Обществознание 2022-05-28 (2).xls]Статистика'!$A$30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'[Статистика_Обществознание 2022-05-28 (2).xls]Статистика'!$E$7;'[Статистика_Обществознание 2022-05-28 (2).xls]Статистика'!$E$11:$E$12;'[Статистика_Обществознание 2022-05-28 (2).xls]Статистика'!$E$18;'[Статистика_Обществознание 2022-05-28 (2).xls]Статистика'!$E$21;'[Статистика_Обществознание 2022-05-28 (2).xls]Статистика'!$E$27:$E$30</c:f>
              <c:numCache>
                <c:formatCode>0.0</c:formatCode>
                <c:ptCount val="9"/>
                <c:pt idx="0">
                  <c:v>0.94094036697247763</c:v>
                </c:pt>
                <c:pt idx="1">
                  <c:v>1.5430045871559575</c:v>
                </c:pt>
                <c:pt idx="2">
                  <c:v>1.6817660550458664</c:v>
                </c:pt>
                <c:pt idx="3">
                  <c:v>2.1628440366972477</c:v>
                </c:pt>
                <c:pt idx="4">
                  <c:v>1.8899082568807339</c:v>
                </c:pt>
                <c:pt idx="5">
                  <c:v>1.1502293577981599</c:v>
                </c:pt>
                <c:pt idx="6">
                  <c:v>0.89678899082568808</c:v>
                </c:pt>
                <c:pt idx="7">
                  <c:v>0.64736238532110058</c:v>
                </c:pt>
                <c:pt idx="8">
                  <c:v>0.23566513761467889</c:v>
                </c:pt>
              </c:numCache>
            </c:numRef>
          </c:val>
        </c:ser>
        <c:ser>
          <c:idx val="2"/>
          <c:order val="2"/>
          <c:tx>
            <c:v>Вариант 3</c:v>
          </c:tx>
          <c:spPr>
            <a:solidFill>
              <a:srgbClr val="A5A5A5"/>
            </a:solidFill>
            <a:ln w="25400">
              <a:noFill/>
            </a:ln>
          </c:spPr>
          <c:cat>
            <c:numRef>
              <c:f>'[Статистика_Обществознание 2022-05-28 (2).xls]Статистика'!$A$7;'[Статистика_Обществознание 2022-05-28 (2).xls]Статистика'!$A$11;'[Статистика_Обществознание 2022-05-28 (2).xls]Статистика'!$A$12;'[Статистика_Обществознание 2022-05-28 (2).xls]Статистика'!$A$18;'[Статистика_Обществознание 2022-05-28 (2).xls]Статистика'!$A$21;'[Статистика_Обществознание 2022-05-28 (2).xls]Статистика'!$A$27;'[Статистика_Обществознание 2022-05-28 (2).xls]Статистика'!$A$28;'[Статистика_Обществознание 2022-05-28 (2).xls]Статистика'!$A$29;'[Статистика_Обществознание 2022-05-28 (2).xls]Статистика'!$A$30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'[Статистика_Обществознание 2022-05-28 (2).xls]Статистика'!$F$7;'[Статистика_Обществознание 2022-05-28 (2).xls]Статистика'!$F$11:$F$12;'[Статистика_Обществознание 2022-05-28 (2).xls]Статистика'!$F$18;'[Статистика_Обществознание 2022-05-28 (2).xls]Статистика'!$F$21;'[Статистика_Обществознание 2022-05-28 (2).xls]Статистика'!$F$27:$F$30</c:f>
              <c:numCache>
                <c:formatCode>0.0</c:formatCode>
                <c:ptCount val="9"/>
                <c:pt idx="0">
                  <c:v>1.0189328743545611</c:v>
                </c:pt>
                <c:pt idx="1">
                  <c:v>0.75215146299483981</c:v>
                </c:pt>
                <c:pt idx="2">
                  <c:v>1.5880665519219741</c:v>
                </c:pt>
                <c:pt idx="3">
                  <c:v>2.3138267355134823</c:v>
                </c:pt>
                <c:pt idx="4">
                  <c:v>1.8192771084337414</c:v>
                </c:pt>
                <c:pt idx="5">
                  <c:v>1.3425129087779701</c:v>
                </c:pt>
                <c:pt idx="6">
                  <c:v>1.2719449225473318</c:v>
                </c:pt>
                <c:pt idx="7">
                  <c:v>1.6546184738955887</c:v>
                </c:pt>
                <c:pt idx="8">
                  <c:v>1.03212851405623</c:v>
                </c:pt>
              </c:numCache>
            </c:numRef>
          </c:val>
        </c:ser>
        <c:ser>
          <c:idx val="3"/>
          <c:order val="3"/>
          <c:tx>
            <c:v>Вариант 4</c:v>
          </c:tx>
          <c:spPr>
            <a:solidFill>
              <a:srgbClr val="FFC000"/>
            </a:solidFill>
            <a:ln w="25400">
              <a:noFill/>
            </a:ln>
          </c:spPr>
          <c:cat>
            <c:numRef>
              <c:f>'[Статистика_Обществознание 2022-05-28 (2).xls]Статистика'!$A$7;'[Статистика_Обществознание 2022-05-28 (2).xls]Статистика'!$A$11;'[Статистика_Обществознание 2022-05-28 (2).xls]Статистика'!$A$12;'[Статистика_Обществознание 2022-05-28 (2).xls]Статистика'!$A$18;'[Статистика_Обществознание 2022-05-28 (2).xls]Статистика'!$A$21;'[Статистика_Обществознание 2022-05-28 (2).xls]Статистика'!$A$27;'[Статистика_Обществознание 2022-05-28 (2).xls]Статистика'!$A$28;'[Статистика_Обществознание 2022-05-28 (2).xls]Статистика'!$A$29;'[Статистика_Обществознание 2022-05-28 (2).xls]Статистика'!$A$30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'[Статистика_Обществознание 2022-05-28 (2).xls]Статистика'!$G$7;'[Статистика_Обществознание 2022-05-28 (2).xls]Статистика'!$G$11:$G$12;'[Статистика_Обществознание 2022-05-28 (2).xls]Статистика'!$G$18;'[Статистика_Обществознание 2022-05-28 (2).xls]Статистика'!$G$21;'[Статистика_Обществознание 2022-05-28 (2).xls]Статистика'!$G$27:$G$30</c:f>
              <c:numCache>
                <c:formatCode>0.0</c:formatCode>
                <c:ptCount val="9"/>
                <c:pt idx="0">
                  <c:v>0.8746928746928806</c:v>
                </c:pt>
                <c:pt idx="1">
                  <c:v>0.52149877149877411</c:v>
                </c:pt>
                <c:pt idx="2">
                  <c:v>1.7862407862407863</c:v>
                </c:pt>
                <c:pt idx="3">
                  <c:v>2.4416461916461789</c:v>
                </c:pt>
                <c:pt idx="4">
                  <c:v>1.6744471744471809</c:v>
                </c:pt>
                <c:pt idx="5">
                  <c:v>1.1173218673218672</c:v>
                </c:pt>
                <c:pt idx="6">
                  <c:v>0.79054054054054068</c:v>
                </c:pt>
                <c:pt idx="7">
                  <c:v>0.67628992628992912</c:v>
                </c:pt>
                <c:pt idx="8">
                  <c:v>0.44226044226044231</c:v>
                </c:pt>
              </c:numCache>
            </c:numRef>
          </c:val>
        </c:ser>
        <c:gapWidth val="219"/>
        <c:overlap val="-27"/>
        <c:axId val="59128832"/>
        <c:axId val="59151104"/>
      </c:barChart>
      <c:catAx>
        <c:axId val="59128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9151104"/>
        <c:crosses val="autoZero"/>
        <c:auto val="1"/>
        <c:lblAlgn val="ctr"/>
        <c:lblOffset val="100"/>
      </c:catAx>
      <c:valAx>
        <c:axId val="59151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91288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4474002104532436"/>
          <c:y val="0.90204306352405461"/>
          <c:w val="0.50941361846537869"/>
          <c:h val="6.7347106552700889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Выполнение заданий с однозначным ответом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'[Обществознание ОБЩИЙ.xls]стат'!$A$8:$A$10;'[Обществознание ОБЩИЙ.xls]стат'!$A$13:$A$17;'[Обществознание ОБЩИЙ.xls]стат'!$A$19:$A$20;'[Обществознание ОБЩИЙ.xls]стат'!$A$22:$A$26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'[Обществознание ОБЩИЙ.xls]стат'!$D$8:$D$10;'[Обществознание ОБЩИЙ.xls]стат'!$D$13:$D$17;'[Обществознание ОБЩИЙ.xls]стат'!$D$19:$D$20;'[Обществознание ОБЩИЙ.xls]стат'!$D$22:$D$26</c:f>
              <c:numCache>
                <c:formatCode>0.0</c:formatCode>
                <c:ptCount val="15"/>
                <c:pt idx="0">
                  <c:v>93.570504096364218</c:v>
                </c:pt>
                <c:pt idx="1">
                  <c:v>90.180071327539892</c:v>
                </c:pt>
                <c:pt idx="2">
                  <c:v>89.605171106741182</c:v>
                </c:pt>
                <c:pt idx="3">
                  <c:v>87.466704512387111</c:v>
                </c:pt>
                <c:pt idx="4">
                  <c:v>88.634596268173667</c:v>
                </c:pt>
                <c:pt idx="5">
                  <c:v>84.999771747065381</c:v>
                </c:pt>
                <c:pt idx="6">
                  <c:v>87.40456250256706</c:v>
                </c:pt>
                <c:pt idx="7">
                  <c:v>82.51013767597567</c:v>
                </c:pt>
                <c:pt idx="8">
                  <c:v>76.253128321874229</c:v>
                </c:pt>
                <c:pt idx="9">
                  <c:v>71.873472957367738</c:v>
                </c:pt>
                <c:pt idx="10">
                  <c:v>84.952764916155985</c:v>
                </c:pt>
                <c:pt idx="11">
                  <c:v>82.43810297794542</c:v>
                </c:pt>
                <c:pt idx="12">
                  <c:v>73.56523404529473</c:v>
                </c:pt>
                <c:pt idx="13">
                  <c:v>75.273463156912882</c:v>
                </c:pt>
                <c:pt idx="14">
                  <c:v>70.576221670769073</c:v>
                </c:pt>
              </c:numCache>
            </c:numRef>
          </c:val>
        </c:ser>
        <c:gapWidth val="219"/>
        <c:overlap val="-27"/>
        <c:axId val="52847360"/>
        <c:axId val="52848896"/>
      </c:barChart>
      <c:catAx>
        <c:axId val="52847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848896"/>
        <c:crosses val="autoZero"/>
        <c:auto val="1"/>
        <c:lblAlgn val="ctr"/>
        <c:lblOffset val="100"/>
      </c:catAx>
      <c:valAx>
        <c:axId val="52848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847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Выполнение заданий с развернутым ответом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'[Обществознание ОБЩИЙ.xls]стат'!$A$7;'[Обществознание ОБЩИЙ.xls]стат'!$A$11:$A$12;'[Обществознание ОБЩИЙ.xls]стат'!$A$18;'[Обществознание ОБЩИЙ.xls]стат'!$A$21;'[Обществознание ОБЩИЙ.xls]стат'!$A$27:$A$30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'[Обществознание ОБЩИЙ.xls]стат'!$D$7;'[Обществознание ОБЩИЙ.xls]стат'!$D$11;'[Обществознание ОБЩИЙ.xls]стат'!$D$12;'[Обществознание ОБЩИЙ.xls]стат'!$D$18;'[Обществознание ОБЩИЙ.xls]стат'!$D$21;'[Обществознание ОБЩИЙ.xls]стат'!$D$27:$D$30</c:f>
              <c:numCache>
                <c:formatCode>0.0</c:formatCode>
                <c:ptCount val="9"/>
                <c:pt idx="0">
                  <c:v>1.0453163055974168</c:v>
                </c:pt>
                <c:pt idx="1">
                  <c:v>1.122897736990488</c:v>
                </c:pt>
                <c:pt idx="2">
                  <c:v>1.6912159234215769</c:v>
                </c:pt>
                <c:pt idx="3">
                  <c:v>2.2282225572486096</c:v>
                </c:pt>
                <c:pt idx="4">
                  <c:v>1.8456117477177938</c:v>
                </c:pt>
                <c:pt idx="5">
                  <c:v>1.1488635734789545</c:v>
                </c:pt>
                <c:pt idx="6">
                  <c:v>1.1317448530400296</c:v>
                </c:pt>
                <c:pt idx="7">
                  <c:v>0.91518690981886686</c:v>
                </c:pt>
                <c:pt idx="8">
                  <c:v>0.5815223551630605</c:v>
                </c:pt>
              </c:numCache>
            </c:numRef>
          </c:val>
        </c:ser>
        <c:gapWidth val="219"/>
        <c:overlap val="-27"/>
        <c:axId val="52855552"/>
        <c:axId val="52857088"/>
      </c:barChart>
      <c:catAx>
        <c:axId val="52855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857088"/>
        <c:crosses val="autoZero"/>
        <c:auto val="1"/>
        <c:lblAlgn val="ctr"/>
        <c:lblOffset val="100"/>
      </c:catAx>
      <c:valAx>
        <c:axId val="52857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855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Процент выполнения по региону в группах, получивших отметку  "2"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v>С однозначным ответом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'[Обществознание ОБЩИЙ (1).xls]стат'!$A$8:$A$10;'[Обществознание ОБЩИЙ (1).xls]стат'!$A$13:$A$17;'[Обществознание ОБЩИЙ (1).xls]стат'!$A$19:$A$20;'[Обществознание ОБЩИЙ (1).xls]стат'!$A$22:$A$26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'[Обществознание ОБЩИЙ (1).xls]стат'!$M$8:$M$10;'[Обществознание ОБЩИЙ (1).xls]стат'!$M$13:$M$16;'[Обществознание ОБЩИЙ (1).xls]стат'!$M$17;'[Обществознание ОБЩИЙ (1).xls]стат'!$M$19:$M$20;'[Обществознание ОБЩИЙ (1).xls]стат'!$M$22:$M$26</c:f>
              <c:numCache>
                <c:formatCode>0.0</c:formatCode>
                <c:ptCount val="15"/>
                <c:pt idx="0">
                  <c:v>63.249297756153396</c:v>
                </c:pt>
                <c:pt idx="1">
                  <c:v>46.570797332689665</c:v>
                </c:pt>
                <c:pt idx="2">
                  <c:v>48.553428986896485</c:v>
                </c:pt>
                <c:pt idx="3">
                  <c:v>38.657963622883344</c:v>
                </c:pt>
                <c:pt idx="4">
                  <c:v>40.470426083185892</c:v>
                </c:pt>
                <c:pt idx="5">
                  <c:v>38.232415269131636</c:v>
                </c:pt>
                <c:pt idx="6">
                  <c:v>41.332278588531913</c:v>
                </c:pt>
                <c:pt idx="7">
                  <c:v>38.381484590203641</c:v>
                </c:pt>
                <c:pt idx="8">
                  <c:v>30.792245018861429</c:v>
                </c:pt>
                <c:pt idx="9">
                  <c:v>28.080095604737409</c:v>
                </c:pt>
                <c:pt idx="10">
                  <c:v>41.004719734248987</c:v>
                </c:pt>
                <c:pt idx="11">
                  <c:v>41.487710645300275</c:v>
                </c:pt>
                <c:pt idx="12">
                  <c:v>36.046065135708943</c:v>
                </c:pt>
                <c:pt idx="13">
                  <c:v>26.1590212308822</c:v>
                </c:pt>
                <c:pt idx="14">
                  <c:v>14.977834668246874</c:v>
                </c:pt>
              </c:numCache>
            </c:numRef>
          </c:val>
        </c:ser>
        <c:gapWidth val="219"/>
        <c:overlap val="-27"/>
        <c:axId val="52889088"/>
        <c:axId val="52890624"/>
      </c:barChart>
      <c:catAx>
        <c:axId val="52889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890624"/>
        <c:crosses val="autoZero"/>
        <c:auto val="1"/>
        <c:lblAlgn val="ctr"/>
        <c:lblOffset val="100"/>
      </c:catAx>
      <c:valAx>
        <c:axId val="52890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889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Процент выполнения по региону в группах, получивших отметку  "3"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'[Обществознание ОБЩИЙ (1).xls]стат'!$A$8:$A$10;'[Обществознание ОБЩИЙ (1).xls]стат'!$A$13:$A$17;'[Обществознание ОБЩИЙ (1).xls]стат'!$A$19:$A$20;'[Обществознание ОБЩИЙ (1).xls]стат'!$A$22:$A$26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'[Обществознание ОБЩИЙ (1).xls]стат'!$V$8:$V$10;'[Обществознание ОБЩИЙ (1).xls]стат'!$V$13:$V$17;'[Обществознание ОБЩИЙ (1).xls]стат'!$V$19:$V$20;'[Обществознание ОБЩИЙ (1).xls]стат'!$V$22:$V$26</c:f>
              <c:numCache>
                <c:formatCode>0.0</c:formatCode>
                <c:ptCount val="15"/>
                <c:pt idx="0">
                  <c:v>90.796981624682886</c:v>
                </c:pt>
                <c:pt idx="1">
                  <c:v>85.996715888147691</c:v>
                </c:pt>
                <c:pt idx="2">
                  <c:v>85.828006087016149</c:v>
                </c:pt>
                <c:pt idx="3">
                  <c:v>81.771483148978703</c:v>
                </c:pt>
                <c:pt idx="4">
                  <c:v>83.591831241480989</c:v>
                </c:pt>
                <c:pt idx="5">
                  <c:v>78.995169797073515</c:v>
                </c:pt>
                <c:pt idx="6">
                  <c:v>81.897493196834418</c:v>
                </c:pt>
                <c:pt idx="7">
                  <c:v>76.249574880637127</c:v>
                </c:pt>
                <c:pt idx="8">
                  <c:v>68.907126648087626</c:v>
                </c:pt>
                <c:pt idx="9">
                  <c:v>64.263865536923348</c:v>
                </c:pt>
                <c:pt idx="10">
                  <c:v>78.50004499241733</c:v>
                </c:pt>
                <c:pt idx="11">
                  <c:v>76.105386084675999</c:v>
                </c:pt>
                <c:pt idx="12">
                  <c:v>67.335041745357756</c:v>
                </c:pt>
                <c:pt idx="13">
                  <c:v>64.653083295863382</c:v>
                </c:pt>
                <c:pt idx="14">
                  <c:v>57.204190748112303</c:v>
                </c:pt>
              </c:numCache>
            </c:numRef>
          </c:val>
        </c:ser>
        <c:gapWidth val="219"/>
        <c:overlap val="-27"/>
        <c:axId val="52918528"/>
        <c:axId val="52944896"/>
      </c:barChart>
      <c:catAx>
        <c:axId val="52918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944896"/>
        <c:crosses val="autoZero"/>
        <c:auto val="1"/>
        <c:lblAlgn val="ctr"/>
        <c:lblOffset val="100"/>
      </c:catAx>
      <c:valAx>
        <c:axId val="52944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918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Процент выполнения по региону в группах, получивших отметку  "5"
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'[Обществознание ОБЩИЙ (1).xls]стат'!$A$8:$A$10;'[Обществознание ОБЩИЙ (1).xls]стат'!$A$13:$A$17;'[Обществознание ОБЩИЙ (1).xls]стат'!$A$19:$A$20;'[Обществознание ОБЩИЙ (1).xls]стат'!$A$22:$A$26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'[Обществознание ОБЩИЙ (1).xls]стат'!$AN$8:$AN$10;'[Обществознание ОБЩИЙ (1).xls]стат'!$AN$13:$AN$17;'[Обществознание ОБЩИЙ (1).xls]стат'!$AN$19:$AN$20;'[Обществознание ОБЩИЙ (1).xls]стат'!$AN$22:$AN$26</c:f>
              <c:numCache>
                <c:formatCode>0.0</c:formatCode>
                <c:ptCount val="15"/>
                <c:pt idx="0">
                  <c:v>98.687436569631558</c:v>
                </c:pt>
                <c:pt idx="1">
                  <c:v>97.826979062996458</c:v>
                </c:pt>
                <c:pt idx="2">
                  <c:v>96.251163629133998</c:v>
                </c:pt>
                <c:pt idx="3">
                  <c:v>97.723762456227789</c:v>
                </c:pt>
                <c:pt idx="4">
                  <c:v>97.52535923509717</c:v>
                </c:pt>
                <c:pt idx="5">
                  <c:v>94.622155014078686</c:v>
                </c:pt>
                <c:pt idx="6">
                  <c:v>97.075323039071549</c:v>
                </c:pt>
                <c:pt idx="7">
                  <c:v>93.421880981233727</c:v>
                </c:pt>
                <c:pt idx="8">
                  <c:v>91.507518785482944</c:v>
                </c:pt>
                <c:pt idx="9">
                  <c:v>88.630256789509446</c:v>
                </c:pt>
                <c:pt idx="10">
                  <c:v>96.942529521773807</c:v>
                </c:pt>
                <c:pt idx="11">
                  <c:v>94.400860216528358</c:v>
                </c:pt>
                <c:pt idx="12">
                  <c:v>88.43692218399066</c:v>
                </c:pt>
                <c:pt idx="13">
                  <c:v>93.70583565520262</c:v>
                </c:pt>
                <c:pt idx="14">
                  <c:v>92.673742386449319</c:v>
                </c:pt>
              </c:numCache>
            </c:numRef>
          </c:val>
        </c:ser>
        <c:gapWidth val="219"/>
        <c:overlap val="-27"/>
        <c:axId val="52952448"/>
        <c:axId val="58483840"/>
      </c:barChart>
      <c:catAx>
        <c:axId val="52952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483840"/>
        <c:crosses val="autoZero"/>
        <c:auto val="1"/>
        <c:lblAlgn val="ctr"/>
        <c:lblOffset val="100"/>
      </c:catAx>
      <c:valAx>
        <c:axId val="58483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2952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Процент выполнения по региону в группах, получивших отметку  "4"
</a:t>
            </a:r>
          </a:p>
        </c:rich>
      </c:tx>
      <c:layout>
        <c:manualLayout>
          <c:xMode val="edge"/>
          <c:yMode val="edge"/>
          <c:x val="0.16595899569157629"/>
          <c:y val="2.225579576189199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830000603225083"/>
          <c:y val="0.13299502771350397"/>
          <c:w val="0.79241897823557061"/>
          <c:h val="0.7217225985919706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'[Обществознание ОБЩИЙ (1).xls]стат'!$A$8:$A$10;'[Обществознание ОБЩИЙ (1).xls]стат'!$A$13:$A$17;'[Обществознание ОБЩИЙ (1).xls]стат'!$A$19:$A$20;'[Обществознание ОБЩИЙ (1).xls]стат'!$A$22:$A$26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cat>
          <c:val>
            <c:numRef>
              <c:f>'[Обществознание ОБЩИЙ (1).xls]стат'!$AE$8:$AE$10;'[Обществознание ОБЩИЙ (1).xls]стат'!$AE$13:$AE$17;'[Обществознание ОБЩИЙ (1).xls]стат'!$AE$19:$AE$20;'[Обществознание ОБЩИЙ (1).xls]стат'!$AE$22:$AE$26</c:f>
              <c:numCache>
                <c:formatCode>0.0</c:formatCode>
                <c:ptCount val="15"/>
                <c:pt idx="0">
                  <c:v>95.952728385174439</c:v>
                </c:pt>
                <c:pt idx="1">
                  <c:v>93.238830030333858</c:v>
                </c:pt>
                <c:pt idx="2">
                  <c:v>92.899189379403509</c:v>
                </c:pt>
                <c:pt idx="3">
                  <c:v>92.627563165348931</c:v>
                </c:pt>
                <c:pt idx="4">
                  <c:v>93.190070238838558</c:v>
                </c:pt>
                <c:pt idx="5">
                  <c:v>89.527902346443625</c:v>
                </c:pt>
                <c:pt idx="6">
                  <c:v>91.94812888632984</c:v>
                </c:pt>
                <c:pt idx="7">
                  <c:v>87.530896336082847</c:v>
                </c:pt>
                <c:pt idx="8">
                  <c:v>80.925710513652746</c:v>
                </c:pt>
                <c:pt idx="9">
                  <c:v>76.147302229514551</c:v>
                </c:pt>
                <c:pt idx="10">
                  <c:v>89.666463233616128</c:v>
                </c:pt>
                <c:pt idx="11">
                  <c:v>87.012925272835403</c:v>
                </c:pt>
                <c:pt idx="12">
                  <c:v>77.52017012515384</c:v>
                </c:pt>
                <c:pt idx="13">
                  <c:v>82.633655212827648</c:v>
                </c:pt>
                <c:pt idx="14">
                  <c:v>79.962739402571088</c:v>
                </c:pt>
              </c:numCache>
            </c:numRef>
          </c:val>
        </c:ser>
        <c:gapWidth val="219"/>
        <c:overlap val="-27"/>
        <c:axId val="58507648"/>
        <c:axId val="58509184"/>
      </c:barChart>
      <c:catAx>
        <c:axId val="58507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509184"/>
        <c:crosses val="autoZero"/>
        <c:auto val="1"/>
        <c:lblAlgn val="ctr"/>
        <c:lblOffset val="100"/>
      </c:catAx>
      <c:valAx>
        <c:axId val="58509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507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Процент выполнения по региону в группах, получивших отметку  "5"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'[Обществознание ОБЩИЙ (1).xls]стат'!$A$7;'[Обществознание ОБЩИЙ (1).xls]стат'!$A$11:$A$12;'[Обществознание ОБЩИЙ (1).xls]стат'!$A$18;'[Обществознание ОБЩИЙ (1).xls]стат'!$A$21;'[Обществознание ОБЩИЙ (1).xls]стат'!$A$27:$A$30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'[Обществознание ОБЩИЙ (1).xls]стат'!$AN$7;'[Обществознание ОБЩИЙ (1).xls]стат'!$AN$11:$AN$12;'[Обществознание ОБЩИЙ (1).xls]стат'!$AN$18;'[Обществознание ОБЩИЙ (1).xls]стат'!$AN$21;'[Обществознание ОБЩИЙ (1).xls]стат'!$AN$27:$AN$30</c:f>
              <c:numCache>
                <c:formatCode>0.0</c:formatCode>
                <c:ptCount val="9"/>
                <c:pt idx="0">
                  <c:v>1.7771659718450381</c:v>
                </c:pt>
                <c:pt idx="1">
                  <c:v>2.2113129902410997</c:v>
                </c:pt>
                <c:pt idx="2">
                  <c:v>1.9646108791092958</c:v>
                </c:pt>
                <c:pt idx="3">
                  <c:v>3.7193822716512206</c:v>
                </c:pt>
                <c:pt idx="4">
                  <c:v>1.9648071537413323</c:v>
                </c:pt>
                <c:pt idx="5">
                  <c:v>1.8146768087067386</c:v>
                </c:pt>
                <c:pt idx="6">
                  <c:v>1.859678334199345</c:v>
                </c:pt>
                <c:pt idx="7">
                  <c:v>2.3664493765626267</c:v>
                </c:pt>
                <c:pt idx="8">
                  <c:v>1.4950294174716836</c:v>
                </c:pt>
              </c:numCache>
            </c:numRef>
          </c:val>
        </c:ser>
        <c:gapWidth val="219"/>
        <c:overlap val="-27"/>
        <c:axId val="58861056"/>
        <c:axId val="58862592"/>
      </c:barChart>
      <c:catAx>
        <c:axId val="58861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862592"/>
        <c:crosses val="autoZero"/>
        <c:auto val="1"/>
        <c:lblAlgn val="ctr"/>
        <c:lblOffset val="100"/>
      </c:catAx>
      <c:valAx>
        <c:axId val="588625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861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Процент выполнения по региону в группах, получивших отметку  "4"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'[Обществознание ОБЩИЙ (1).xls]стат'!$A$7;'[Обществознание ОБЩИЙ (1).xls]стат'!$A$11:$A$12;'[Обществознание ОБЩИЙ (1).xls]стат'!$A$18;'[Обществознание ОБЩИЙ (1).xls]стат'!$A$21;'[Обществознание ОБЩИЙ (1).xls]стат'!$A$27:$A$30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15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'[Обществознание ОБЩИЙ (1).xls]стат'!$AE$7;'[Обществознание ОБЩИЙ (1).xls]стат'!$AE$11:$AE$12;'[Обществознание ОБЩИЙ (1).xls]стат'!$AE$18;'[Обществознание ОБЩИЙ (1).xls]стат'!$AE$21;'[Обществознание ОБЩИЙ (1).xls]стат'!$AE$27:$AE$30</c:f>
              <c:numCache>
                <c:formatCode>0.0</c:formatCode>
                <c:ptCount val="9"/>
                <c:pt idx="0">
                  <c:v>1.2501226205918301</c:v>
                </c:pt>
                <c:pt idx="1">
                  <c:v>1.3242101384534541</c:v>
                </c:pt>
                <c:pt idx="2">
                  <c:v>1.866779533556211</c:v>
                </c:pt>
                <c:pt idx="3">
                  <c:v>2.8754451174640359</c:v>
                </c:pt>
                <c:pt idx="4">
                  <c:v>1.9211925388944606</c:v>
                </c:pt>
                <c:pt idx="5">
                  <c:v>1.4542893665579351</c:v>
                </c:pt>
                <c:pt idx="6">
                  <c:v>1.44941153697334</c:v>
                </c:pt>
                <c:pt idx="7">
                  <c:v>1.1198494260982161</c:v>
                </c:pt>
                <c:pt idx="8">
                  <c:v>0.70203107148048671</c:v>
                </c:pt>
              </c:numCache>
            </c:numRef>
          </c:val>
        </c:ser>
        <c:gapWidth val="219"/>
        <c:overlap val="-27"/>
        <c:axId val="58902784"/>
        <c:axId val="58908672"/>
      </c:barChart>
      <c:catAx>
        <c:axId val="58902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908672"/>
        <c:crosses val="autoZero"/>
        <c:auto val="1"/>
        <c:lblAlgn val="ctr"/>
        <c:lblOffset val="100"/>
      </c:catAx>
      <c:valAx>
        <c:axId val="589086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902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752B-4DBC-4800-8370-1C60B697BE3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0BB9-33A3-4590-8AA0-6703A9F6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752B-4DBC-4800-8370-1C60B697BE3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0BB9-33A3-4590-8AA0-6703A9F6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752B-4DBC-4800-8370-1C60B697BE3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0BB9-33A3-4590-8AA0-6703A9F6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752B-4DBC-4800-8370-1C60B697BE3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0BB9-33A3-4590-8AA0-6703A9F6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752B-4DBC-4800-8370-1C60B697BE3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0BB9-33A3-4590-8AA0-6703A9F6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752B-4DBC-4800-8370-1C60B697BE3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0BB9-33A3-4590-8AA0-6703A9F6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752B-4DBC-4800-8370-1C60B697BE3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0BB9-33A3-4590-8AA0-6703A9F6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752B-4DBC-4800-8370-1C60B697BE3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0BB9-33A3-4590-8AA0-6703A9F6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752B-4DBC-4800-8370-1C60B697BE3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0BB9-33A3-4590-8AA0-6703A9F6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752B-4DBC-4800-8370-1C60B697BE3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0BB9-33A3-4590-8AA0-6703A9F6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752B-4DBC-4800-8370-1C60B697BE3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0BB9-33A3-4590-8AA0-6703A9F6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752B-4DBC-4800-8370-1C60B697BE3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D0BB9-33A3-4590-8AA0-6703A9F6B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8424936" cy="217395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ШКОЛА ТЬЮТОРОВ</a:t>
            </a:r>
            <a:br>
              <a:rPr lang="ru-RU" sz="3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Обществознание – результаты  ОГЭ 2022  и методика подготовки к ГИА</a:t>
            </a:r>
            <a:endParaRPr lang="ru-RU" sz="3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3A7738A-98B2-40FA-8CE2-149E2DFE895F}"/>
              </a:ext>
            </a:extLst>
          </p:cNvPr>
          <p:cNvSpPr/>
          <p:nvPr/>
        </p:nvSpPr>
        <p:spPr>
          <a:xfrm>
            <a:off x="0" y="-30953"/>
            <a:ext cx="9144000" cy="1462074"/>
          </a:xfrm>
          <a:prstGeom prst="rect">
            <a:avLst/>
          </a:prstGeom>
          <a:gradFill flip="none" rotWithShape="1">
            <a:gsLst>
              <a:gs pos="0">
                <a:srgbClr val="69B3F1"/>
              </a:gs>
              <a:gs pos="41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31925" eaLnBrk="1" fontAlgn="auto" hangingPunct="1">
              <a:spcBef>
                <a:spcPts val="0"/>
              </a:spcBef>
              <a:spcAft>
                <a:spcPts val="600"/>
              </a:spcAft>
              <a:tabLst>
                <a:tab pos="8435975" algn="l"/>
              </a:tabLst>
            </a:pPr>
            <a:r>
              <a:rPr lang="ru-RU" altLang="ru-RU" sz="2400" b="1" cap="all" dirty="0">
                <a:solidFill>
                  <a:srgbClr val="002060"/>
                </a:solidFill>
                <a:latin typeface="Georgia" panose="02040502050405020303" pitchFamily="18" charset="0"/>
              </a:rPr>
              <a:t>ГБОУ «Институт развития образования» Краснодарского края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70F88C4-8971-4DCF-AE3E-6C2E6272E30A}"/>
              </a:ext>
            </a:extLst>
          </p:cNvPr>
          <p:cNvSpPr/>
          <p:nvPr/>
        </p:nvSpPr>
        <p:spPr>
          <a:xfrm rot="10800000">
            <a:off x="0" y="-30955"/>
            <a:ext cx="9144000" cy="78547"/>
          </a:xfrm>
          <a:prstGeom prst="rect">
            <a:avLst/>
          </a:prstGeom>
          <a:gradFill flip="none" rotWithShape="1">
            <a:gsLst>
              <a:gs pos="60000">
                <a:srgbClr val="69B3F1"/>
              </a:gs>
              <a:gs pos="93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4625" eaLnBrk="1" fontAlgn="auto" hangingPunct="1">
              <a:spcBef>
                <a:spcPts val="0"/>
              </a:spcBef>
              <a:spcAft>
                <a:spcPts val="600"/>
              </a:spcAft>
              <a:tabLst>
                <a:tab pos="8435975" algn="l"/>
              </a:tabLst>
            </a:pPr>
            <a:endParaRPr lang="ru-RU" sz="2400" b="1" cap="all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266EC4D-7341-4B48-8FA4-9F8C18B54155}"/>
              </a:ext>
            </a:extLst>
          </p:cNvPr>
          <p:cNvGrpSpPr/>
          <p:nvPr/>
        </p:nvGrpSpPr>
        <p:grpSpPr>
          <a:xfrm>
            <a:off x="197768" y="135100"/>
            <a:ext cx="1115616" cy="1135944"/>
            <a:chOff x="127548" y="539500"/>
            <a:chExt cx="2088000" cy="2088000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28D09CD8-84CC-46B4-BC5D-ED63077B61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548" y="539500"/>
              <a:ext cx="2088000" cy="2088000"/>
            </a:xfrm>
            <a:prstGeom prst="ellipse">
              <a:avLst/>
            </a:prstGeom>
            <a:gradFill flip="none" rotWithShape="1">
              <a:gsLst>
                <a:gs pos="60000">
                  <a:srgbClr val="69B3F1"/>
                </a:gs>
                <a:gs pos="93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3769" tIns="256885" rIns="513769" bIns="2568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981157">
                <a:spcAft>
                  <a:spcPts val="3372"/>
                </a:spcAft>
                <a:tabLst>
                  <a:tab pos="47398838" algn="l"/>
                </a:tabLst>
              </a:pPr>
              <a:endParaRPr lang="ru-RU" sz="13485" b="1" cap="all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1DDDD31-6AFF-4E81-AE00-1478CF35459B}"/>
                </a:ext>
              </a:extLst>
            </p:cNvPr>
            <p:cNvGrpSpPr/>
            <p:nvPr/>
          </p:nvGrpSpPr>
          <p:grpSpPr>
            <a:xfrm>
              <a:off x="289952" y="700347"/>
              <a:ext cx="1763193" cy="1766306"/>
              <a:chOff x="12952536" y="-7073773"/>
              <a:chExt cx="2918388" cy="2923541"/>
            </a:xfrm>
          </p:grpSpPr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xmlns="" id="{3A10AAA8-6AD3-4F04-9995-7D5E47B82E6D}"/>
                  </a:ext>
                </a:extLst>
              </p:cNvPr>
              <p:cNvSpPr/>
              <p:nvPr/>
            </p:nvSpPr>
            <p:spPr>
              <a:xfrm>
                <a:off x="12952536" y="-7005876"/>
                <a:ext cx="2801122" cy="27877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3769" tIns="256885" rIns="513769" bIns="25688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981157">
                  <a:spcAft>
                    <a:spcPts val="3372"/>
                  </a:spcAft>
                  <a:tabLst>
                    <a:tab pos="47398838" algn="l"/>
                  </a:tabLst>
                </a:pPr>
                <a:endParaRPr lang="ru-RU" sz="13485" b="1" cap="all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pic>
            <p:nvPicPr>
              <p:cNvPr id="11" name="Picture 2" descr="http://iro23.ru/sites/all/themes/Plasma/images/logo.png">
                <a:extLst>
                  <a:ext uri="{FF2B5EF4-FFF2-40B4-BE49-F238E27FC236}">
                    <a16:creationId xmlns:a16="http://schemas.microsoft.com/office/drawing/2014/main" xmlns="" id="{0B521CC8-3199-46D1-B45F-D6E8AE46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2952536" y="-7073773"/>
                <a:ext cx="2918388" cy="2923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3BFDC08-43A3-4B0F-9AE2-24FC0BF86B9B}"/>
              </a:ext>
            </a:extLst>
          </p:cNvPr>
          <p:cNvSpPr/>
          <p:nvPr/>
        </p:nvSpPr>
        <p:spPr>
          <a:xfrm rot="10800000">
            <a:off x="0" y="1414164"/>
            <a:ext cx="9144000" cy="78547"/>
          </a:xfrm>
          <a:prstGeom prst="rect">
            <a:avLst/>
          </a:prstGeom>
          <a:gradFill flip="none" rotWithShape="1">
            <a:gsLst>
              <a:gs pos="60000">
                <a:srgbClr val="69B3F1"/>
              </a:gs>
              <a:gs pos="93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4625" eaLnBrk="1" fontAlgn="auto" hangingPunct="1">
              <a:spcBef>
                <a:spcPts val="0"/>
              </a:spcBef>
              <a:spcAft>
                <a:spcPts val="600"/>
              </a:spcAft>
              <a:tabLst>
                <a:tab pos="8435975" algn="l"/>
              </a:tabLst>
            </a:pPr>
            <a:endParaRPr lang="ru-RU" sz="2400" b="1" cap="all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C422F439-B7A4-4A11-998A-1DB828C3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" y="5667644"/>
            <a:ext cx="9143997" cy="1190356"/>
          </a:xfrm>
          <a:prstGeom prst="rect">
            <a:avLst/>
          </a:prstGeom>
          <a:gradFill>
            <a:gsLst>
              <a:gs pos="42000">
                <a:schemeClr val="bg1">
                  <a:alpha val="36000"/>
                </a:schemeClr>
              </a:gs>
              <a:gs pos="98000">
                <a:srgbClr val="73B8F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457200">
              <a:defRPr>
                <a:solidFill>
                  <a:schemeClr val="lt1"/>
                </a:solidFill>
              </a:defRPr>
            </a:lvl1pPr>
            <a:lvl2pPr defTabSz="457200">
              <a:defRPr>
                <a:solidFill>
                  <a:schemeClr val="lt1"/>
                </a:solidFill>
              </a:defRPr>
            </a:lvl2pPr>
            <a:lvl3pPr defTabSz="457200">
              <a:defRPr>
                <a:solidFill>
                  <a:schemeClr val="lt1"/>
                </a:solidFill>
              </a:defRPr>
            </a:lvl3pPr>
            <a:lvl4pPr defTabSz="457200">
              <a:defRPr>
                <a:solidFill>
                  <a:schemeClr val="lt1"/>
                </a:solidFill>
              </a:defRPr>
            </a:lvl4pPr>
            <a:lvl5pPr defTabSz="457200">
              <a:defRPr>
                <a:solidFill>
                  <a:schemeClr val="lt1"/>
                </a:solidFill>
              </a:defRPr>
            </a:lvl5pPr>
            <a:lvl6pPr defTabSz="457200">
              <a:defRPr>
                <a:solidFill>
                  <a:schemeClr val="lt1"/>
                </a:solidFill>
              </a:defRPr>
            </a:lvl6pPr>
            <a:lvl7pPr defTabSz="457200">
              <a:defRPr>
                <a:solidFill>
                  <a:schemeClr val="lt1"/>
                </a:solidFill>
              </a:defRPr>
            </a:lvl7pPr>
            <a:lvl8pPr defTabSz="457200">
              <a:defRPr>
                <a:solidFill>
                  <a:schemeClr val="lt1"/>
                </a:solidFill>
              </a:defRPr>
            </a:lvl8pPr>
            <a:lvl9pPr defTabSz="457200"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2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Кара А.П., </a:t>
            </a:r>
            <a:r>
              <a:rPr lang="ru-RU" altLang="ru-RU" sz="20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к.и.н</a:t>
            </a:r>
            <a:r>
              <a:rPr lang="ru-RU" altLang="ru-RU" sz="2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доцент кафедры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общественных </a:t>
            </a:r>
            <a:r>
              <a:rPr lang="ru-RU" altLang="ru-RU" sz="2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дисциплин и регионоведения ГБОУ 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«Институт развития образования» Краснодарского края</a:t>
            </a:r>
            <a:endParaRPr lang="ru-RU" sz="20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6E0359E8-7770-4BD9-A850-13FF20FEF15E}"/>
              </a:ext>
            </a:extLst>
          </p:cNvPr>
          <p:cNvSpPr/>
          <p:nvPr/>
        </p:nvSpPr>
        <p:spPr>
          <a:xfrm rot="10800000">
            <a:off x="0" y="5589097"/>
            <a:ext cx="9144000" cy="78547"/>
          </a:xfrm>
          <a:prstGeom prst="rect">
            <a:avLst/>
          </a:prstGeom>
          <a:gradFill flip="none" rotWithShape="1">
            <a:gsLst>
              <a:gs pos="60000">
                <a:srgbClr val="69B3F1"/>
              </a:gs>
              <a:gs pos="93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4625" eaLnBrk="1" fontAlgn="auto" hangingPunct="1">
              <a:spcBef>
                <a:spcPts val="0"/>
              </a:spcBef>
              <a:spcAft>
                <a:spcPts val="600"/>
              </a:spcAft>
              <a:tabLst>
                <a:tab pos="8435975" algn="l"/>
              </a:tabLst>
            </a:pPr>
            <a:endParaRPr lang="ru-RU" sz="2400" b="1" cap="all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Распределение заданий по изучаемым разделам курса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представляют следующие разделы курса: «Человек и общество» и «Сфера духовной культуры» (задания 2–4), «Экономика» (задания 6–9, при этом задание 6 проверяет знание основ финансовой грамотности), «Социальная сфера» (задания 10, 11), «Сфера политики и социального управления» (задания 13, 14), «Право» (задания 16–18).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 одной и той же позиции (задания 1, 5, 12, 15, 19–24) в различных вариантах КИМ находятся задания одного уровня сложности, которые позволяют проверить одни и те же или сходные умения на различных элементах содержания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Распределение заданий КИМ ОГЭ по уровням сложности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13" t="64957" r="51790" b="13454"/>
          <a:stretch>
            <a:fillRect/>
          </a:stretch>
        </p:blipFill>
        <p:spPr bwMode="auto">
          <a:xfrm>
            <a:off x="611560" y="1844824"/>
            <a:ext cx="8064896" cy="453650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результатов выполнения заданий экзаменационной работы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6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13" t="21315" r="15992" b="7090"/>
          <a:stretch>
            <a:fillRect/>
          </a:stretch>
        </p:blipFill>
        <p:spPr bwMode="auto">
          <a:xfrm>
            <a:off x="467544" y="1484784"/>
            <a:ext cx="8136904" cy="432048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03" t="19724" r="7043" b="7090"/>
          <a:stretch>
            <a:fillRect/>
          </a:stretch>
        </p:blipFill>
        <p:spPr bwMode="auto">
          <a:xfrm>
            <a:off x="467544" y="1340768"/>
            <a:ext cx="8280920" cy="446449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Сравнительный анализ выполнения заданий по вариантам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АНАЛИЗ РЕЗУЛЬТАТОВ ОГЭ ПО ОБЩЕСТВОЗНАНИЮ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2022 ГОДА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2022 году в Краснодарском крае 39265  обучающихся (в 2019 – 39436)  сдавали экзамен в форме ОГЭ по обществознанию  и 11 выпускников сдавали экзамен в форме ГВЭ. Это более 60 % от общего числа выпускников 9 классов, что свидетельствует о большой популярности предмета у обучающихся.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Сравнительный анализ выполнения заданий по вариантам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МЕТОДИЧЕСКИЙ ПРАКТИКУМ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от 27.05.2022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Какие два из перечисленных понятий используются в первую очередь при описании политической сферы общественной жизни?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Прибыль, образование, государство, федерация, рыночная конкуренция.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Выпишите соответствующие понятия и раскройте смысл любого одного из них.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Оценивается задание   максимально в 2 балла.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1,1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Ответ</a:t>
            </a:r>
            <a:r>
              <a:rPr lang="ru-RU" dirty="0" smtClean="0"/>
              <a:t>: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1)Государство, федерация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Государство – политический институт, особая форма политической власти, обладающая суверенитетом и осуществляющая управление обществом на основе права с помощью специального механизма (аппарата)/ или «федерация» - форма территориально-политического устройства, которая предполагает наличие  единого центра и относительно самостоятельных субъектов(частей).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(Могут быть приведены другие раскрытия смысла понятий, содержащиеся в учебниках и словарях, входящих в Федеральный перечень).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от 27.05.2022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Какой из примеров иллюстрирует негативное влияние общества на природу?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организация заповедника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2)борьба с засолением почв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3)загрязнение почвы промышленными отходами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посадка деревьев и кустарников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Процент выполнения -  98,7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Ответ: 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Ученик одиннадцатого класса общеобразовательной школы Владимир участвует в общероссийских олимпиадах по математике. Кроме этого он занимается в секции фигурного катания. На каком уровне образования находится Владимир?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1)высшее образование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2)основное общее образование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3)среднее общее образование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4)среднее профессиональное образование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86,4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Ответ: 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от 27.05.2022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4.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Верны ли следующие суждения об обществе?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Общество является неотделимой частью природы.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Общество включает в себя все формы и способы взаимодействия людей.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1)верно только 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2)верно только Б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3)верны оба суждения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4)оба суждения неверны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71,4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Ответ: 2.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7.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относят к основным факторам (ресурсам) производства?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1)заработная плата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2)конкуренция производителей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3)товары первой необходимости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4)предпринимательские способности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Ответ: 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Процент выполнения – 81,8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от 27.05.2022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8.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В стране Z существует товарное производство и денежное обращение. Большинство работников трудятся в сфере услуг и информационном секторе. Какая дополнительная информация позволит сделать вывод о том, что экономика страны Z имеет рыночный характер?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1)молодым работникам предоставляются льготные условия труда на предприятиях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2)государство осуществляет выпуск денег и контроль над объёмом денежной массы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3)цены на все товары и услуги устанавливаются государством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4)в стране свободно действуют предприятия различных форм собственности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87,6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Ответ: 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9.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Верны ли следующие суждения о налогах?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Налоги в Российской Федерации делятся на федеральные, региональные, местные.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Косвенные налоги необязательны для уплаты.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1)верно только 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2)верно только Б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3)верны оба суждения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4)оба суждения неверны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80,5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Ответ: 1)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от 27.05.2022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Задание 10.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Какая социальная группа выделена по профессиональному признаку?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1)абитуриенты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2)экономисты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3)горожане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4)выпускники</a:t>
            </a: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91,7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Ответ: 2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Задание 11.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Верны ли следующие суждения о семье и семейных отношениях?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А. Одна из функций современной семьи – развитие рыночных экономических отношений.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Б. Семья, представленная двумя-тремя поколениями кровных родственников, называется малой.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1) верно только А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2)верно только Б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3)верны оба суждения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4)оба суждения неверны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Ответ: 4</a:t>
            </a: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74,6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от 27.05.2022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Задание 13.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Парламент в государстве Z избирается населением. Какая дополнительная информация позволит сделать вывод о том, что в государстве Z установился демократический режим?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1)В стране Z республиканская форма правления.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2)В стране Z реализован принцип разделения властей.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3)Страна Z разделена на несколько провинций.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4)Правительство формируется партией, победившей на выборах.</a:t>
            </a: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58,3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Ответ: 2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Задание 14.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Верны ли следующие суждения о разделении властей?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А. Разделение властей предполагает выделение законодательной, исполнительной и судебной ветвей власти.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Б. Парламент является органом исполнительной власти.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1)верно только А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2)верно только Б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3)верны оба суждения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4)оба суждения неверны</a:t>
            </a: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68,4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Ответ: 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от 27.05.2022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Задание 16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 отличает право от других социальных норм?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1)регулирование поведения людей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2)опора на представления о добре и зле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3)непрерывное действие во времени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4)установление государством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83,5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Ответ: 4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Задание 17.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Гражданин Ф. подарил своему сыну на 16-летие свой ноутбук. Данный пример прежде всего иллюстрирует право собственника в отношении принадлежащего ему имущества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1)владеть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2)распоряжаться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3)пользоваться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4)наследовать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78,5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Ответ: 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от 27.05.2022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 18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Верны ли следующие суждения о Федеральном Собрании Российской Федерации?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 Федеральное Собрание Российской Федерации является высшим органом исполнительной власти.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Б. Федеральное Собрание Российской Федерации состоит из двух палат – Совета Федерации и Государственной Думы.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1)верно только А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2)верно только Б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3)верны оба суждения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4)оба суждения неверны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61,9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Ответ: 2</a:t>
            </a:r>
          </a:p>
          <a:p>
            <a:pPr marL="0">
              <a:spcBef>
                <a:spcPts val="0"/>
              </a:spcBef>
            </a:pP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Задание 19.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Света планирует после окончания 9 класса общеобразовательной школы получить в колледже профессию повара, а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идёт в 10 класс гимназии. Сравните два типа учебных заведений: общеобразовательную школу и колледж.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Выберите и запишите порядковые номера черт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сходства,  порядковые номера черт различия.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1)обучение в организации среднего общего образования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2)изучение основ естественных и гуманитарных наук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3)прохождение производственной практики на предприятии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4)возможность дальнейшего обучения в вузе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Черты сходства   24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Черты различия13</a:t>
            </a:r>
          </a:p>
          <a:p>
            <a:pPr>
              <a:buNone/>
            </a:pP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65,3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2» – 0-13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«3» – 14-23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«4»- 24-31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«5» -  32-37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260648"/>
            <a:ext cx="653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результаты ОГЭ по  обществознанию в  2022 г.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от 27.05.2022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Задание 15.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Установите соответствие между примерами и видами потребностей: к каждому элементу, данному в первом столбце, подберите соответствующий элемент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из второго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столбца.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ПРИМЕРЫ 	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ВИДЫ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ПОТРЕБНОСТЕЙ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А)защита от холода              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1)биологические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Б)общение с друзьями        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2)Социальные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В)реализация своих способностей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Г)самосохранение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Д)достижение карьерного роста</a:t>
            </a: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Средний  балл – 1,8</a:t>
            </a: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Ответ: А1Б2В2Г1Д2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Задание 20.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Заполните пропуск в таблице.</a:t>
            </a: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Ответ: цель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1 балл.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Процент выполнения – 81,8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6016" y="2193425"/>
          <a:ext cx="3960440" cy="260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Элемент деятельности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Характеристика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Объект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То/тот, на что/кого направлена</a:t>
                      </a:r>
                    </a:p>
                    <a:p>
                      <a:r>
                        <a:rPr lang="ru-RU" sz="1400" dirty="0" smtClean="0"/>
                        <a:t>деятельность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……..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Идеальный образ результата в сознании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от 27.05.2022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Задание 5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Какой вид экономической деятельности может быть проиллюстрирован с помощью данной фотографии? Используя обществоведческие знания, факты общественной жизни и личный социальный опыт, сформулируйте два правила рационального поведения потребителя (покупателя) и кратко поясните каждое правило.</a:t>
            </a:r>
          </a:p>
          <a:p>
            <a:pPr algn="just"/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2 балла.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Средний балл  выполнения – 1,2(из 3)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4038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от 27.05.2022. Задание 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экономической деятельности - торговля(покупка товаров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рационального поведения потребителя(покупателя):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1)покупать только то, что необходимо в данный момент, чтобы не приобретать ненужный товар, который просто потом выбросят;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2)составлять список необходимых покупок перед походом в магазин, соотнося их с имеющимися финансами, чтобы сэкономить.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3 от 27.05.2022. Задание 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Студентка Ирина Н. получила в социальной сети от своей подруги сообщение: «Привет, пошла покупать подарок Косте на день рождения и поняла, что оставила деньги дома. Сбрось мне 2 тысячи, а я завтра верну».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чём состоит опасность данной ситуации для личных финансов Ирины Н.?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ей правильно поступить в данной ситуации?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2 балла.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Средний балл выполнения – 1,6 из 2.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1)опасность для личных финансов Ирины в том, что она их может потерять. Это может быть сообщение не от подруги, а от мошенников.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2)в данной ситуации ей нужно перезвонить подруге, чтобы убедиться, что это именно она отправила сообщение с просьбой, и только после этого принимать решение.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Социологическая служба одного из коммерческих банков провела опрос клиентов банка, обратившихся за кредитом. Им задавался вопрос: «На какие цели вы берёте кредит?»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Результаты опроса (в % от числа отвечавших) представлены в виде диаграммы.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Сформулируйте по одному выводу: а) о сходстве; б) о различии 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позициях групп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опрошенных. Выскажите предположение о том, чем объясняются указанные Вами: а) сходство; б) различие.</a:t>
            </a:r>
          </a:p>
          <a:p>
            <a:pPr algn="just"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4 балла.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Средний балл – 2,5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4038600" cy="385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Сходство в ответах респондентов в том, что обе эти группы берут кредит для покупки машины. Объясняется сходство позиции  тем, что автомобиль позволяет быть более мобильными и его можно использовать в работе(для заработка).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Отличие в том, что  в группе с 18 до 25 лет  большее количество предпочитают брать кредит на обучение, а в группе с 26 до 35 лет – берут кредит для покупки квартиры. Разницу в предпочтениях  можно объяснить тем, что в первой группе молодежь еще получает образование, поэтому такой кредит для них важнее, а в более старшей группе обучение уже завершено,  они работают, как правило создаются семьи и нужно жилье, которое они могут оплачивать из заработка.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Задания 21-24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Задание 21.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Составьте план текста. Для этого выделите основные смысловые фрагменты текста и озаглавьте каждый из них.</a:t>
            </a:r>
          </a:p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2 балла.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Средний балл –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1,1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Задание 22.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Какую власть называют эффективной? Каковы три признака власти? Какие два вида политической власти выделены? (Ответы на три вопроса даются только с опорой на текст.)</a:t>
            </a:r>
          </a:p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2 балла.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Средний балл –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1,3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Задание 23.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Авторы пишут, что власть осуществляется с помощью различных средств. Используя текст, знания курса и факты общественной жизни, назовите любые два средства (ресурса, основания) власти и проиллюстрируйте примером использование каждого из них.</a:t>
            </a:r>
          </a:p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3 балла.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Средний балл –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0,4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Задание 24.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Авторы считают, что «всякое общество нуждается во власти». Используя текст и обществоведческие знания, приведите два аргумента (объяснения) в поддержку этого мнения.</a:t>
            </a:r>
          </a:p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Оценивается задание   максимально в 2 балла.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Средний балл – 0,7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5218" t="21378" r="21292" b="8887"/>
          <a:stretch>
            <a:fillRect/>
          </a:stretch>
        </p:blipFill>
        <p:spPr bwMode="auto">
          <a:xfrm>
            <a:off x="251520" y="1484784"/>
            <a:ext cx="4104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Неосознанное запоминание научного термина или понятия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смыслового чтения текстов разного вида и жанра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Неумение работать с графически представленной информацией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Низкий уровень анализа, сравнения, классификации, обобщения–выполнение операций по случайному признаку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Низкий уровень самоконтроля и самостоятельности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Недостаточный уровень общей культуры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Н.Ф. Виноградова, член-корр. РАО, д.п.н., проф., заслуженный деятель науки РФ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48" t="21315" r="35681" b="5499"/>
          <a:stretch>
            <a:fillRect/>
          </a:stretch>
        </p:blipFill>
        <p:spPr bwMode="auto">
          <a:xfrm>
            <a:off x="0" y="1340768"/>
            <a:ext cx="3779912" cy="26750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767" t="21020" r="35825" b="8421"/>
          <a:stretch>
            <a:fillRect/>
          </a:stretch>
        </p:blipFill>
        <p:spPr bwMode="auto">
          <a:xfrm>
            <a:off x="1907705" y="2276872"/>
            <a:ext cx="4176464" cy="324036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6767" t="21020" r="35825" b="7161"/>
          <a:stretch>
            <a:fillRect/>
          </a:stretch>
        </p:blipFill>
        <p:spPr bwMode="auto">
          <a:xfrm>
            <a:off x="5357895" y="3789040"/>
            <a:ext cx="3606593" cy="266429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332656"/>
            <a:ext cx="78843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Демоверсия  ОГЭ 2023, кодификатор, спецификация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cap="all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ВИДЫ ДЕЯТЕЛЬНОСТИ</a:t>
            </a:r>
            <a:br>
              <a:rPr lang="ru-RU" altLang="ru-RU" b="1" cap="all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 слышу - я забываю,  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 вижу - я запоминаю, </a:t>
            </a:r>
          </a:p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 делаю -  я усваиваю».</a:t>
            </a:r>
          </a:p>
          <a:p>
            <a:pPr algn="r">
              <a:buNone/>
            </a:pP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Китайская мудрость</a:t>
            </a:r>
          </a:p>
          <a:p>
            <a:endParaRPr lang="ru-RU" altLang="ru-RU" sz="2800" b="1" i="1" kern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b="1" i="1" kern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b="1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«Человек достигнет результата,  только делая </a:t>
            </a:r>
          </a:p>
          <a:p>
            <a:r>
              <a:rPr lang="ru-RU" altLang="ru-RU" sz="2800" b="1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что-то сам...»</a:t>
            </a:r>
          </a:p>
          <a:p>
            <a:pPr algn="r">
              <a:buNone/>
            </a:pPr>
            <a:r>
              <a:rPr lang="ru-RU" altLang="ru-RU" sz="28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altLang="ru-RU" sz="2800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Александр Пятигорский,  русский философ</a:t>
            </a:r>
          </a:p>
          <a:p>
            <a:pPr algn="r"/>
            <a:endParaRPr lang="ru-RU" sz="20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9225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500499"/>
            <a:ext cx="4108270" cy="5357501"/>
          </a:xfrm>
          <a:gradFill>
            <a:gsLst>
              <a:gs pos="100000">
                <a:schemeClr val="bg1"/>
              </a:gs>
              <a:gs pos="41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1. Терминологические диктанты</a:t>
            </a: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2. Работа с текстом и маркером</a:t>
            </a: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3. Анализ кейсов по темам</a:t>
            </a: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4. Использование опорных конспектов, схем и таблиц</a:t>
            </a: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5. Использование новостных </a:t>
            </a:r>
            <a:r>
              <a:rPr lang="ru-RU" sz="2400" i="1" dirty="0" err="1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интернет-ресурсов</a:t>
            </a: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 РФ</a:t>
            </a:r>
          </a:p>
          <a:p>
            <a:pPr>
              <a:spcBef>
                <a:spcPct val="0"/>
              </a:spcBef>
              <a:buBlip>
                <a:blip r:embed="rId2"/>
              </a:buBlip>
            </a:pP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6. Составление планов к текстам и др.</a:t>
            </a:r>
          </a:p>
          <a:p>
            <a:pPr>
              <a:spcBef>
                <a:spcPct val="0"/>
              </a:spcBef>
              <a:buBlip>
                <a:blip r:embed="rId2"/>
              </a:buBlip>
            </a:pPr>
            <a:endParaRPr lang="ru-RU" sz="2400" i="1" dirty="0">
              <a:solidFill>
                <a:srgbClr val="002060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D1F189E-EA73-49E1-A554-DAF17760ABBB}"/>
              </a:ext>
            </a:extLst>
          </p:cNvPr>
          <p:cNvSpPr/>
          <p:nvPr/>
        </p:nvSpPr>
        <p:spPr>
          <a:xfrm>
            <a:off x="0" y="-30953"/>
            <a:ext cx="9144000" cy="1443729"/>
          </a:xfrm>
          <a:prstGeom prst="rect">
            <a:avLst/>
          </a:prstGeom>
          <a:gradFill flip="none" rotWithShape="1">
            <a:gsLst>
              <a:gs pos="0">
                <a:srgbClr val="69B3F1"/>
              </a:gs>
              <a:gs pos="41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31925">
              <a:spcAft>
                <a:spcPts val="600"/>
              </a:spcAft>
              <a:tabLst>
                <a:tab pos="8435975" algn="l"/>
              </a:tabLst>
            </a:pPr>
            <a:r>
              <a:rPr lang="ru-RU" altLang="ru-RU" sz="3200" b="1" cap="all" dirty="0">
                <a:solidFill>
                  <a:srgbClr val="002060"/>
                </a:solidFill>
                <a:latin typeface="Georgia" panose="02040502050405020303" pitchFamily="18" charset="0"/>
              </a:rPr>
              <a:t>ВИДЫ ДЕЯТЕЛЬНОСТИ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176FFF2-F0B3-4FB0-9F92-09EFCD32FB72}"/>
              </a:ext>
            </a:extLst>
          </p:cNvPr>
          <p:cNvSpPr/>
          <p:nvPr/>
        </p:nvSpPr>
        <p:spPr>
          <a:xfrm rot="10800000">
            <a:off x="0" y="-30955"/>
            <a:ext cx="9144000" cy="78547"/>
          </a:xfrm>
          <a:prstGeom prst="rect">
            <a:avLst/>
          </a:prstGeom>
          <a:gradFill flip="none" rotWithShape="1">
            <a:gsLst>
              <a:gs pos="60000">
                <a:srgbClr val="69B3F1"/>
              </a:gs>
              <a:gs pos="93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4625" eaLnBrk="1" fontAlgn="auto" hangingPunct="1">
              <a:spcBef>
                <a:spcPts val="0"/>
              </a:spcBef>
              <a:spcAft>
                <a:spcPts val="600"/>
              </a:spcAft>
              <a:tabLst>
                <a:tab pos="8435975" algn="l"/>
              </a:tabLst>
            </a:pPr>
            <a:endParaRPr lang="ru-RU" sz="2400" b="1" cap="all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033D9C9-63D3-4AEC-B959-1FB2C65E8858}"/>
              </a:ext>
            </a:extLst>
          </p:cNvPr>
          <p:cNvGrpSpPr/>
          <p:nvPr/>
        </p:nvGrpSpPr>
        <p:grpSpPr>
          <a:xfrm>
            <a:off x="107504" y="121153"/>
            <a:ext cx="1115616" cy="1135944"/>
            <a:chOff x="127548" y="539500"/>
            <a:chExt cx="2088000" cy="2088000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9D43DB3B-129E-4D13-9E98-2E1544AB3B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548" y="539500"/>
              <a:ext cx="2088000" cy="2088000"/>
            </a:xfrm>
            <a:prstGeom prst="ellipse">
              <a:avLst/>
            </a:prstGeom>
            <a:gradFill flip="none" rotWithShape="1">
              <a:gsLst>
                <a:gs pos="60000">
                  <a:srgbClr val="69B3F1"/>
                </a:gs>
                <a:gs pos="93000">
                  <a:schemeClr val="bg1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3769" tIns="256885" rIns="513769" bIns="2568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981157">
                <a:spcAft>
                  <a:spcPts val="3372"/>
                </a:spcAft>
                <a:tabLst>
                  <a:tab pos="47398838" algn="l"/>
                </a:tabLst>
              </a:pPr>
              <a:endParaRPr lang="ru-RU" sz="13485" b="1" cap="all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A71AD36E-DAA9-44CB-8D92-27558DEA79DC}"/>
                </a:ext>
              </a:extLst>
            </p:cNvPr>
            <p:cNvGrpSpPr/>
            <p:nvPr/>
          </p:nvGrpSpPr>
          <p:grpSpPr>
            <a:xfrm>
              <a:off x="289952" y="700347"/>
              <a:ext cx="1763193" cy="1766306"/>
              <a:chOff x="12952536" y="-7073773"/>
              <a:chExt cx="2918388" cy="2923541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xmlns="" id="{71CA78C5-7447-412F-9858-0AEA245F05B4}"/>
                  </a:ext>
                </a:extLst>
              </p:cNvPr>
              <p:cNvSpPr/>
              <p:nvPr/>
            </p:nvSpPr>
            <p:spPr>
              <a:xfrm>
                <a:off x="12952536" y="-7005876"/>
                <a:ext cx="2801122" cy="27877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3769" tIns="256885" rIns="513769" bIns="25688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981157">
                  <a:spcAft>
                    <a:spcPts val="3372"/>
                  </a:spcAft>
                  <a:tabLst>
                    <a:tab pos="47398838" algn="l"/>
                  </a:tabLst>
                </a:pPr>
                <a:endParaRPr lang="ru-RU" sz="13485" b="1" cap="all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pic>
            <p:nvPicPr>
              <p:cNvPr id="12" name="Picture 2" descr="http://iro23.ru/sites/all/themes/Plasma/images/logo.png">
                <a:extLst>
                  <a:ext uri="{FF2B5EF4-FFF2-40B4-BE49-F238E27FC236}">
                    <a16:creationId xmlns:a16="http://schemas.microsoft.com/office/drawing/2014/main" xmlns="" id="{E919EF6F-C9C3-4811-8532-C57AB81ADB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2952536" y="-7073773"/>
                <a:ext cx="2918388" cy="2923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EFE89BD-4D83-46B5-B758-B5E34FC72729}"/>
              </a:ext>
            </a:extLst>
          </p:cNvPr>
          <p:cNvSpPr/>
          <p:nvPr/>
        </p:nvSpPr>
        <p:spPr>
          <a:xfrm rot="10800000">
            <a:off x="0" y="1407789"/>
            <a:ext cx="9144000" cy="78547"/>
          </a:xfrm>
          <a:prstGeom prst="rect">
            <a:avLst/>
          </a:prstGeom>
          <a:gradFill flip="none" rotWithShape="1">
            <a:gsLst>
              <a:gs pos="60000">
                <a:srgbClr val="69B3F1"/>
              </a:gs>
              <a:gs pos="93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4625" eaLnBrk="1" fontAlgn="auto" hangingPunct="1">
              <a:spcBef>
                <a:spcPts val="0"/>
              </a:spcBef>
              <a:spcAft>
                <a:spcPts val="600"/>
              </a:spcAft>
              <a:tabLst>
                <a:tab pos="8435975" algn="l"/>
              </a:tabLst>
            </a:pPr>
            <a:endParaRPr lang="ru-RU" sz="2400" b="1" cap="all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D40E71-CB56-438C-896B-FBFC15358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56"/>
          <a:stretch/>
        </p:blipFill>
        <p:spPr>
          <a:xfrm>
            <a:off x="0" y="1486336"/>
            <a:ext cx="5004048" cy="53575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3E57AD2-079C-49E8-A2D7-EE95FBF60141}"/>
              </a:ext>
            </a:extLst>
          </p:cNvPr>
          <p:cNvSpPr/>
          <p:nvPr/>
        </p:nvSpPr>
        <p:spPr>
          <a:xfrm>
            <a:off x="0" y="6502991"/>
            <a:ext cx="5004048" cy="369332"/>
          </a:xfrm>
          <a:prstGeom prst="rect">
            <a:avLst/>
          </a:prstGeom>
          <a:solidFill>
            <a:srgbClr val="73B8F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https://pixabay.com/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Методическая поддержка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233" t="27320" r="25903" b="8421"/>
          <a:stretch>
            <a:fillRect/>
          </a:stretch>
        </p:blipFill>
        <p:spPr bwMode="auto">
          <a:xfrm>
            <a:off x="6012160" y="4509120"/>
            <a:ext cx="2952328" cy="198116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1573" t="22310" r="34408" b="7044"/>
          <a:stretch>
            <a:fillRect/>
          </a:stretch>
        </p:blipFill>
        <p:spPr bwMode="auto">
          <a:xfrm>
            <a:off x="467544" y="1700808"/>
            <a:ext cx="3456384" cy="410445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513" t="11211" r="7574" b="15520"/>
          <a:stretch>
            <a:fillRect/>
          </a:stretch>
        </p:blipFill>
        <p:spPr bwMode="auto">
          <a:xfrm>
            <a:off x="4932040" y="3068960"/>
            <a:ext cx="3744416" cy="151216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1806" t="12201" r="3223" b="12200"/>
          <a:stretch>
            <a:fillRect/>
          </a:stretch>
        </p:blipFill>
        <p:spPr bwMode="auto">
          <a:xfrm>
            <a:off x="4067945" y="1484784"/>
            <a:ext cx="3672407" cy="165618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Навигатор подготовки к ОГЭ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26" t="24497" r="13308" b="16636"/>
          <a:stretch>
            <a:fillRect/>
          </a:stretch>
        </p:blipFill>
        <p:spPr bwMode="auto">
          <a:xfrm>
            <a:off x="395536" y="1484784"/>
            <a:ext cx="8352928" cy="475252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alla_kara@mail.ru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 экзаменационной работы ОГЭ по обществознанию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685" t="37225" r="24047" b="48456"/>
          <a:stretch>
            <a:fillRect/>
          </a:stretch>
        </p:blipFill>
        <p:spPr bwMode="auto">
          <a:xfrm>
            <a:off x="395536" y="1628800"/>
            <a:ext cx="8280920" cy="453650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Каждое задание проверяет определённое умение / комплекс умений.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Задание 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понимание основных принципов жизни общества, основ современных научных теорий общественного развития / формирование у обучающихся личностных представлений об основах российской гражданской идентичности, патриотизма, гражданственности, социальной ответственности, правового самосознания, толерантности, приверженности ценностям, закреплённым в Конституции  РФ.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Задания 2, 3, 10, 13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понимание основных принципов жизни общества, основ современных научных теорий общественного развития /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Задания 4, 9, 11, 14, 18, 19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развитие социального кругозора и формирование познавательного интереса к изучению общественных дисциплин.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Задание 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освоение приёмов работы с социально значимой информацией (по заданной теме из фотоизображения), её осмысление; развитие способностей обучающихся делать  необходимые выводы и давать обоснованные оценки социальным событиям и процесса; формирование у обучающихся личностных представлений об основах российской гражданской идентичности, патриотизма, гражданственности, социальной ответственности, правового самосознания, толерантности, приверженности ценностям, закреплённым в Конституции Российской Федерации.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Задания 6, 8, 17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Задания 7, 16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понимание основных принципов жизни общества, основ современных научных теорий общественного развития.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Каждое задание проверяет определённое умение / комплекс умений.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освоение приёмов работы с социально значимой информацией (по заданной теме из диаграммы/таблицы), её осмысление; развитие способностей обучающихся делать необходимые выводы и давать обоснованные оценки социальным событиям и процессам;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установленными законодательством Российской Федерации, убеждённости в необходимости защищать правопорядок правовыми способами и средствами, умений реализовывать основные социальные роли в пределах своей дееспособности.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отношений/формирование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установленными законодательством Российской Федерации, убеждённости в необходимости защищать правопорядок правовыми способами и средствами, умений реализовывать основные социальные роли в пределах своей дееспособности.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развитие социального кругозора и формирование познавательного интереса к изучению общественных дисциплин / формирование у обучающихся личностных представлений об основах российской гражданской идентичности, патриотизма, гражданственности, социальной ответственности, правового самосознания, толерантности, приверженности ценностям, закреплённым в Конституции Российской Федерации.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Каждое задание проверяет определённое умение / комплекс умений.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Задания 21–24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объединены в составное задание с фрагментом адаптированного научно-популярного текста и направлены на проверку освоения приёмов работы с социально значимой информацией, её осмысление; уровня развития способностей обучающихся делать необходимые выводы и давать обоснованные оценки социальным событиям и процесса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(задания 21–23); составлять план (задание 21)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приводить примеры (в том числе моделировать ситуации) социальных объектов, явлений, процессов определённого типа, их структурных элементов и проявлений основных функций разных типов социальных отношений и ситуаций, регулируемых различными видами социальных норм деятельности людей в разных сферах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(задание 23);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анализировать, обобщать, систематизировать и конкретизировать социальную информацию из адаптированных источников, соотносить её с собственными знаниями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(задание 24).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Распределение заданий КИМ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 контролируемым требованиям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685" t="29270" r="24047" b="37319"/>
          <a:stretch>
            <a:fillRect/>
          </a:stretch>
        </p:blipFill>
        <p:spPr bwMode="auto">
          <a:xfrm>
            <a:off x="827584" y="1556792"/>
            <a:ext cx="7632848" cy="46085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2236</Words>
  <Application>Microsoft Office PowerPoint</Application>
  <PresentationFormat>Экран (4:3)</PresentationFormat>
  <Paragraphs>322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 ШКОЛА ТЬЮТОРОВ Обществознание – результаты  ОГЭ 2022  и методика подготовки к ГИА</vt:lpstr>
      <vt:lpstr>  АНАЛИЗ РЕЗУЛЬТАТОВ ОГЭ ПО ОБЩЕСТВОЗНАНИЮ  2022 ГОДА  </vt:lpstr>
      <vt:lpstr> </vt:lpstr>
      <vt:lpstr>Слайд 4</vt:lpstr>
      <vt:lpstr>Особенности  экзаменационной работы ОГЭ по обществознанию </vt:lpstr>
      <vt:lpstr> Каждое задание проверяет определённое умение / комплекс умений. </vt:lpstr>
      <vt:lpstr>Каждое задание проверяет определённое умение / комплекс умений.</vt:lpstr>
      <vt:lpstr>Каждое задание проверяет определённое умение / комплекс умений.</vt:lpstr>
      <vt:lpstr>Распределение заданий КИМ по контролируемым требованиям</vt:lpstr>
      <vt:lpstr>Распределение заданий по изучаемым разделам курса</vt:lpstr>
      <vt:lpstr>Распределение заданий КИМ ОГЭ по уровням сложности</vt:lpstr>
      <vt:lpstr>Анализ результатов выполнения заданий экзаменационной работы </vt:lpstr>
      <vt:lpstr>Слайд 13</vt:lpstr>
      <vt:lpstr>Слайд 14</vt:lpstr>
      <vt:lpstr>Слайд 15</vt:lpstr>
      <vt:lpstr>Слайд 16</vt:lpstr>
      <vt:lpstr>Слайд 17</vt:lpstr>
      <vt:lpstr>Слайд 18</vt:lpstr>
      <vt:lpstr>Сравнительный анализ выполнения заданий по вариантам</vt:lpstr>
      <vt:lpstr>Сравнительный анализ выполнения заданий по вариантам</vt:lpstr>
      <vt:lpstr>Слайд 21</vt:lpstr>
      <vt:lpstr>Вариант 3 от 27.05.2022</vt:lpstr>
      <vt:lpstr>Вариант 3 от 27.05.2022</vt:lpstr>
      <vt:lpstr>Вариант 3 от 27.05.2022</vt:lpstr>
      <vt:lpstr>Вариант 3 от 27.05.2022</vt:lpstr>
      <vt:lpstr>Вариант 3 от 27.05.2022</vt:lpstr>
      <vt:lpstr>Вариант 3 от 27.05.2022</vt:lpstr>
      <vt:lpstr>Вариант 3 от 27.05.2022</vt:lpstr>
      <vt:lpstr>Вариант 3 от 27.05.2022</vt:lpstr>
      <vt:lpstr>Вариант 3 от 27.05.2022</vt:lpstr>
      <vt:lpstr>Вариант 3 от 27.05.2022</vt:lpstr>
      <vt:lpstr>Вариант 3 от 27.05.2022. Задание 5</vt:lpstr>
      <vt:lpstr>Вариант 3 от 27.05.2022. Задание 6</vt:lpstr>
      <vt:lpstr>Задание 12</vt:lpstr>
      <vt:lpstr>Ответ: </vt:lpstr>
      <vt:lpstr>Задания 21-24</vt:lpstr>
      <vt:lpstr>ПРОБЛЕМЫ:</vt:lpstr>
      <vt:lpstr> </vt:lpstr>
      <vt:lpstr>ВИДЫ ДЕЯТЕЛЬНОСТИ </vt:lpstr>
      <vt:lpstr>Слайд 40</vt:lpstr>
      <vt:lpstr>Методическая поддержка</vt:lpstr>
      <vt:lpstr>Навигатор подготовки к ОГЭ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обучения написанию связного текста в образовательной деятельности учителей истории и обществознания</dc:title>
  <dc:creator>Пользователь</dc:creator>
  <cp:lastModifiedBy>Пользователь</cp:lastModifiedBy>
  <cp:revision>114</cp:revision>
  <dcterms:created xsi:type="dcterms:W3CDTF">2020-11-10T09:05:08Z</dcterms:created>
  <dcterms:modified xsi:type="dcterms:W3CDTF">2022-11-14T11:36:21Z</dcterms:modified>
</cp:coreProperties>
</file>