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DCB6-543E-4B78-AA87-DF76A45AFC5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C4B7B5-CEED-46F5-A615-0B2E3CFE6F1E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Профилактика наркозависимости «АНТИНАРКО»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2551C-73B4-4B27-AB72-C5971D2F3E95}" type="parTrans" cxnId="{B078C4A5-8905-4240-A1B9-477CEA7C6FD6}">
      <dgm:prSet/>
      <dgm:spPr/>
      <dgm:t>
        <a:bodyPr/>
        <a:lstStyle/>
        <a:p>
          <a:endParaRPr lang="ru-RU"/>
        </a:p>
      </dgm:t>
    </dgm:pt>
    <dgm:pt modelId="{28BA4FD9-29C8-4645-A81A-CBC8B23D36EF}" type="sibTrans" cxnId="{B078C4A5-8905-4240-A1B9-477CEA7C6FD6}">
      <dgm:prSet/>
      <dgm:spPr/>
      <dgm:t>
        <a:bodyPr/>
        <a:lstStyle/>
        <a:p>
          <a:endParaRPr lang="ru-RU"/>
        </a:p>
      </dgm:t>
    </dgm:pt>
    <dgm:pt modelId="{29655EAF-CE52-470B-8089-3702D26F71D3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E97508-7023-4617-8312-7DFC929B7166}" type="parTrans" cxnId="{3898ED7C-961F-4D66-8478-EDC712550E2F}">
      <dgm:prSet/>
      <dgm:spPr/>
      <dgm:t>
        <a:bodyPr/>
        <a:lstStyle/>
        <a:p>
          <a:endParaRPr lang="ru-RU"/>
        </a:p>
      </dgm:t>
    </dgm:pt>
    <dgm:pt modelId="{EEF2CCB9-61E5-4F18-A095-1D690369FEC5}" type="sibTrans" cxnId="{3898ED7C-961F-4D66-8478-EDC712550E2F}">
      <dgm:prSet/>
      <dgm:spPr/>
      <dgm:t>
        <a:bodyPr/>
        <a:lstStyle/>
        <a:p>
          <a:endParaRPr lang="ru-RU"/>
        </a:p>
      </dgm:t>
    </dgm:pt>
    <dgm:pt modelId="{2E335FCC-EADC-4795-BCB7-3896B74460E8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СПАЙС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04AED5-75D1-4C00-85DB-AB797C319D13}" type="parTrans" cxnId="{45E14F9F-5DD9-44F4-AB67-B0680F1DDC74}">
      <dgm:prSet/>
      <dgm:spPr/>
      <dgm:t>
        <a:bodyPr/>
        <a:lstStyle/>
        <a:p>
          <a:endParaRPr lang="ru-RU"/>
        </a:p>
      </dgm:t>
    </dgm:pt>
    <dgm:pt modelId="{EC1F1F1E-246C-4B11-A61F-FBB2E5933851}" type="sibTrans" cxnId="{45E14F9F-5DD9-44F4-AB67-B0680F1DDC74}">
      <dgm:prSet/>
      <dgm:spPr/>
      <dgm:t>
        <a:bodyPr/>
        <a:lstStyle/>
        <a:p>
          <a:endParaRPr lang="ru-RU"/>
        </a:p>
      </dgm:t>
    </dgm:pt>
    <dgm:pt modelId="{0058B2ED-B8FC-4E8D-B7E3-4BDCC9DDC7CD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Профилактика табакокурения и употребления алкоголя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D5FB41-84E5-49F0-A967-44DC6D361A6A}" type="parTrans" cxnId="{4C2F89DD-4C62-4B8F-B7A6-E6B8D21FE8DE}">
      <dgm:prSet/>
      <dgm:spPr/>
      <dgm:t>
        <a:bodyPr/>
        <a:lstStyle/>
        <a:p>
          <a:endParaRPr lang="ru-RU"/>
        </a:p>
      </dgm:t>
    </dgm:pt>
    <dgm:pt modelId="{F561CB70-2CE7-4BB2-BE3C-B06F8EB70253}" type="sibTrans" cxnId="{4C2F89DD-4C62-4B8F-B7A6-E6B8D21FE8DE}">
      <dgm:prSet/>
      <dgm:spPr/>
      <dgm:t>
        <a:bodyPr/>
        <a:lstStyle/>
        <a:p>
          <a:endParaRPr lang="ru-RU"/>
        </a:p>
      </dgm:t>
    </dgm:pt>
    <dgm:pt modelId="{80AE12F5-E79F-4EC1-8277-33FBC18C49B0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Вредных</a:t>
          </a:r>
          <a:r>
            <a:rPr lang="ru-RU" dirty="0" smtClean="0"/>
            <a:t>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привычек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E69B9B-1966-4318-9BD9-88E37651DDCE}" type="parTrans" cxnId="{CE9F6FBB-C2B1-42C0-9B52-FFCC6FF95E5C}">
      <dgm:prSet/>
      <dgm:spPr/>
      <dgm:t>
        <a:bodyPr/>
        <a:lstStyle/>
        <a:p>
          <a:endParaRPr lang="ru-RU"/>
        </a:p>
      </dgm:t>
    </dgm:pt>
    <dgm:pt modelId="{7B870053-5F3C-43CC-9575-99FB03ADBF45}" type="sibTrans" cxnId="{CE9F6FBB-C2B1-42C0-9B52-FFCC6FF95E5C}">
      <dgm:prSet/>
      <dgm:spPr/>
      <dgm:t>
        <a:bodyPr/>
        <a:lstStyle/>
        <a:p>
          <a:endParaRPr lang="ru-RU"/>
        </a:p>
      </dgm:t>
    </dgm:pt>
    <dgm:pt modelId="{15A5B3C4-861B-4974-BCA1-58A48D366513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Аморального образа жизни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3D4CB3-A1EF-4475-801B-DF3638D3B628}" type="parTrans" cxnId="{518B8F8C-7AB4-4829-AA2F-E5636EFA5279}">
      <dgm:prSet/>
      <dgm:spPr/>
      <dgm:t>
        <a:bodyPr/>
        <a:lstStyle/>
        <a:p>
          <a:endParaRPr lang="ru-RU"/>
        </a:p>
      </dgm:t>
    </dgm:pt>
    <dgm:pt modelId="{BE184DA3-7487-4A64-8A9F-C0BDEB30EF92}" type="sibTrans" cxnId="{518B8F8C-7AB4-4829-AA2F-E5636EFA5279}">
      <dgm:prSet/>
      <dgm:spPr/>
      <dgm:t>
        <a:bodyPr/>
        <a:lstStyle/>
        <a:p>
          <a:endParaRPr lang="ru-RU"/>
        </a:p>
      </dgm:t>
    </dgm:pt>
    <dgm:pt modelId="{40F99725-CDCF-4314-8093-D85EDE32D23F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Профилактика девиантного поведения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EFEDAC-4678-4F08-B6ED-05D60E5B2E46}" type="parTrans" cxnId="{C4DCB957-DD14-4BA4-AE84-B6900A80A4C7}">
      <dgm:prSet/>
      <dgm:spPr/>
      <dgm:t>
        <a:bodyPr/>
        <a:lstStyle/>
        <a:p>
          <a:endParaRPr lang="ru-RU"/>
        </a:p>
      </dgm:t>
    </dgm:pt>
    <dgm:pt modelId="{022A1487-5D7D-42DB-903F-3260FC9C0FD8}" type="sibTrans" cxnId="{C4DCB957-DD14-4BA4-AE84-B6900A80A4C7}">
      <dgm:prSet/>
      <dgm:spPr/>
      <dgm:t>
        <a:bodyPr/>
        <a:lstStyle/>
        <a:p>
          <a:endParaRPr lang="ru-RU"/>
        </a:p>
      </dgm:t>
    </dgm:pt>
    <dgm:pt modelId="{A0B9348E-C0DD-454C-8095-575BC8689934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Правонарушений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55EC65-EACA-4E69-B6DA-DCC909428477}" type="parTrans" cxnId="{02938178-DFD3-4C17-8CE0-5969A3C30E5A}">
      <dgm:prSet/>
      <dgm:spPr/>
      <dgm:t>
        <a:bodyPr/>
        <a:lstStyle/>
        <a:p>
          <a:endParaRPr lang="ru-RU"/>
        </a:p>
      </dgm:t>
    </dgm:pt>
    <dgm:pt modelId="{6B2761F6-6B22-4DC8-8BC0-342B93A2257C}" type="sibTrans" cxnId="{02938178-DFD3-4C17-8CE0-5969A3C30E5A}">
      <dgm:prSet/>
      <dgm:spPr/>
      <dgm:t>
        <a:bodyPr/>
        <a:lstStyle/>
        <a:p>
          <a:endParaRPr lang="ru-RU"/>
        </a:p>
      </dgm:t>
    </dgm:pt>
    <dgm:pt modelId="{B87F1A5F-F18F-4BF6-91FF-6AA8117E837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Суицида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F2CA44-8060-4B88-B405-04D085D84353}" type="parTrans" cxnId="{2650C7D8-B032-41CB-9339-0C393C3E8E79}">
      <dgm:prSet/>
      <dgm:spPr/>
      <dgm:t>
        <a:bodyPr/>
        <a:lstStyle/>
        <a:p>
          <a:endParaRPr lang="ru-RU"/>
        </a:p>
      </dgm:t>
    </dgm:pt>
    <dgm:pt modelId="{39B80A7F-E4E9-400E-B8D2-911785DABF16}" type="sibTrans" cxnId="{2650C7D8-B032-41CB-9339-0C393C3E8E79}">
      <dgm:prSet/>
      <dgm:spPr/>
      <dgm:t>
        <a:bodyPr/>
        <a:lstStyle/>
        <a:p>
          <a:endParaRPr lang="ru-RU"/>
        </a:p>
      </dgm:t>
    </dgm:pt>
    <dgm:pt modelId="{9C6DE2F6-6062-4791-B7B8-A4118F5D402C}" type="pres">
      <dgm:prSet presAssocID="{9B9CDCB6-543E-4B78-AA87-DF76A45AFC5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9284C3-9388-4400-9270-7EBD1DD251EE}" type="pres">
      <dgm:prSet presAssocID="{40F99725-CDCF-4314-8093-D85EDE32D23F}" presName="boxAndChildren" presStyleCnt="0"/>
      <dgm:spPr/>
    </dgm:pt>
    <dgm:pt modelId="{CF256128-49FE-44BC-AFC4-41EDFA8E3FCE}" type="pres">
      <dgm:prSet presAssocID="{40F99725-CDCF-4314-8093-D85EDE32D23F}" presName="parentTextBox" presStyleLbl="node1" presStyleIdx="0" presStyleCnt="3"/>
      <dgm:spPr/>
      <dgm:t>
        <a:bodyPr/>
        <a:lstStyle/>
        <a:p>
          <a:endParaRPr lang="ru-RU"/>
        </a:p>
      </dgm:t>
    </dgm:pt>
    <dgm:pt modelId="{26BB29B4-EB59-413C-B94D-156AC9F6198C}" type="pres">
      <dgm:prSet presAssocID="{40F99725-CDCF-4314-8093-D85EDE32D23F}" presName="entireBox" presStyleLbl="node1" presStyleIdx="0" presStyleCnt="3"/>
      <dgm:spPr/>
      <dgm:t>
        <a:bodyPr/>
        <a:lstStyle/>
        <a:p>
          <a:endParaRPr lang="ru-RU"/>
        </a:p>
      </dgm:t>
    </dgm:pt>
    <dgm:pt modelId="{B6F1AB1A-AEC5-42A6-B907-78FD32E5E14C}" type="pres">
      <dgm:prSet presAssocID="{40F99725-CDCF-4314-8093-D85EDE32D23F}" presName="descendantBox" presStyleCnt="0"/>
      <dgm:spPr/>
    </dgm:pt>
    <dgm:pt modelId="{99687278-7B19-4DC7-BC60-2EEB6CD60B8F}" type="pres">
      <dgm:prSet presAssocID="{A0B9348E-C0DD-454C-8095-575BC8689934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011C8C-2B93-4B9B-B4C4-1206896CBA02}" type="pres">
      <dgm:prSet presAssocID="{B87F1A5F-F18F-4BF6-91FF-6AA8117E8377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37B909-6542-4F7C-A8AA-CFF145C5C199}" type="pres">
      <dgm:prSet presAssocID="{F561CB70-2CE7-4BB2-BE3C-B06F8EB70253}" presName="sp" presStyleCnt="0"/>
      <dgm:spPr/>
    </dgm:pt>
    <dgm:pt modelId="{4F687D7D-145A-4188-9F5A-2ED5E354E6ED}" type="pres">
      <dgm:prSet presAssocID="{0058B2ED-B8FC-4E8D-B7E3-4BDCC9DDC7CD}" presName="arrowAndChildren" presStyleCnt="0"/>
      <dgm:spPr/>
    </dgm:pt>
    <dgm:pt modelId="{26D32C83-21CD-4EC9-AC9D-7218FAD599DC}" type="pres">
      <dgm:prSet presAssocID="{0058B2ED-B8FC-4E8D-B7E3-4BDCC9DDC7CD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20851510-3688-4B4E-B347-F7E06B93BEE5}" type="pres">
      <dgm:prSet presAssocID="{0058B2ED-B8FC-4E8D-B7E3-4BDCC9DDC7CD}" presName="arrow" presStyleLbl="node1" presStyleIdx="1" presStyleCnt="3"/>
      <dgm:spPr/>
      <dgm:t>
        <a:bodyPr/>
        <a:lstStyle/>
        <a:p>
          <a:endParaRPr lang="ru-RU"/>
        </a:p>
      </dgm:t>
    </dgm:pt>
    <dgm:pt modelId="{207D6E99-281D-4C6C-ACEC-C7BBB8C0A3DB}" type="pres">
      <dgm:prSet presAssocID="{0058B2ED-B8FC-4E8D-B7E3-4BDCC9DDC7CD}" presName="descendantArrow" presStyleCnt="0"/>
      <dgm:spPr/>
    </dgm:pt>
    <dgm:pt modelId="{1FE398B7-7EE0-4526-B369-3F5D6B1919FD}" type="pres">
      <dgm:prSet presAssocID="{80AE12F5-E79F-4EC1-8277-33FBC18C49B0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94672-2EE3-42E4-8BF9-3666199EE10E}" type="pres">
      <dgm:prSet presAssocID="{15A5B3C4-861B-4974-BCA1-58A48D366513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B51925-D4AA-47BD-B681-788E65E81582}" type="pres">
      <dgm:prSet presAssocID="{28BA4FD9-29C8-4645-A81A-CBC8B23D36EF}" presName="sp" presStyleCnt="0"/>
      <dgm:spPr/>
    </dgm:pt>
    <dgm:pt modelId="{74EE53B6-F5EF-4C78-9D59-FA86A98B6919}" type="pres">
      <dgm:prSet presAssocID="{6FC4B7B5-CEED-46F5-A615-0B2E3CFE6F1E}" presName="arrowAndChildren" presStyleCnt="0"/>
      <dgm:spPr/>
    </dgm:pt>
    <dgm:pt modelId="{ABD6E0B8-BFB6-41FC-8B0C-DEC4EE43FC0A}" type="pres">
      <dgm:prSet presAssocID="{6FC4B7B5-CEED-46F5-A615-0B2E3CFE6F1E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8394AD2E-8A63-47E1-ABA7-D1CFA284B797}" type="pres">
      <dgm:prSet presAssocID="{6FC4B7B5-CEED-46F5-A615-0B2E3CFE6F1E}" presName="arrow" presStyleLbl="node1" presStyleIdx="2" presStyleCnt="3"/>
      <dgm:spPr/>
      <dgm:t>
        <a:bodyPr/>
        <a:lstStyle/>
        <a:p>
          <a:endParaRPr lang="ru-RU"/>
        </a:p>
      </dgm:t>
    </dgm:pt>
    <dgm:pt modelId="{266748DA-9B71-4D7A-8AED-5879460DB123}" type="pres">
      <dgm:prSet presAssocID="{6FC4B7B5-CEED-46F5-A615-0B2E3CFE6F1E}" presName="descendantArrow" presStyleCnt="0"/>
      <dgm:spPr/>
    </dgm:pt>
    <dgm:pt modelId="{461EE36A-2B54-41CD-B9D8-AEF84F10DF4F}" type="pres">
      <dgm:prSet presAssocID="{29655EAF-CE52-470B-8089-3702D26F71D3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49D94E-1FF8-47A5-90E7-42FAB0C70417}" type="pres">
      <dgm:prSet presAssocID="{2E335FCC-EADC-4795-BCB7-3896B74460E8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2F89DD-4C62-4B8F-B7A6-E6B8D21FE8DE}" srcId="{9B9CDCB6-543E-4B78-AA87-DF76A45AFC52}" destId="{0058B2ED-B8FC-4E8D-B7E3-4BDCC9DDC7CD}" srcOrd="1" destOrd="0" parTransId="{B8D5FB41-84E5-49F0-A967-44DC6D361A6A}" sibTransId="{F561CB70-2CE7-4BB2-BE3C-B06F8EB70253}"/>
    <dgm:cxn modelId="{02938178-DFD3-4C17-8CE0-5969A3C30E5A}" srcId="{40F99725-CDCF-4314-8093-D85EDE32D23F}" destId="{A0B9348E-C0DD-454C-8095-575BC8689934}" srcOrd="0" destOrd="0" parTransId="{F455EC65-EACA-4E69-B6DA-DCC909428477}" sibTransId="{6B2761F6-6B22-4DC8-8BC0-342B93A2257C}"/>
    <dgm:cxn modelId="{45E14F9F-5DD9-44F4-AB67-B0680F1DDC74}" srcId="{6FC4B7B5-CEED-46F5-A615-0B2E3CFE6F1E}" destId="{2E335FCC-EADC-4795-BCB7-3896B74460E8}" srcOrd="1" destOrd="0" parTransId="{1D04AED5-75D1-4C00-85DB-AB797C319D13}" sibTransId="{EC1F1F1E-246C-4B11-A61F-FBB2E5933851}"/>
    <dgm:cxn modelId="{64F8D8F6-0062-4358-A793-BB055C8F6FEA}" type="presOf" srcId="{B87F1A5F-F18F-4BF6-91FF-6AA8117E8377}" destId="{A5011C8C-2B93-4B9B-B4C4-1206896CBA02}" srcOrd="0" destOrd="0" presId="urn:microsoft.com/office/officeart/2005/8/layout/process4"/>
    <dgm:cxn modelId="{B078C4A5-8905-4240-A1B9-477CEA7C6FD6}" srcId="{9B9CDCB6-543E-4B78-AA87-DF76A45AFC52}" destId="{6FC4B7B5-CEED-46F5-A615-0B2E3CFE6F1E}" srcOrd="0" destOrd="0" parTransId="{2E92551C-73B4-4B27-AB72-C5971D2F3E95}" sibTransId="{28BA4FD9-29C8-4645-A81A-CBC8B23D36EF}"/>
    <dgm:cxn modelId="{2650C7D8-B032-41CB-9339-0C393C3E8E79}" srcId="{40F99725-CDCF-4314-8093-D85EDE32D23F}" destId="{B87F1A5F-F18F-4BF6-91FF-6AA8117E8377}" srcOrd="1" destOrd="0" parTransId="{5AF2CA44-8060-4B88-B405-04D085D84353}" sibTransId="{39B80A7F-E4E9-400E-B8D2-911785DABF16}"/>
    <dgm:cxn modelId="{1643068E-B838-418B-8BD9-1CA5F0D606ED}" type="presOf" srcId="{2E335FCC-EADC-4795-BCB7-3896B74460E8}" destId="{9749D94E-1FF8-47A5-90E7-42FAB0C70417}" srcOrd="0" destOrd="0" presId="urn:microsoft.com/office/officeart/2005/8/layout/process4"/>
    <dgm:cxn modelId="{C5FE4365-5D18-4D03-AED2-23C098637E74}" type="presOf" srcId="{15A5B3C4-861B-4974-BCA1-58A48D366513}" destId="{A9294672-2EE3-42E4-8BF9-3666199EE10E}" srcOrd="0" destOrd="0" presId="urn:microsoft.com/office/officeart/2005/8/layout/process4"/>
    <dgm:cxn modelId="{9C07100F-FEA7-41C6-A4D6-64D6E9E61620}" type="presOf" srcId="{40F99725-CDCF-4314-8093-D85EDE32D23F}" destId="{CF256128-49FE-44BC-AFC4-41EDFA8E3FCE}" srcOrd="0" destOrd="0" presId="urn:microsoft.com/office/officeart/2005/8/layout/process4"/>
    <dgm:cxn modelId="{BF3324A0-3AB3-4307-9E09-1553915EE8D4}" type="presOf" srcId="{9B9CDCB6-543E-4B78-AA87-DF76A45AFC52}" destId="{9C6DE2F6-6062-4791-B7B8-A4118F5D402C}" srcOrd="0" destOrd="0" presId="urn:microsoft.com/office/officeart/2005/8/layout/process4"/>
    <dgm:cxn modelId="{742D9BAD-D967-44B8-8698-C8D004097D60}" type="presOf" srcId="{29655EAF-CE52-470B-8089-3702D26F71D3}" destId="{461EE36A-2B54-41CD-B9D8-AEF84F10DF4F}" srcOrd="0" destOrd="0" presId="urn:microsoft.com/office/officeart/2005/8/layout/process4"/>
    <dgm:cxn modelId="{C4DCB957-DD14-4BA4-AE84-B6900A80A4C7}" srcId="{9B9CDCB6-543E-4B78-AA87-DF76A45AFC52}" destId="{40F99725-CDCF-4314-8093-D85EDE32D23F}" srcOrd="2" destOrd="0" parTransId="{BAEFEDAC-4678-4F08-B6ED-05D60E5B2E46}" sibTransId="{022A1487-5D7D-42DB-903F-3260FC9C0FD8}"/>
    <dgm:cxn modelId="{518B8F8C-7AB4-4829-AA2F-E5636EFA5279}" srcId="{0058B2ED-B8FC-4E8D-B7E3-4BDCC9DDC7CD}" destId="{15A5B3C4-861B-4974-BCA1-58A48D366513}" srcOrd="1" destOrd="0" parTransId="{7F3D4CB3-A1EF-4475-801B-DF3638D3B628}" sibTransId="{BE184DA3-7487-4A64-8A9F-C0BDEB30EF92}"/>
    <dgm:cxn modelId="{E129E8E5-0F87-4D82-8759-A0AF27749F08}" type="presOf" srcId="{6FC4B7B5-CEED-46F5-A615-0B2E3CFE6F1E}" destId="{ABD6E0B8-BFB6-41FC-8B0C-DEC4EE43FC0A}" srcOrd="0" destOrd="0" presId="urn:microsoft.com/office/officeart/2005/8/layout/process4"/>
    <dgm:cxn modelId="{27108163-386E-4754-85E6-C3AA02994BD9}" type="presOf" srcId="{40F99725-CDCF-4314-8093-D85EDE32D23F}" destId="{26BB29B4-EB59-413C-B94D-156AC9F6198C}" srcOrd="1" destOrd="0" presId="urn:microsoft.com/office/officeart/2005/8/layout/process4"/>
    <dgm:cxn modelId="{99594F12-5B25-4BCB-B8E1-7BFF96BF9824}" type="presOf" srcId="{0058B2ED-B8FC-4E8D-B7E3-4BDCC9DDC7CD}" destId="{26D32C83-21CD-4EC9-AC9D-7218FAD599DC}" srcOrd="0" destOrd="0" presId="urn:microsoft.com/office/officeart/2005/8/layout/process4"/>
    <dgm:cxn modelId="{3898ED7C-961F-4D66-8478-EDC712550E2F}" srcId="{6FC4B7B5-CEED-46F5-A615-0B2E3CFE6F1E}" destId="{29655EAF-CE52-470B-8089-3702D26F71D3}" srcOrd="0" destOrd="0" parTransId="{A5E97508-7023-4617-8312-7DFC929B7166}" sibTransId="{EEF2CCB9-61E5-4F18-A095-1D690369FEC5}"/>
    <dgm:cxn modelId="{CE9F6FBB-C2B1-42C0-9B52-FFCC6FF95E5C}" srcId="{0058B2ED-B8FC-4E8D-B7E3-4BDCC9DDC7CD}" destId="{80AE12F5-E79F-4EC1-8277-33FBC18C49B0}" srcOrd="0" destOrd="0" parTransId="{B5E69B9B-1966-4318-9BD9-88E37651DDCE}" sibTransId="{7B870053-5F3C-43CC-9575-99FB03ADBF45}"/>
    <dgm:cxn modelId="{BAC870D4-A2A5-493C-A1C9-153CF78C1D54}" type="presOf" srcId="{0058B2ED-B8FC-4E8D-B7E3-4BDCC9DDC7CD}" destId="{20851510-3688-4B4E-B347-F7E06B93BEE5}" srcOrd="1" destOrd="0" presId="urn:microsoft.com/office/officeart/2005/8/layout/process4"/>
    <dgm:cxn modelId="{08DB5AAE-3ACA-4F43-B472-56274B02D9B3}" type="presOf" srcId="{80AE12F5-E79F-4EC1-8277-33FBC18C49B0}" destId="{1FE398B7-7EE0-4526-B369-3F5D6B1919FD}" srcOrd="0" destOrd="0" presId="urn:microsoft.com/office/officeart/2005/8/layout/process4"/>
    <dgm:cxn modelId="{66A1F4B1-ACF2-4B26-8534-9F36174E71BE}" type="presOf" srcId="{A0B9348E-C0DD-454C-8095-575BC8689934}" destId="{99687278-7B19-4DC7-BC60-2EEB6CD60B8F}" srcOrd="0" destOrd="0" presId="urn:microsoft.com/office/officeart/2005/8/layout/process4"/>
    <dgm:cxn modelId="{6C41A84A-A07E-4B43-81A6-99F8582130E4}" type="presOf" srcId="{6FC4B7B5-CEED-46F5-A615-0B2E3CFE6F1E}" destId="{8394AD2E-8A63-47E1-ABA7-D1CFA284B797}" srcOrd="1" destOrd="0" presId="urn:microsoft.com/office/officeart/2005/8/layout/process4"/>
    <dgm:cxn modelId="{8776D697-3330-470D-A7FC-778A6B1FF0B0}" type="presParOf" srcId="{9C6DE2F6-6062-4791-B7B8-A4118F5D402C}" destId="{F19284C3-9388-4400-9270-7EBD1DD251EE}" srcOrd="0" destOrd="0" presId="urn:microsoft.com/office/officeart/2005/8/layout/process4"/>
    <dgm:cxn modelId="{FFFDA398-DA18-48B3-BFEA-7BB0FC8B8AD6}" type="presParOf" srcId="{F19284C3-9388-4400-9270-7EBD1DD251EE}" destId="{CF256128-49FE-44BC-AFC4-41EDFA8E3FCE}" srcOrd="0" destOrd="0" presId="urn:microsoft.com/office/officeart/2005/8/layout/process4"/>
    <dgm:cxn modelId="{499085F6-998E-4EB4-9F90-5DF6D0D5A98D}" type="presParOf" srcId="{F19284C3-9388-4400-9270-7EBD1DD251EE}" destId="{26BB29B4-EB59-413C-B94D-156AC9F6198C}" srcOrd="1" destOrd="0" presId="urn:microsoft.com/office/officeart/2005/8/layout/process4"/>
    <dgm:cxn modelId="{DDAF1D6D-5D6D-41C6-A03C-2C607C8B7DC7}" type="presParOf" srcId="{F19284C3-9388-4400-9270-7EBD1DD251EE}" destId="{B6F1AB1A-AEC5-42A6-B907-78FD32E5E14C}" srcOrd="2" destOrd="0" presId="urn:microsoft.com/office/officeart/2005/8/layout/process4"/>
    <dgm:cxn modelId="{837ED111-D893-4818-88DB-D4A1B55B7EB2}" type="presParOf" srcId="{B6F1AB1A-AEC5-42A6-B907-78FD32E5E14C}" destId="{99687278-7B19-4DC7-BC60-2EEB6CD60B8F}" srcOrd="0" destOrd="0" presId="urn:microsoft.com/office/officeart/2005/8/layout/process4"/>
    <dgm:cxn modelId="{108220B5-A738-4559-A35D-62251E779CBB}" type="presParOf" srcId="{B6F1AB1A-AEC5-42A6-B907-78FD32E5E14C}" destId="{A5011C8C-2B93-4B9B-B4C4-1206896CBA02}" srcOrd="1" destOrd="0" presId="urn:microsoft.com/office/officeart/2005/8/layout/process4"/>
    <dgm:cxn modelId="{106F93CF-86D8-48D8-B4E8-00BE775FA608}" type="presParOf" srcId="{9C6DE2F6-6062-4791-B7B8-A4118F5D402C}" destId="{D837B909-6542-4F7C-A8AA-CFF145C5C199}" srcOrd="1" destOrd="0" presId="urn:microsoft.com/office/officeart/2005/8/layout/process4"/>
    <dgm:cxn modelId="{0F1CC3CC-8FBF-4C91-8DBC-7705A5127F72}" type="presParOf" srcId="{9C6DE2F6-6062-4791-B7B8-A4118F5D402C}" destId="{4F687D7D-145A-4188-9F5A-2ED5E354E6ED}" srcOrd="2" destOrd="0" presId="urn:microsoft.com/office/officeart/2005/8/layout/process4"/>
    <dgm:cxn modelId="{289B309D-C300-45EC-81F5-E0688602A480}" type="presParOf" srcId="{4F687D7D-145A-4188-9F5A-2ED5E354E6ED}" destId="{26D32C83-21CD-4EC9-AC9D-7218FAD599DC}" srcOrd="0" destOrd="0" presId="urn:microsoft.com/office/officeart/2005/8/layout/process4"/>
    <dgm:cxn modelId="{1A84B8C5-A93A-48EF-B2E1-A8F9A51C4EA5}" type="presParOf" srcId="{4F687D7D-145A-4188-9F5A-2ED5E354E6ED}" destId="{20851510-3688-4B4E-B347-F7E06B93BEE5}" srcOrd="1" destOrd="0" presId="urn:microsoft.com/office/officeart/2005/8/layout/process4"/>
    <dgm:cxn modelId="{49EDCE1B-C359-4B52-9594-07CF3C515E21}" type="presParOf" srcId="{4F687D7D-145A-4188-9F5A-2ED5E354E6ED}" destId="{207D6E99-281D-4C6C-ACEC-C7BBB8C0A3DB}" srcOrd="2" destOrd="0" presId="urn:microsoft.com/office/officeart/2005/8/layout/process4"/>
    <dgm:cxn modelId="{8E6A007B-D1F9-4315-9668-35C43AD6C210}" type="presParOf" srcId="{207D6E99-281D-4C6C-ACEC-C7BBB8C0A3DB}" destId="{1FE398B7-7EE0-4526-B369-3F5D6B1919FD}" srcOrd="0" destOrd="0" presId="urn:microsoft.com/office/officeart/2005/8/layout/process4"/>
    <dgm:cxn modelId="{2DD43A7D-FC69-4398-A91E-57399EFEC872}" type="presParOf" srcId="{207D6E99-281D-4C6C-ACEC-C7BBB8C0A3DB}" destId="{A9294672-2EE3-42E4-8BF9-3666199EE10E}" srcOrd="1" destOrd="0" presId="urn:microsoft.com/office/officeart/2005/8/layout/process4"/>
    <dgm:cxn modelId="{BB77CAC0-40C1-473A-A2CC-40C3044A7FC3}" type="presParOf" srcId="{9C6DE2F6-6062-4791-B7B8-A4118F5D402C}" destId="{CBB51925-D4AA-47BD-B681-788E65E81582}" srcOrd="3" destOrd="0" presId="urn:microsoft.com/office/officeart/2005/8/layout/process4"/>
    <dgm:cxn modelId="{D5FB21BF-DD59-4E46-9D51-33A9262B8384}" type="presParOf" srcId="{9C6DE2F6-6062-4791-B7B8-A4118F5D402C}" destId="{74EE53B6-F5EF-4C78-9D59-FA86A98B6919}" srcOrd="4" destOrd="0" presId="urn:microsoft.com/office/officeart/2005/8/layout/process4"/>
    <dgm:cxn modelId="{5268D962-2A0E-4F2D-905E-87A1E4D07393}" type="presParOf" srcId="{74EE53B6-F5EF-4C78-9D59-FA86A98B6919}" destId="{ABD6E0B8-BFB6-41FC-8B0C-DEC4EE43FC0A}" srcOrd="0" destOrd="0" presId="urn:microsoft.com/office/officeart/2005/8/layout/process4"/>
    <dgm:cxn modelId="{1692178E-C1EF-44A3-A8FD-0E99804F1650}" type="presParOf" srcId="{74EE53B6-F5EF-4C78-9D59-FA86A98B6919}" destId="{8394AD2E-8A63-47E1-ABA7-D1CFA284B797}" srcOrd="1" destOrd="0" presId="urn:microsoft.com/office/officeart/2005/8/layout/process4"/>
    <dgm:cxn modelId="{F859EF27-AC74-4DA2-9F61-18CFFB7FE547}" type="presParOf" srcId="{74EE53B6-F5EF-4C78-9D59-FA86A98B6919}" destId="{266748DA-9B71-4D7A-8AED-5879460DB123}" srcOrd="2" destOrd="0" presId="urn:microsoft.com/office/officeart/2005/8/layout/process4"/>
    <dgm:cxn modelId="{7E178A79-4843-4408-9386-68079FB4CB21}" type="presParOf" srcId="{266748DA-9B71-4D7A-8AED-5879460DB123}" destId="{461EE36A-2B54-41CD-B9D8-AEF84F10DF4F}" srcOrd="0" destOrd="0" presId="urn:microsoft.com/office/officeart/2005/8/layout/process4"/>
    <dgm:cxn modelId="{0E176950-E2C8-425C-989F-FFA07FA601C9}" type="presParOf" srcId="{266748DA-9B71-4D7A-8AED-5879460DB123}" destId="{9749D94E-1FF8-47A5-90E7-42FAB0C70417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BB29B4-EB59-413C-B94D-156AC9F6198C}">
      <dsp:nvSpPr>
        <dsp:cNvPr id="0" name=""/>
        <dsp:cNvSpPr/>
      </dsp:nvSpPr>
      <dsp:spPr>
        <a:xfrm>
          <a:off x="0" y="3469070"/>
          <a:ext cx="7848872" cy="1138626"/>
        </a:xfrm>
        <a:prstGeom prst="rect">
          <a:avLst/>
        </a:prstGeom>
        <a:solidFill>
          <a:srgbClr val="92D05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Профилактика девиантного поведения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69070"/>
        <a:ext cx="7848872" cy="614858"/>
      </dsp:txXfrm>
    </dsp:sp>
    <dsp:sp modelId="{99687278-7B19-4DC7-BC60-2EEB6CD60B8F}">
      <dsp:nvSpPr>
        <dsp:cNvPr id="0" name=""/>
        <dsp:cNvSpPr/>
      </dsp:nvSpPr>
      <dsp:spPr>
        <a:xfrm>
          <a:off x="0" y="4061156"/>
          <a:ext cx="3924435" cy="5237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Правонарушений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61156"/>
        <a:ext cx="3924435" cy="523768"/>
      </dsp:txXfrm>
    </dsp:sp>
    <dsp:sp modelId="{A5011C8C-2B93-4B9B-B4C4-1206896CBA02}">
      <dsp:nvSpPr>
        <dsp:cNvPr id="0" name=""/>
        <dsp:cNvSpPr/>
      </dsp:nvSpPr>
      <dsp:spPr>
        <a:xfrm>
          <a:off x="3924436" y="4061156"/>
          <a:ext cx="3924435" cy="5237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Суицида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24436" y="4061156"/>
        <a:ext cx="3924435" cy="523768"/>
      </dsp:txXfrm>
    </dsp:sp>
    <dsp:sp modelId="{20851510-3688-4B4E-B347-F7E06B93BEE5}">
      <dsp:nvSpPr>
        <dsp:cNvPr id="0" name=""/>
        <dsp:cNvSpPr/>
      </dsp:nvSpPr>
      <dsp:spPr>
        <a:xfrm rot="10800000">
          <a:off x="0" y="1734942"/>
          <a:ext cx="7848872" cy="1751207"/>
        </a:xfrm>
        <a:prstGeom prst="upArrowCallout">
          <a:avLst/>
        </a:prstGeom>
        <a:solidFill>
          <a:schemeClr val="accent2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Профилактика табакокурения и употребления алкоголя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1734942"/>
        <a:ext cx="7848872" cy="614673"/>
      </dsp:txXfrm>
    </dsp:sp>
    <dsp:sp modelId="{1FE398B7-7EE0-4526-B369-3F5D6B1919FD}">
      <dsp:nvSpPr>
        <dsp:cNvPr id="0" name=""/>
        <dsp:cNvSpPr/>
      </dsp:nvSpPr>
      <dsp:spPr>
        <a:xfrm>
          <a:off x="0" y="2349616"/>
          <a:ext cx="3924435" cy="5236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Вредных</a:t>
          </a:r>
          <a:r>
            <a:rPr lang="ru-RU" sz="2400" kern="1200" dirty="0" smtClean="0"/>
            <a:t> 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привычек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49616"/>
        <a:ext cx="3924435" cy="523611"/>
      </dsp:txXfrm>
    </dsp:sp>
    <dsp:sp modelId="{A9294672-2EE3-42E4-8BF9-3666199EE10E}">
      <dsp:nvSpPr>
        <dsp:cNvPr id="0" name=""/>
        <dsp:cNvSpPr/>
      </dsp:nvSpPr>
      <dsp:spPr>
        <a:xfrm>
          <a:off x="3924436" y="2349616"/>
          <a:ext cx="3924435" cy="5236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Аморального образа жизни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24436" y="2349616"/>
        <a:ext cx="3924435" cy="523611"/>
      </dsp:txXfrm>
    </dsp:sp>
    <dsp:sp modelId="{8394AD2E-8A63-47E1-ABA7-D1CFA284B797}">
      <dsp:nvSpPr>
        <dsp:cNvPr id="0" name=""/>
        <dsp:cNvSpPr/>
      </dsp:nvSpPr>
      <dsp:spPr>
        <a:xfrm rot="10800000">
          <a:off x="0" y="814"/>
          <a:ext cx="7848872" cy="1751207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Профилактика наркозависимости «АНТИНАРКО»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814"/>
        <a:ext cx="7848872" cy="614673"/>
      </dsp:txXfrm>
    </dsp:sp>
    <dsp:sp modelId="{461EE36A-2B54-41CD-B9D8-AEF84F10DF4F}">
      <dsp:nvSpPr>
        <dsp:cNvPr id="0" name=""/>
        <dsp:cNvSpPr/>
      </dsp:nvSpPr>
      <dsp:spPr>
        <a:xfrm>
          <a:off x="0" y="615488"/>
          <a:ext cx="3924435" cy="5236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ПАВ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15488"/>
        <a:ext cx="3924435" cy="523611"/>
      </dsp:txXfrm>
    </dsp:sp>
    <dsp:sp modelId="{9749D94E-1FF8-47A5-90E7-42FAB0C70417}">
      <dsp:nvSpPr>
        <dsp:cNvPr id="0" name=""/>
        <dsp:cNvSpPr/>
      </dsp:nvSpPr>
      <dsp:spPr>
        <a:xfrm>
          <a:off x="3924436" y="615488"/>
          <a:ext cx="3924435" cy="5236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СПАЙС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24436" y="615488"/>
        <a:ext cx="3924435" cy="523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566E9-649A-461B-B629-4A9560C97251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EEA28-BBFD-446B-A734-3EBEAE5A9B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46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EEA28-BBFD-446B-A734-3EBEAE5A9B4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70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05464"/>
            <a:ext cx="6840760" cy="4445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Трехуровневая модель организации профилактической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в образовательных организациях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1880" y="5445224"/>
            <a:ext cx="546792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психологии и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педагогики, дополнительного образования </a:t>
            </a:r>
            <a:endParaRPr lang="ru-RU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ИРО КК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704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779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психолога на первом уровне профилактики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(на примере профилактики суицида среди детей и подростков)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96752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профилактику и коррекцию неблагоприятных эмоциональных состояний обучающихся, помогает разрешать проблемы в общении, развитии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(тревожность, дезадаптация)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сопровождение учащихся как в учебно-воспитательном процессе, так и в период трудной жизненной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межведомственное взаимодействие с различными государственными и общественными структурами для оказания при необходимости медицинской, юридической, социально-психологической помощи, защиты интересов ребенка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направленную на формирование у обучающихся позитивного образа «Я», осознание не только уникальности своей личности, но и других людей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общее представление о здоровом образе жизни и успешности семьи как целостной структуры.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475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779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психолога на втором уровне профилактики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(на примере профилактики суицида среди детей и подростков)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96752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сопровождение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«группы риска»,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нуждающихся в дополнительном психолого- педагогическом контроле, с целью предупреждения саморазрушающего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оценку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риска саморазрушения,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самоубийства;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межведомственное взаимодействие с различными государственными и общественными структурами для оказания при необходимости медицинской, юридической, социально-психологической помощи, защиты интересов ребенка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направленную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эмоционального напряжения;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подростка с суицидальными проявлениями, родителей и педагогов по взаимодействию с ребенком в сложившейся ситуации.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Своевременную поддержку ближайшему окружению подростка «группы риска»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279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779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психолога на третьем уровне профилактики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(на примере профилактики суицида среди детей и подростков)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412776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типа постсуицидального состояния у подростка;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этапов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социально-психологического сопровождения подростка, в том числе, необходимость обращения в медицинское учреждение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индивидуальной работы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подростком;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групповой работы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классе, включить в нее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 с целью восстановления навыков адаптации (например,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коммуникативного тренинга, дебрифинга);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педагогов, родителей, включенных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случай;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 эмоционального состояния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 и его ближайшего окружения в школе.</a:t>
            </a:r>
          </a:p>
          <a:p>
            <a:pPr marL="457200" indent="-457200" algn="just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37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0449" y="165852"/>
            <a:ext cx="588379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профилактической работы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3590" y="1527764"/>
            <a:ext cx="84743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привычное для нас направление психопрофилактической работы в форме лекций, бесед, распространения специальной литературы или видео- и телефильмов.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3590" y="881433"/>
            <a:ext cx="84743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среды. В её основе лежат представления о детерминирующем влиянии окружающей среды на формирование девиаций.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43589" y="2462113"/>
            <a:ext cx="84743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обучение социально-важным навыкам. Данная модель реализуется в форме групповых тренингов.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5738" y="3212976"/>
            <a:ext cx="84743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деятельности, альтернативной девиантному поведению. Эта форма работы связана с представлениями о заместительном эффекте девиантного поведения.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5578" y="4221088"/>
            <a:ext cx="8474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здорового образа жизни. Она исходит из представлений о личной ответственности за здоровье, гармонию с окружающим миром и своим организмом.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48355" y="5181020"/>
            <a:ext cx="84719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личностных ресурсов. Активные занятия подростков спортом, их творческое самовыражение, участие в группах общения и личностного роста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7545" y="5989741"/>
            <a:ext cx="8461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негативных последствий девиантного поведения.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936035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65555" y="1569859"/>
            <a:ext cx="69847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(1-11 классы)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групповые дискуссии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(6-11 классы)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тренинговые упражнения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(5-8 классы)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ролевые игры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(1-4 классы)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эффективного социального поведения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это ребёнку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многие проблемные ситуации опосредованно от лица какого-либо персонажа. Это помогает преодолевать робость, неуверенность в себе, застенчивость.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(6-8 классы)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психотерапевтические методики , контакт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изучаемым объектом (обратившимся за помощью человеком) и сбор психологической информации 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 (9-11классы)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332656"/>
            <a:ext cx="53487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профилактической работы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533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1" r="4731" b="17064"/>
          <a:stretch/>
        </p:blipFill>
        <p:spPr bwMode="auto">
          <a:xfrm>
            <a:off x="6228184" y="4810799"/>
            <a:ext cx="2362048" cy="1706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980728"/>
            <a:ext cx="7632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профилактика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целенаправленная, систематическая работа психолога, воспитателей и родителей по: а) предупреждению возможных психолого-социальных проблем у детей; б) выявлению детей группы риска (по разным основаниям); в) созданию благоприятного психологического климата как в педагогических, так и в детских коллективах.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492896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профилактикой саморазрушающего поведения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понимать систему различных (государственных, медицинских,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социально-психологических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иных) мероприятий, направленных на предупреждение развития аутодеструктивного поведения (суицидальных попыток, завершенных суицидов, химической зависимости, других форм разрушения себя).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8173" y="3933056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профилактики саморазрушающего поведения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учреждении образования является предупреждение потенциально возможных ситуаций, связанных с аутодеструктивной проблематикой, а также создание благоприятного психологического климата, повышение грамотности педагогов, родителей, учащихся в области общей профилактики. </a:t>
            </a:r>
          </a:p>
        </p:txBody>
      </p:sp>
    </p:spTree>
    <p:extLst>
      <p:ext uri="{BB962C8B-B14F-4D97-AF65-F5344CB8AC3E}">
        <p14:creationId xmlns:p14="http://schemas.microsoft.com/office/powerpoint/2010/main" val="2235317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88640"/>
            <a:ext cx="88204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документы, регламентирующие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профилактики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негативного поведения детей 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840802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правах ребенка (принята резолюцией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44/25 Генеральной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Ассамблеи ООН от 20 ноября 1989 года).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Российской Федерации от 29.12.1995 №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223-ФЗ (ред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 25.11.2013, с изм. от 31.01.2014).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РФ от 01.06.2012 г. №761 «О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Национальной стратегии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в интересах детей на 2012-2017 годы».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от 29 декабря 2010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N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436-ФЗ «О защите детей от информации, причиняющей вред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здоровью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развитию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24.06.1999 №120 – ФЗ (ред. от 02.04.2014, изм. от 04.06.2014) «Об основах системы профилактики безнадзорности и правонарушений несовершеннолетних».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 от 21 июля 2011 года № 253-ФЗ «О внесении изменений в отдельные законодательные акты Российской Федерации в части усиления мер по предотвращению продажи несовершеннолетним алкогольной продукции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Краснодарского края от 21.07.2008г. № 1539-КЗ «О мерах по профилактике безнадзорности и правонарушений несовершеннолетних в Краснодарском крае».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Краснодарского края от 29 декабря 2004 г. N 827-КЗ «Об обеспечении основных гарантий прав ребенка в Краснодарском крае».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главы администрации Краснодарского края от 4 апреля 2008 г. № 258 "Об утверждении положения о 12 порядке взаимодействия органов и учреждений системы профилактики безнадзорности и правонарушений несовершеннолетних в области организации индивидуальной профилактической работы в отношении несовершеннолетних и семей, находящихся в социально-опасном положении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профилактики злоупотребления ПАВ в образовательной среде (утв. приказом Министерства образования РФ № 619 от 28.02.2000 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профилактики употребления психоактивных веществ в образовательной среде (письмо Минобрнауки России от 05.09.2011 г. №МД-1197/06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Минобрнауки России «Об организации в субъектах РФ работы по профилактике жестокого обращения с детьми» (письмо Минобрнауки России от 10.03.2009 г. №06-224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73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188640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документы, регламентирующие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профилактики саморазрушающего поведения детей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подростков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628800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правах ребенка (принята резолюцией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44/25 Генеральной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Ассамблеи ООН от 20 ноября 1989 года).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Российской Федерации от 29.12.1995 №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223-ФЗ (ред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 25.11.2013, с изм. от 31.01.2014).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РФ от 01.06.2012 г. №761 «О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Национальной стратегии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в интересах детей на 2012-2017 годы».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от 29 декабря 2010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N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436-ФЗ «О защите детей от информации, причиняющей вред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здоровью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развитию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24.06.1999 №120 – ФЗ (ред. от 02.04.2014, изм. от 04.06.2014) «Об основах системы профилактики безнадзорности и правонарушений несовершеннолетних».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МО РФ №06-356 от 27.02.2012 «О мерах по профилактике суицидального поведения обучающихся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1400" dirty="0"/>
              <a:t> </a:t>
            </a:r>
            <a:endParaRPr lang="ru-RU" sz="14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Краснодарского края от 21.07.2008г. № 1539-КЗ «О мерах по профилактике безнадзорности и правонарушений несовершеннолетних в Краснодарском крае».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Краснодарского края от 29 декабря 2004 г. N 827-КЗ «Об обеспечении основных гарантий прав ребенка в Краснодарском крае».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главы администрации Краснодарского края от 4 апреля 2008 г. № 258 "Об утверждении положения о 12 порядке взаимодействия органов и учреждений системы профилактики безнадзорности и правонарушений несовершеннолетних в области организации индивидуальной профилактической работы в отношении несовершеннолетних и семей, находящихся в социально-опасном положении".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76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784887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органов комплексной профилактики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20275"/>
              </p:ext>
            </p:extLst>
          </p:nvPr>
        </p:nvGraphicFramePr>
        <p:xfrm>
          <a:off x="179510" y="1397000"/>
          <a:ext cx="8640961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Органы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/организации системы образования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Органы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/организации системы здравоохранения</a:t>
                      </a:r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Органы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/организации системы социальной защиты населения</a:t>
                      </a:r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Органы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/организации системы правоохранительных органов</a:t>
                      </a:r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Органы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/организации системы по работе с молодежью</a:t>
                      </a:r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ТЕЛЕФОН ДОВЕРИЯ И ГОРЯЧИХ ЛИНИЙ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ППМС центры,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ЦДиК,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Консультативные пункты,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ШВР/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 профилактики,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 медиации</a:t>
                      </a:r>
                    </a:p>
                    <a:p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управления здравоохранения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5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Социально-реабилитационные центры,</a:t>
                      </a: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Кризисные центры,</a:t>
                      </a: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Центры занятости населения 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5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комиссии по делам несовершеннолетних и защите их прав/отделение по делам несовершеннолетних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5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управления молодежной политики муниципальных образований ,</a:t>
                      </a: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Управления культуры, спорта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4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418118"/>
              </p:ext>
            </p:extLst>
          </p:nvPr>
        </p:nvGraphicFramePr>
        <p:xfrm>
          <a:off x="755574" y="332656"/>
          <a:ext cx="7632849" cy="61206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05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3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3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5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организации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работы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3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 телефон горячей линии министерства здравоохранения Краснодарского края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8 800 200-03-66.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круглосуточно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13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 доверия ГБУЗ «Наркологический диспансер» Краснодарского края: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8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861 245-45-02	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пн.-пт. 8.00 - 20.00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86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доверия по оказанию профилактической консультативной помощи с целью предотвращения суицидальных и иных опасных действий у лиц с кризисным состоянием и суицидальным поведением: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«Специализированная клиническая психиатрическая больница №1»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861 267-38-21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8.00 - 20.00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3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 доверия уполномоченного по правам ребенка в Краснодарском крае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8 861 268-41-17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9.00 -17.00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 телефон доверия МЧС России по Краснодарскому краю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8 861 268-64-40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круглосуточно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54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 линии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«Ребенок в опасности» Следственный комитет Краснодарского края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8 861 267-35-40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круглосуточно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9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Детский телефон доверия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88002000122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круглосуточно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 «Горячая линия» Прокуратуры Краснодарского края: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8 861 262-98-02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33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круглосуточно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192" marR="35192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23528" y="332656"/>
            <a:ext cx="0" cy="6048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44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51356"/>
            <a:ext cx="784887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профилактической работы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38930487"/>
              </p:ext>
            </p:extLst>
          </p:nvPr>
        </p:nvGraphicFramePr>
        <p:xfrm>
          <a:off x="611560" y="1052736"/>
          <a:ext cx="784887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Левая фигурная скобка 5"/>
          <p:cNvSpPr/>
          <p:nvPr/>
        </p:nvSpPr>
        <p:spPr>
          <a:xfrm rot="16200000">
            <a:off x="4355979" y="2109808"/>
            <a:ext cx="432048" cy="7776863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929880" y="6268670"/>
            <a:ext cx="7504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ЖИЗНЕСТОЙКОСТИ У ДЕТЕЙ И МОЛОДЕЖИ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948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002" y="332656"/>
            <a:ext cx="8136904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Жизнестойкость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сочетание жизнелюбия и энергичности; действенного интереса к жизни и возможностей для достижения поставленных целей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7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Жизнестойкость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умение нестандартно реагировать на стандартные жизненные ситуации, что повышает вероятность их успешного разрешения.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6002" y="3139498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жизнестойкости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справиться с отрицательным воздействием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стрессовых ситуаций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Человек остается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сохраняет собственные убеждения. 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изнестойкость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укрепить волю человека. Любая стрессовая ситуация будет восприниматься менее болезненно. Активность человека постепенно возрастает под воздействием этих убеждений.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7218" y="2492896"/>
            <a:ext cx="237013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ВАЖНО!!!</a:t>
            </a:r>
            <a:endParaRPr lang="ru-RU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2896" y="4659423"/>
            <a:ext cx="814522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стресса показывает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существует два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влияют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стрессовые ситуации.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способ – это оценка ситуации.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начинает задаваться вопросом, является ли стресс для него угрозой, сможет ли он побороть его.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способ – это воздействие на реакцию человека.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влияет на поведение, на способ преодоления стрессовой ситуации.</a:t>
            </a:r>
          </a:p>
        </p:txBody>
      </p:sp>
    </p:spTree>
    <p:extLst>
      <p:ext uri="{BB962C8B-B14F-4D97-AF65-F5344CB8AC3E}">
        <p14:creationId xmlns:p14="http://schemas.microsoft.com/office/powerpoint/2010/main" val="610110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87512"/>
            <a:ext cx="76216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Трехуровневая модель организации профилактики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848907"/>
            <a:ext cx="819770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направлена на устранение неблагоприятных факторов, вызывающих определённое явление, а также на повышение устойчивости личности к влиянию этих факторов.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вторичной профилактики - раннее выявление и реабилитация нервно-психических нарушений и работа с «группой риска», например подростками, имеющими выраженную склонность к формированию отклоняющегося поведения без проявления такого в настоящее время.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Третичная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решает специальные задачи, как лечение нервно-психических расстройств, сопровождающихся нарушениями поведения. Третичная профилактика может быть направлена на предупреждение рецидивов у лиц с уже сформированным девиантным поведением.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981678"/>
            <a:ext cx="2287860" cy="171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91925"/>
            <a:ext cx="1511966" cy="1537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24"/>
          <a:stretch/>
        </p:blipFill>
        <p:spPr bwMode="auto">
          <a:xfrm>
            <a:off x="6156176" y="4625837"/>
            <a:ext cx="2115419" cy="2003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0073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123</TotalTime>
  <Words>1672</Words>
  <Application>Microsoft Office PowerPoint</Application>
  <PresentationFormat>Экран (4:3)</PresentationFormat>
  <Paragraphs>154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Times New Roman</vt:lpstr>
      <vt:lpstr>Wingdings</vt:lpstr>
      <vt:lpstr>Главная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Людмила Н. Терновая</cp:lastModifiedBy>
  <cp:revision>19</cp:revision>
  <dcterms:created xsi:type="dcterms:W3CDTF">2017-05-26T16:00:43Z</dcterms:created>
  <dcterms:modified xsi:type="dcterms:W3CDTF">2023-07-20T07:39:27Z</dcterms:modified>
</cp:coreProperties>
</file>