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82" r:id="rId4"/>
    <p:sldId id="280" r:id="rId5"/>
    <p:sldId id="287" r:id="rId6"/>
    <p:sldId id="273" r:id="rId7"/>
    <p:sldId id="283" r:id="rId8"/>
    <p:sldId id="274" r:id="rId9"/>
    <p:sldId id="271" r:id="rId10"/>
    <p:sldId id="275" r:id="rId11"/>
    <p:sldId id="272" r:id="rId12"/>
    <p:sldId id="285" r:id="rId13"/>
    <p:sldId id="270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m_t_i\Desktop\&#1054;&#1043;&#1069;\&#1057;&#1041;&#1054;&#1056;&#1053;&#1048;&#1050;_2022\&#1044;&#1080;&#1072;&#1075;&#1088;&#1072;&#1084;&#1084;&#1099;\&#1054;&#1043;&#1069;%20&#1048;&#1089;&#1090;&#1086;&#1088;&#1080;&#1103;%20202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2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FFFFFF">
                <a:gamma/>
                <a:tint val="0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FFFFFF">
                <a:gamma/>
                <a:tint val="0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1221404775021446E-2"/>
          <c:y val="5.2434648710530454E-2"/>
          <c:w val="0.861069344189337"/>
          <c:h val="0.81648238706397391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'Распределение участников'!$A$1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'Распределение оценок'!$A$7:$A$10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'Распределение оценок'!$D$7:$D$10</c:f>
              <c:numCache>
                <c:formatCode>0.0</c:formatCode>
                <c:ptCount val="4"/>
                <c:pt idx="0">
                  <c:v>4.9000000000000004</c:v>
                </c:pt>
                <c:pt idx="1">
                  <c:v>39.6</c:v>
                </c:pt>
                <c:pt idx="2">
                  <c:v>37.6</c:v>
                </c:pt>
                <c:pt idx="3">
                  <c:v>17.899999999999988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D9-48F5-8966-CE792BD22591}"/>
            </c:ext>
          </c:extLst>
        </c:ser>
        <c:ser>
          <c:idx val="0"/>
          <c:order val="1"/>
          <c:tx>
            <c:strRef>
              <c:f>'Распределение участников'!$K$1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'Распределение оценок'!$G$7:$G$10</c:f>
              <c:numCache>
                <c:formatCode>0.0</c:formatCode>
                <c:ptCount val="4"/>
                <c:pt idx="0">
                  <c:v>1</c:v>
                </c:pt>
                <c:pt idx="1">
                  <c:v>30</c:v>
                </c:pt>
                <c:pt idx="2">
                  <c:v>49.5</c:v>
                </c:pt>
                <c:pt idx="3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D9-48F5-8966-CE792BD22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538072"/>
        <c:axId val="100907664"/>
        <c:axId val="0"/>
      </c:bar3DChart>
      <c:catAx>
        <c:axId val="122538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90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90766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2538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000072041553569"/>
          <c:y val="0.42322252173499597"/>
          <c:w val="6.55738229810955E-2"/>
          <c:h val="0.1498132820300870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D8E2B-EF24-4B8C-B06E-24718CC1E02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C2C-6A5E-4856-AB03-A788FCF14B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4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9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0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7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2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5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7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1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4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2019-BA66-4A83-B476-ED19373538F6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EBB9-5124-41CE-BA56-4B482D08E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ro23.ru/?p=272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6e24cabaefe14de683d5601979f3b09/?playlist=9931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tube.ru/video/d74fb042e1cfd634dc1a4bc0357db305/?playlist=993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53" y="604645"/>
            <a:ext cx="1767844" cy="181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0134" y="5571067"/>
            <a:ext cx="507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Ивко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Васильевна,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общественных дисциплин  и регионоведения ГБОУ ИРО Краснодарского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9044" y="3526971"/>
            <a:ext cx="1101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ШКОЛА ТЬЮТОРОВ: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История – результаты  ОГЭ 2022  и методика подготовки к ГИА в 2023 году.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11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0240" y="1789611"/>
          <a:ext cx="9797142" cy="438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105" t="10151" r="56433" b="5363"/>
          <a:stretch/>
        </p:blipFill>
        <p:spPr>
          <a:xfrm>
            <a:off x="0" y="2981131"/>
            <a:ext cx="2743200" cy="3676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9566" t="13741" r="25841" b="17279"/>
          <a:stretch/>
        </p:blipFill>
        <p:spPr>
          <a:xfrm>
            <a:off x="1576874" y="82566"/>
            <a:ext cx="6919781" cy="4156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8266" t="8299" r="57985" b="4762"/>
          <a:stretch/>
        </p:blipFill>
        <p:spPr>
          <a:xfrm>
            <a:off x="8077200" y="0"/>
            <a:ext cx="4114800" cy="59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46" y="849086"/>
            <a:ext cx="9183188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Кодификатор (</a:t>
            </a:r>
            <a:r>
              <a:rPr lang="ru-RU" b="1" i="1" dirty="0" smtClean="0">
                <a:solidFill>
                  <a:srgbClr val="FF0000"/>
                </a:solidFill>
              </a:rPr>
              <a:t>Приложение 1)!!!!!!!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5188" y="2103121"/>
            <a:ext cx="9339943" cy="4073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Список важнейших событий (процессов, явлений) истории зарубежных стран, знание которых может проверяться в заданиях 15–17 ОГЭ.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F356B7-6D34-203C-729C-8255133E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70" y="64730"/>
            <a:ext cx="10515600" cy="643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предмету история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97AEC-31A4-5ED1-0833-34B6179F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788" y="1258435"/>
            <a:ext cx="5844234" cy="117882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Методический анализ ОГЭ по истории </a:t>
            </a:r>
            <a:r>
              <a:rPr lang="en-US" dirty="0">
                <a:hlinkClick r:id="rId2"/>
              </a:rPr>
              <a:t>https://iro23.ru/?p=27242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A036D0-6F20-E547-F1E2-B6A938306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79" y="708496"/>
            <a:ext cx="3915321" cy="52299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8907836-A63D-DB55-03AF-221120C85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88" y="3098759"/>
            <a:ext cx="5892230" cy="27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04C12936-AA7F-8B98-9116-8FBDC7200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33" y="0"/>
            <a:ext cx="9424428" cy="435133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7E3E01-ED6E-E56A-926B-99CC05172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72" y="1616766"/>
            <a:ext cx="5153431" cy="16302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204C0E7-81EB-73D9-C8AF-4E0ED5322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46" y="4090436"/>
            <a:ext cx="6558255" cy="23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8A1C65-975C-8350-B553-25993E07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70" y="156540"/>
            <a:ext cx="10515600" cy="5244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Дорожная карта ЦОКО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F62F5FA7-48F4-05F4-9A39-E01EE09F7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3" y="3056810"/>
            <a:ext cx="10108245" cy="135469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7505F2-8662-5C3A-63A4-B18DBDDE0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4" y="681037"/>
            <a:ext cx="10108245" cy="23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7970E-7AD3-9A48-9186-7F0E31CD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C77070-8C27-A67C-2D4E-0F64CA24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8CC6A768-CC67-52F2-A8DD-5E04283A0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8" y="32088"/>
            <a:ext cx="9978887" cy="67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2365B16-C7F5-5F63-B405-2A2588ABE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8438" y="1099930"/>
            <a:ext cx="6169962" cy="329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55CC8E-0B9E-AC05-990A-52CE015C0DE6}"/>
              </a:ext>
            </a:extLst>
          </p:cNvPr>
          <p:cNvSpPr txBox="1"/>
          <p:nvPr/>
        </p:nvSpPr>
        <p:spPr>
          <a:xfrm>
            <a:off x="3034748" y="5803445"/>
            <a:ext cx="8335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https://rutube.ru/video/26e24cabaefe14de683d5601979f3b09/?playlist=99310</a:t>
            </a:r>
            <a:endParaRPr lang="ru-RU" dirty="0"/>
          </a:p>
          <a:p>
            <a:r>
              <a:rPr lang="en-US" dirty="0">
                <a:hlinkClick r:id="rId4"/>
              </a:rPr>
              <a:t>https://rutube.ru/video/d74fb042e1cfd634dc1a4bc0357db305/?playlist=99310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23C385-693C-6E92-5D79-233AC689A1D9}"/>
              </a:ext>
            </a:extLst>
          </p:cNvPr>
          <p:cNvSpPr txBox="1"/>
          <p:nvPr/>
        </p:nvSpPr>
        <p:spPr>
          <a:xfrm>
            <a:off x="5115339" y="5388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https://rutube.ru/plst/99310/</a:t>
            </a:r>
          </a:p>
        </p:txBody>
      </p:sp>
    </p:spTree>
    <p:extLst>
      <p:ext uri="{BB962C8B-B14F-4D97-AF65-F5344CB8AC3E}">
        <p14:creationId xmlns:p14="http://schemas.microsoft.com/office/powerpoint/2010/main" val="151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575300" y="0"/>
            <a:ext cx="10616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Нормативные документы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2651760" y="1345474"/>
            <a:ext cx="9030815" cy="510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Историко-культурный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отечественной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(2014 г.)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Концепция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преподавания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России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(2020 г.). 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Примерные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ООО (2021) https://edsoo.ru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ФГОС ООО (2021 г</a:t>
            </a:r>
            <a:r>
              <a:rPr lang="en-US" sz="32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lang="ru-RU" sz="320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ru-RU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Учебники ФП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1776548" y="509451"/>
            <a:ext cx="10415451" cy="3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Предметые</a:t>
            </a:r>
            <a:r>
              <a:rPr lang="en-US" sz="2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результаты-структура</a:t>
            </a:r>
            <a:r>
              <a:rPr lang="en-US" sz="2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подготовки</a:t>
            </a:r>
            <a:r>
              <a:rPr lang="en-US" sz="2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школьников</a:t>
            </a:r>
            <a:r>
              <a:rPr lang="en-US" sz="2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7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endParaRPr sz="2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1627200" y="1250213"/>
            <a:ext cx="10531800" cy="4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504725" y="1304200"/>
            <a:ext cx="2240100" cy="155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Знание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хронологии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</a:t>
            </a:r>
            <a:r>
              <a:rPr lang="en-US" sz="18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8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хронологией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5227907" y="1304188"/>
            <a:ext cx="2561700" cy="1574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Знание исторических фактов, работа с фактами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8272675" y="1304200"/>
            <a:ext cx="2465100" cy="1574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исторической картой</a:t>
            </a:r>
            <a:endParaRPr sz="1800" b="1" i="0" u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504725" y="3032925"/>
            <a:ext cx="2277900" cy="143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историческими источниками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5227900" y="3042850"/>
            <a:ext cx="2561700" cy="1390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Историческое описание (реконструкция)</a:t>
            </a: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288425" y="3042975"/>
            <a:ext cx="2449200" cy="1390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Анализ, объяснение исторических событий, явлений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3862042" y="4795000"/>
            <a:ext cx="2194500" cy="143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Рассмотрение исторических версий, оценок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7380650" y="4795000"/>
            <a:ext cx="2194500" cy="143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 исторических знаний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2936" y="2220686"/>
            <a:ext cx="9640390" cy="3956276"/>
          </a:xfrm>
        </p:spPr>
        <p:txBody>
          <a:bodyPr/>
          <a:lstStyle/>
          <a:p>
            <a:r>
              <a:rPr lang="ru-RU" b="1" dirty="0" smtClean="0"/>
              <a:t>Общее количество заданий – 24. </a:t>
            </a:r>
          </a:p>
          <a:p>
            <a:endParaRPr lang="ru-RU" b="1" dirty="0" smtClean="0"/>
          </a:p>
          <a:p>
            <a:r>
              <a:rPr lang="ru-RU" b="1" dirty="0" smtClean="0"/>
              <a:t>Часть 1 содержит 17 заданий с кратким ответом в виде одной цифры, последовательности цифр или слова (словосочетания). </a:t>
            </a:r>
          </a:p>
          <a:p>
            <a:endParaRPr lang="ru-RU" b="1" dirty="0" smtClean="0"/>
          </a:p>
          <a:p>
            <a:r>
              <a:rPr lang="ru-RU" b="1" dirty="0" smtClean="0"/>
              <a:t>Часть 2 содержит 7 заданий с развернутым ответом.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35" t="39742" r="31103" b="7936"/>
          <a:stretch/>
        </p:blipFill>
        <p:spPr>
          <a:xfrm>
            <a:off x="2118049" y="1446245"/>
            <a:ext cx="9685174" cy="48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0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3" y="888273"/>
            <a:ext cx="9329056" cy="1345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КИМ задания охватывают курс истории с древнейших времен до 1914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7806" y="2259874"/>
            <a:ext cx="9731827" cy="39170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с древнейших времён до начала XVI в.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2) XVI–XVII вв.;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3) XVIII – начало ХХ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93" t="37899" r="27158" b="20073"/>
          <a:stretch>
            <a:fillRect/>
          </a:stretch>
        </p:blipFill>
        <p:spPr bwMode="auto">
          <a:xfrm>
            <a:off x="2006201" y="1317813"/>
            <a:ext cx="10185799" cy="50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4" y="1123405"/>
            <a:ext cx="10191206" cy="567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Шкала перевода первичного балла за выполнение экзаменационной работы в отметку по пятибалльной шкале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71" t="53487" r="20593" b="20097"/>
          <a:stretch>
            <a:fillRect/>
          </a:stretch>
        </p:blipFill>
        <p:spPr bwMode="auto">
          <a:xfrm>
            <a:off x="1810972" y="2468879"/>
            <a:ext cx="10032895" cy="38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75F8C-2A4B-2C8F-5348-A09282B9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2" y="0"/>
            <a:ext cx="8703364" cy="84254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Динамика результатов ОГЭ по предмету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8DA5676D-E613-5731-8D3F-9748DBB61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44120"/>
              </p:ext>
            </p:extLst>
          </p:nvPr>
        </p:nvGraphicFramePr>
        <p:xfrm>
          <a:off x="2088107" y="1337480"/>
          <a:ext cx="9695632" cy="41625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0816">
                  <a:extLst>
                    <a:ext uri="{9D8B030D-6E8A-4147-A177-3AD203B41FA5}">
                      <a16:colId xmlns:a16="http://schemas.microsoft.com/office/drawing/2014/main" xmlns="" val="1194402448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2059505311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789111798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2650592740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4123829792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3797837671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3719810740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3143881858"/>
                    </a:ext>
                  </a:extLst>
                </a:gridCol>
                <a:gridCol w="995602">
                  <a:extLst>
                    <a:ext uri="{9D8B030D-6E8A-4147-A177-3AD203B41FA5}">
                      <a16:colId xmlns:a16="http://schemas.microsoft.com/office/drawing/2014/main" xmlns="" val="4277913963"/>
                    </a:ext>
                  </a:extLst>
                </a:gridCol>
              </a:tblGrid>
              <a:tr h="6995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отметку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 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297152"/>
                  </a:ext>
                </a:extLst>
              </a:tr>
              <a:tr h="64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1923797"/>
                  </a:ext>
                </a:extLst>
              </a:tr>
              <a:tr h="722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6323868"/>
                  </a:ext>
                </a:extLst>
              </a:tr>
              <a:tr h="699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2379525"/>
                  </a:ext>
                </a:extLst>
              </a:tr>
              <a:tr h="699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2848498"/>
                  </a:ext>
                </a:extLst>
              </a:tr>
              <a:tr h="699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9918369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6E5AB673-89E0-7F40-9614-3C4421E0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363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64BB09-24DB-7331-BDC4-9BBFD0B29F78}"/>
              </a:ext>
            </a:extLst>
          </p:cNvPr>
          <p:cNvSpPr txBox="1"/>
          <p:nvPr/>
        </p:nvSpPr>
        <p:spPr>
          <a:xfrm>
            <a:off x="2451652" y="5857461"/>
            <a:ext cx="364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учащихся-1648</a:t>
            </a:r>
          </a:p>
        </p:txBody>
      </p:sp>
    </p:spTree>
    <p:extLst>
      <p:ext uri="{BB962C8B-B14F-4D97-AF65-F5344CB8AC3E}">
        <p14:creationId xmlns:p14="http://schemas.microsoft.com/office/powerpoint/2010/main" val="15004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325</Words>
  <Application>Microsoft Office PowerPoint</Application>
  <PresentationFormat>Широкоэкранный</PresentationFormat>
  <Paragraphs>90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Нормативные документы</vt:lpstr>
      <vt:lpstr>Предметые результаты-структура подготовки школьников по истории</vt:lpstr>
      <vt:lpstr>Презентация PowerPoint</vt:lpstr>
      <vt:lpstr>Презентация PowerPoint</vt:lpstr>
      <vt:lpstr>В  КИМ задания охватывают курс истории с древнейших времен до 1914 г</vt:lpstr>
      <vt:lpstr>Презентация PowerPoint</vt:lpstr>
      <vt:lpstr>         Шкала перевода первичного балла за выполнение экзаменационной работы в отметку по пятибалльной шкале </vt:lpstr>
      <vt:lpstr>Динамика результатов ОГЭ по предмету </vt:lpstr>
      <vt:lpstr>Презентация PowerPoint</vt:lpstr>
      <vt:lpstr>Презентация PowerPoint</vt:lpstr>
      <vt:lpstr>Кодификатор (Приложение 1)!!!!!!! </vt:lpstr>
      <vt:lpstr>ОГЭ по предмету история</vt:lpstr>
      <vt:lpstr>Презентация PowerPoint</vt:lpstr>
      <vt:lpstr>Дорожная карта ЦОКО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Ирина В. Ивко</cp:lastModifiedBy>
  <cp:revision>40</cp:revision>
  <dcterms:created xsi:type="dcterms:W3CDTF">2022-11-01T07:40:39Z</dcterms:created>
  <dcterms:modified xsi:type="dcterms:W3CDTF">2022-11-16T05:55:20Z</dcterms:modified>
</cp:coreProperties>
</file>