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986" r:id="rId2"/>
    <p:sldMasterId id="2147483990" r:id="rId3"/>
    <p:sldMasterId id="2147483994" r:id="rId4"/>
    <p:sldMasterId id="2147484076" r:id="rId5"/>
    <p:sldMasterId id="2147484103" r:id="rId6"/>
  </p:sldMasterIdLst>
  <p:notesMasterIdLst>
    <p:notesMasterId r:id="rId22"/>
  </p:notesMasterIdLst>
  <p:handoutMasterIdLst>
    <p:handoutMasterId r:id="rId23"/>
  </p:handoutMasterIdLst>
  <p:sldIdLst>
    <p:sldId id="582" r:id="rId7"/>
    <p:sldId id="572" r:id="rId8"/>
    <p:sldId id="573" r:id="rId9"/>
    <p:sldId id="579" r:id="rId10"/>
    <p:sldId id="575" r:id="rId11"/>
    <p:sldId id="574" r:id="rId12"/>
    <p:sldId id="576" r:id="rId13"/>
    <p:sldId id="589" r:id="rId14"/>
    <p:sldId id="577" r:id="rId15"/>
    <p:sldId id="588" r:id="rId16"/>
    <p:sldId id="586" r:id="rId17"/>
    <p:sldId id="587" r:id="rId18"/>
    <p:sldId id="583" r:id="rId19"/>
    <p:sldId id="585" r:id="rId20"/>
    <p:sldId id="580" r:id="rId21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E42"/>
    <a:srgbClr val="3C3F57"/>
    <a:srgbClr val="3F425A"/>
    <a:srgbClr val="E35046"/>
    <a:srgbClr val="FF99CC"/>
    <a:srgbClr val="99FF33"/>
    <a:srgbClr val="6DD9FF"/>
    <a:srgbClr val="FF9933"/>
    <a:srgbClr val="B9EDFF"/>
    <a:srgbClr val="BAE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2" autoAdjust="0"/>
    <p:restoredTop sz="95972" autoAdjust="0"/>
  </p:normalViewPr>
  <p:slideViewPr>
    <p:cSldViewPr snapToGrid="0">
      <p:cViewPr>
        <p:scale>
          <a:sx n="71" d="100"/>
          <a:sy n="71" d="100"/>
        </p:scale>
        <p:origin x="1878" y="9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062"/>
    </p:cViewPr>
  </p:sorterViewPr>
  <p:notesViewPr>
    <p:cSldViewPr snapToGrid="0">
      <p:cViewPr varScale="1">
        <p:scale>
          <a:sx n="79" d="100"/>
          <a:sy n="79" d="100"/>
        </p:scale>
        <p:origin x="-2502" y="-10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184" cy="4959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907" y="1"/>
            <a:ext cx="2945184" cy="4959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5F2E6-57C5-4EDA-AFFD-9E7605338F8C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705"/>
            <a:ext cx="2945184" cy="4959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907" y="9430705"/>
            <a:ext cx="2945184" cy="4959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64245-3AEC-451F-B36C-2E5DB8DD6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241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6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6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058A8E1E-CCCF-4070-8344-0C59D75E872C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834C5BE9-E9D7-42B0-A4D7-1E4D4A23E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97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69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469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/>
          <a:stretch/>
        </p:blipFill>
        <p:spPr bwMode="auto">
          <a:xfrm flipH="1">
            <a:off x="2" y="0"/>
            <a:ext cx="12172493" cy="9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2" y="19855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77" rIns="91354" bIns="45677" rtlCol="0" anchor="ctr"/>
          <a:lstStyle/>
          <a:p>
            <a:pPr marL="0" marR="0" lvl="0" indent="0" algn="ctr" defTabSz="9136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9" y="2870"/>
            <a:ext cx="10753195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597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444F9-EEB7-4311-B5F1-97FE74C203E6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20.12.2022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FE6D9D-2A0B-43B8-A1C3-81968A25D6EC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102373" y="43513"/>
            <a:ext cx="1097086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  <p:pic>
        <p:nvPicPr>
          <p:cNvPr id="2051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" y="6674692"/>
            <a:ext cx="12172493" cy="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75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FE7DAC-214A-4BB2-B9CD-07516FC3CD7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765B1-0D3C-492E-A80E-8A96BA81AD5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18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/>
          <a:stretch/>
        </p:blipFill>
        <p:spPr bwMode="auto">
          <a:xfrm flipH="1">
            <a:off x="1" y="0"/>
            <a:ext cx="12172493" cy="9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" y="19854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2869"/>
            <a:ext cx="10753195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599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444F9-EEB7-4311-B5F1-97FE74C203E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FE6D9D-2A0B-43B8-A1C3-81968A25D6E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102373" y="43513"/>
            <a:ext cx="1097086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  <p:pic>
        <p:nvPicPr>
          <p:cNvPr id="2051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6674691"/>
            <a:ext cx="12172493" cy="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80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/>
          <a:stretch/>
        </p:blipFill>
        <p:spPr bwMode="auto">
          <a:xfrm flipH="1">
            <a:off x="2" y="0"/>
            <a:ext cx="12172493" cy="9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2" y="19855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77" rIns="91354" bIns="45677" rtlCol="0" anchor="ctr"/>
          <a:lstStyle/>
          <a:p>
            <a:pPr marL="0" marR="0" lvl="0" indent="0" algn="ctr" defTabSz="9136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9" y="2870"/>
            <a:ext cx="10753195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597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444F9-EEB7-4311-B5F1-97FE74C203E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FE6D9D-2A0B-43B8-A1C3-81968A25D6E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102373" y="43513"/>
            <a:ext cx="1097086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  <p:pic>
        <p:nvPicPr>
          <p:cNvPr id="2051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" y="6674692"/>
            <a:ext cx="12172493" cy="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82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/>
          <a:stretch/>
        </p:blipFill>
        <p:spPr bwMode="auto">
          <a:xfrm flipH="1">
            <a:off x="1" y="0"/>
            <a:ext cx="12172493" cy="9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" y="19854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2869"/>
            <a:ext cx="10753195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599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444F9-EEB7-4311-B5F1-97FE74C203E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FE6D9D-2A0B-43B8-A1C3-81968A25D6E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102373" y="43513"/>
            <a:ext cx="1097086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  <p:pic>
        <p:nvPicPr>
          <p:cNvPr id="2051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6674691"/>
            <a:ext cx="12172493" cy="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06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/>
          <a:stretch/>
        </p:blipFill>
        <p:spPr bwMode="auto">
          <a:xfrm flipH="1">
            <a:off x="1" y="0"/>
            <a:ext cx="12172493" cy="9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" y="19854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2869"/>
            <a:ext cx="10753195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599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444F9-EEB7-4311-B5F1-97FE74C203E6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20.12.2022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FE6D9D-2A0B-43B8-A1C3-81968A25D6EC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102373" y="43513"/>
            <a:ext cx="1097086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  <p:pic>
        <p:nvPicPr>
          <p:cNvPr id="2051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6674691"/>
            <a:ext cx="12172493" cy="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62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8EAC0-73EE-4595-9F57-3DE6EC436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B3FD03-A033-4756-B0C6-631B4E272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D42B3A-302A-4432-AB0B-3D3D943EC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10B5C-5029-4218-BABB-600E702F6B35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20.12.2022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899978-C865-456B-A88C-4A7F18DB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9D42A3-3AB0-4B2A-A9FA-01E8DE064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66625-77F2-43A2-9D83-DAC2A1A5A63B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25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/>
          <a:stretch/>
        </p:blipFill>
        <p:spPr bwMode="auto">
          <a:xfrm flipH="1">
            <a:off x="1" y="0"/>
            <a:ext cx="12172493" cy="9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" y="19854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2869"/>
            <a:ext cx="10753195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599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444F9-EEB7-4311-B5F1-97FE74C203E6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20.12.2022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FE6D9D-2A0B-43B8-A1C3-81968A25D6EC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102373" y="43513"/>
            <a:ext cx="1097086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  <p:pic>
        <p:nvPicPr>
          <p:cNvPr id="2051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6674691"/>
            <a:ext cx="12172493" cy="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89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8EAC0-73EE-4595-9F57-3DE6EC436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B3FD03-A033-4756-B0C6-631B4E272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D42B3A-302A-4432-AB0B-3D3D943EC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10B5C-5029-4218-BABB-600E702F6B35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20.12.2022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899978-C865-456B-A88C-4A7F18DB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9D42A3-3AB0-4B2A-A9FA-01E8DE064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66625-77F2-43A2-9D83-DAC2A1A5A63B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80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/>
          <a:stretch/>
        </p:blipFill>
        <p:spPr bwMode="auto">
          <a:xfrm flipH="1">
            <a:off x="2" y="0"/>
            <a:ext cx="12172493" cy="9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2" y="19855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77" rIns="91354" bIns="45677" rtlCol="0" anchor="ctr"/>
          <a:lstStyle/>
          <a:p>
            <a:pPr marL="0" marR="0" lvl="0" indent="0" algn="ctr" defTabSz="9136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9" y="2870"/>
            <a:ext cx="10753195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597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444F9-EEB7-4311-B5F1-97FE74C203E6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20.12.2022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FE6D9D-2A0B-43B8-A1C3-81968A25D6EC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102373" y="43513"/>
            <a:ext cx="1097086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  <p:pic>
        <p:nvPicPr>
          <p:cNvPr id="2051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" y="6674692"/>
            <a:ext cx="12172493" cy="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4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/>
          <a:stretch/>
        </p:blipFill>
        <p:spPr bwMode="auto">
          <a:xfrm flipH="1">
            <a:off x="1" y="0"/>
            <a:ext cx="12172493" cy="9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" y="19854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2869"/>
            <a:ext cx="10753195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599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444F9-EEB7-4311-B5F1-97FE74C203E6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20.12.2022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FE6D9D-2A0B-43B8-A1C3-81968A25D6EC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102373" y="43513"/>
            <a:ext cx="1097086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  <p:pic>
        <p:nvPicPr>
          <p:cNvPr id="2051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6674691"/>
            <a:ext cx="12172493" cy="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06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8EAC0-73EE-4595-9F57-3DE6EC436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B3FD03-A033-4756-B0C6-631B4E272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D42B3A-302A-4432-AB0B-3D3D943EC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10B5C-5029-4218-BABB-600E702F6B35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20.12.2022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899978-C865-456B-A88C-4A7F18DB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9D42A3-3AB0-4B2A-A9FA-01E8DE064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66625-77F2-43A2-9D83-DAC2A1A5A63B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13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/>
          <a:stretch/>
        </p:blipFill>
        <p:spPr bwMode="auto">
          <a:xfrm flipH="1">
            <a:off x="1" y="0"/>
            <a:ext cx="12172493" cy="9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" y="19854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2869"/>
            <a:ext cx="10753195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599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444F9-EEB7-4311-B5F1-97FE74C203E6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20.12.2022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FE6D9D-2A0B-43B8-A1C3-81968A25D6EC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102373" y="43513"/>
            <a:ext cx="1097086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  <p:pic>
        <p:nvPicPr>
          <p:cNvPr id="2051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6674691"/>
            <a:ext cx="12172493" cy="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3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339926A-5F84-4A7B-B78E-D2BB888939E1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8DF4B-6430-4C62-82B5-805DB4662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4910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9926A-5F84-4A7B-B78E-D2BB888939E1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20.12.2022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58DF4B-6430-4C62-82B5-805DB466237F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9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9926A-5F84-4A7B-B78E-D2BB888939E1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20.12.2022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58DF4B-6430-4C62-82B5-805DB466237F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08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9926A-5F84-4A7B-B78E-D2BB888939E1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20.12.2022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58DF4B-6430-4C62-82B5-805DB466237F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66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9926A-5F84-4A7B-B78E-D2BB888939E1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20.12.2022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58DF4B-6430-4C62-82B5-805DB466237F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27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104" r:id="rId2"/>
    <p:sldLayoutId id="2147484035" r:id="rId3"/>
    <p:sldLayoutId id="2147484062" r:id="rId4"/>
    <p:sldLayoutId id="214748406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9926A-5F84-4A7B-B78E-D2BB888939E1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20.12.2022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58DF4B-6430-4C62-82B5-805DB466237F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5419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575"/>
            <a:ext cx="12192000" cy="68284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389" y="99442"/>
            <a:ext cx="2393358" cy="918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7" y="131118"/>
            <a:ext cx="1090161" cy="109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2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" y="0"/>
            <a:ext cx="198407" cy="6858000"/>
          </a:xfrm>
          <a:prstGeom prst="rect">
            <a:avLst/>
          </a:prstGeom>
          <a:solidFill>
            <a:srgbClr val="363C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6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" b="-1"/>
          <a:stretch/>
        </p:blipFill>
        <p:spPr>
          <a:xfrm>
            <a:off x="0" y="-34346"/>
            <a:ext cx="12192000" cy="67713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4" t="18940" r="25538" b="8485"/>
          <a:stretch/>
        </p:blipFill>
        <p:spPr>
          <a:xfrm>
            <a:off x="8963774" y="4234032"/>
            <a:ext cx="3170060" cy="25446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2" t="14552" r="26547" b="9758"/>
          <a:stretch/>
        </p:blipFill>
        <p:spPr>
          <a:xfrm>
            <a:off x="269796" y="4234032"/>
            <a:ext cx="2964425" cy="25460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2" t="19565" r="25843" b="8268"/>
          <a:stretch/>
        </p:blipFill>
        <p:spPr>
          <a:xfrm>
            <a:off x="4134860" y="2449656"/>
            <a:ext cx="3928275" cy="31567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7" t="17998" r="24504" b="11221"/>
          <a:stretch/>
        </p:blipFill>
        <p:spPr>
          <a:xfrm>
            <a:off x="716131" y="1656663"/>
            <a:ext cx="3219853" cy="24625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2" t="13417" r="25986" b="18582"/>
          <a:stretch/>
        </p:blipFill>
        <p:spPr>
          <a:xfrm>
            <a:off x="8262011" y="1652948"/>
            <a:ext cx="3234906" cy="24662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1" y="0"/>
            <a:ext cx="198407" cy="6858000"/>
          </a:xfrm>
          <a:prstGeom prst="rect">
            <a:avLst/>
          </a:prstGeom>
          <a:solidFill>
            <a:srgbClr val="363C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55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" y="0"/>
            <a:ext cx="198407" cy="6858000"/>
          </a:xfrm>
          <a:prstGeom prst="rect">
            <a:avLst/>
          </a:prstGeom>
          <a:solidFill>
            <a:srgbClr val="363C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2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"/>
          <a:stretch/>
        </p:blipFill>
        <p:spPr>
          <a:xfrm>
            <a:off x="99204" y="-1"/>
            <a:ext cx="12092796" cy="67115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91651" y="5253461"/>
            <a:ext cx="4008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C3F57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15</a:t>
            </a:r>
            <a:r>
              <a:rPr lang="en-US" sz="2000" b="1" dirty="0" smtClean="0">
                <a:solidFill>
                  <a:srgbClr val="3C3F57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 - </a:t>
            </a:r>
            <a:r>
              <a:rPr lang="ru-RU" sz="2000" b="1" dirty="0" smtClean="0">
                <a:solidFill>
                  <a:srgbClr val="3C3F57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18 октября 2022 </a:t>
            </a:r>
            <a:r>
              <a:rPr lang="ru-RU" sz="2000" b="1" dirty="0" smtClean="0">
                <a:solidFill>
                  <a:srgbClr val="3C3F57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года,</a:t>
            </a:r>
            <a:r>
              <a:rPr lang="en-US" sz="2000" b="1" dirty="0" smtClean="0">
                <a:solidFill>
                  <a:srgbClr val="3C3F57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solidFill>
                  <a:srgbClr val="3C3F57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3C3F57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г.-к. Геленджик</a:t>
            </a:r>
            <a:endParaRPr lang="ru-RU" sz="2000" b="1" dirty="0">
              <a:solidFill>
                <a:srgbClr val="3C3F57"/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0"/>
            <a:ext cx="198407" cy="6858000"/>
          </a:xfrm>
          <a:prstGeom prst="rect">
            <a:avLst/>
          </a:prstGeom>
          <a:solidFill>
            <a:srgbClr val="363C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30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879504"/>
              </p:ext>
            </p:extLst>
          </p:nvPr>
        </p:nvGraphicFramePr>
        <p:xfrm>
          <a:off x="3710423" y="920980"/>
          <a:ext cx="3923817" cy="5658612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923817">
                  <a:extLst>
                    <a:ext uri="{9D8B030D-6E8A-4147-A177-3AD203B41FA5}">
                      <a16:colId xmlns:a16="http://schemas.microsoft.com/office/drawing/2014/main" val="2058802456"/>
                    </a:ext>
                  </a:extLst>
                </a:gridCol>
              </a:tblGrid>
              <a:tr h="453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Arial Black" panose="020B0A04020102020204" pitchFamily="34" charset="0"/>
                        </a:rPr>
                        <a:t>Муниципальное образование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903742"/>
                  </a:ext>
                </a:extLst>
              </a:tr>
              <a:tr h="2602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г.-к. Анапа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146736"/>
                  </a:ext>
                </a:extLst>
              </a:tr>
              <a:tr h="2602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Армавир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545136"/>
                  </a:ext>
                </a:extLst>
              </a:tr>
              <a:tr h="2602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Геленджик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921467"/>
                  </a:ext>
                </a:extLst>
              </a:tr>
              <a:tr h="2602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Горячий </a:t>
                      </a:r>
                      <a:r>
                        <a:rPr lang="ru-RU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147655"/>
                  </a:ext>
                </a:extLst>
              </a:tr>
              <a:tr h="2602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Краснодар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516371"/>
                  </a:ext>
                </a:extLst>
              </a:tr>
              <a:tr h="2602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Новороссийск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075436"/>
                  </a:ext>
                </a:extLst>
              </a:tr>
              <a:tr h="2602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г.-к. Сочи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046399"/>
                  </a:ext>
                </a:extLst>
              </a:tr>
              <a:tr h="26026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Абинский район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528370"/>
                  </a:ext>
                </a:extLst>
              </a:tr>
              <a:tr h="26026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Апшеронский район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964514"/>
                  </a:ext>
                </a:extLst>
              </a:tr>
              <a:tr h="26026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Белоглинский район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881941"/>
                  </a:ext>
                </a:extLst>
              </a:tr>
              <a:tr h="26026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Белореченский район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0168"/>
                  </a:ext>
                </a:extLst>
              </a:tr>
              <a:tr h="26026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Брюховецкий район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790576"/>
                  </a:ext>
                </a:extLst>
              </a:tr>
              <a:tr h="26026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Выселковский район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559846"/>
                  </a:ext>
                </a:extLst>
              </a:tr>
              <a:tr h="26026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Гулькевичский район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072472"/>
                  </a:ext>
                </a:extLst>
              </a:tr>
              <a:tr h="26026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Динской район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976052"/>
                  </a:ext>
                </a:extLst>
              </a:tr>
              <a:tr h="26026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Ейский район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128161"/>
                  </a:ext>
                </a:extLst>
              </a:tr>
              <a:tr h="26026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Кавказский район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697694"/>
                  </a:ext>
                </a:extLst>
              </a:tr>
              <a:tr h="26026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Калининский район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986454"/>
                  </a:ext>
                </a:extLst>
              </a:tr>
              <a:tr h="26026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Каневской район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50026"/>
                  </a:ext>
                </a:extLst>
              </a:tr>
              <a:tr h="2602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Кореновский район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45100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898539"/>
              </p:ext>
            </p:extLst>
          </p:nvPr>
        </p:nvGraphicFramePr>
        <p:xfrm>
          <a:off x="7845916" y="920980"/>
          <a:ext cx="3861666" cy="5658603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861666">
                  <a:extLst>
                    <a:ext uri="{9D8B030D-6E8A-4147-A177-3AD203B41FA5}">
                      <a16:colId xmlns:a16="http://schemas.microsoft.com/office/drawing/2014/main" val="1082873081"/>
                    </a:ext>
                  </a:extLst>
                </a:gridCol>
              </a:tblGrid>
              <a:tr h="429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Муниципальное образование</a:t>
                      </a:r>
                    </a:p>
                  </a:txBody>
                  <a:tcPr marL="4503" marR="4503" marT="4503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022647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Красноармейский район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990363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Крыловский район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883700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Крымский район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458102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Курганинский район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413549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Кущевский район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24518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Лабинский район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595301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Ленинградский район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128825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Мостовский район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296880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Новокубанский район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786940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Новопокровский район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723356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Отрадненский район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543810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Павловский район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823041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Приморско-Ахтарский район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606190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Северский район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718692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Славянский район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902398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Староминский район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14629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Тбилисский район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442064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Темрюкский район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891974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Тимашевский район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160304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Тихорецкий район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618354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Туапсинский район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454432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Успенский район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017845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Усть-Лабинский район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516723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Щербиновский район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01410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" y="0"/>
            <a:ext cx="198407" cy="6858000"/>
          </a:xfrm>
          <a:prstGeom prst="rect">
            <a:avLst/>
          </a:prstGeom>
          <a:solidFill>
            <a:srgbClr val="363C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93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198407" cy="6858000"/>
          </a:xfrm>
          <a:prstGeom prst="rect">
            <a:avLst/>
          </a:prstGeom>
          <a:solidFill>
            <a:srgbClr val="363C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34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198407" cy="6858000"/>
          </a:xfrm>
          <a:prstGeom prst="rect">
            <a:avLst/>
          </a:prstGeom>
          <a:solidFill>
            <a:srgbClr val="363C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2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198407" cy="6858000"/>
          </a:xfrm>
          <a:prstGeom prst="rect">
            <a:avLst/>
          </a:prstGeom>
          <a:solidFill>
            <a:srgbClr val="363C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92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47"/>
          <a:stretch/>
        </p:blipFill>
        <p:spPr>
          <a:xfrm>
            <a:off x="0" y="-150726"/>
            <a:ext cx="12192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27354"/>
              </p:ext>
            </p:extLst>
          </p:nvPr>
        </p:nvGraphicFramePr>
        <p:xfrm>
          <a:off x="90435" y="1683009"/>
          <a:ext cx="5677318" cy="5132568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82725">
                  <a:extLst>
                    <a:ext uri="{9D8B030D-6E8A-4147-A177-3AD203B41FA5}">
                      <a16:colId xmlns:a16="http://schemas.microsoft.com/office/drawing/2014/main" val="2594204283"/>
                    </a:ext>
                  </a:extLst>
                </a:gridCol>
                <a:gridCol w="3776549">
                  <a:extLst>
                    <a:ext uri="{9D8B030D-6E8A-4147-A177-3AD203B41FA5}">
                      <a16:colId xmlns:a16="http://schemas.microsoft.com/office/drawing/2014/main" val="1283657505"/>
                    </a:ext>
                  </a:extLst>
                </a:gridCol>
                <a:gridCol w="834522">
                  <a:extLst>
                    <a:ext uri="{9D8B030D-6E8A-4147-A177-3AD203B41FA5}">
                      <a16:colId xmlns:a16="http://schemas.microsoft.com/office/drawing/2014/main" val="2041959202"/>
                    </a:ext>
                  </a:extLst>
                </a:gridCol>
                <a:gridCol w="783522">
                  <a:extLst>
                    <a:ext uri="{9D8B030D-6E8A-4147-A177-3AD203B41FA5}">
                      <a16:colId xmlns:a16="http://schemas.microsoft.com/office/drawing/2014/main" val="3973620810"/>
                    </a:ext>
                  </a:extLst>
                </a:gridCol>
              </a:tblGrid>
              <a:tr h="1728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4" marR="38124" marT="805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Наименование показателя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4" marR="38124" marT="805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2022 </a:t>
                      </a:r>
                      <a:r>
                        <a:rPr lang="ru-RU" sz="1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год</a:t>
                      </a: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4" marR="38124" marT="805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2024 год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4" marR="38124" marT="8054" marB="0" anchor="ctr"/>
                </a:tc>
                <a:extLst>
                  <a:ext uri="{0D108BD9-81ED-4DB2-BD59-A6C34878D82A}">
                    <a16:rowId xmlns:a16="http://schemas.microsoft.com/office/drawing/2014/main" val="2166098144"/>
                  </a:ext>
                </a:extLst>
              </a:tr>
              <a:tr h="1545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4" marR="38124" marT="8054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Доля детей в возрасте от 10 до 19 лет‚ проживающих в Краснодарском крае, вошедших в программы наставничества в роли наставляемого, %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1200" dirty="0">
                          <a:effectLst/>
                        </a:rPr>
                        <a:t>(отношение количества детей в возрасте от 10 до 19 лет, вошедших в программы наставничества в роли наставляемого, к общему количеству </a:t>
                      </a:r>
                      <a:r>
                        <a:rPr lang="ru-RU" sz="1100" b="1" i="1" kern="1200" dirty="0" smtClean="0">
                          <a:effectLst/>
                        </a:rPr>
                        <a:t>детей </a:t>
                      </a:r>
                      <a:r>
                        <a:rPr kumimoji="0" lang="ru-RU" sz="1100" b="1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от 10 до 19 лет</a:t>
                      </a:r>
                      <a:r>
                        <a:rPr lang="ru-RU" sz="1100" b="1" i="1" kern="1200" dirty="0" smtClean="0">
                          <a:effectLst/>
                        </a:rPr>
                        <a:t>, </a:t>
                      </a:r>
                      <a:r>
                        <a:rPr lang="ru-RU" sz="1100" b="1" i="1" kern="1200" dirty="0">
                          <a:effectLst/>
                        </a:rPr>
                        <a:t>проживающих в </a:t>
                      </a:r>
                      <a:r>
                        <a:rPr lang="ru-RU" sz="1100" b="1" i="1" kern="1200" dirty="0" smtClean="0">
                          <a:effectLst/>
                        </a:rPr>
                        <a:t>МО)</a:t>
                      </a:r>
                      <a:endParaRPr lang="ru-RU" sz="11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4" marR="38124" marT="805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30%</a:t>
                      </a: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4" marR="38124" marT="805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70%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4" marR="38124" marT="8054" marB="0" anchor="ctr"/>
                </a:tc>
                <a:extLst>
                  <a:ext uri="{0D108BD9-81ED-4DB2-BD59-A6C34878D82A}">
                    <a16:rowId xmlns:a16="http://schemas.microsoft.com/office/drawing/2014/main" val="68869958"/>
                  </a:ext>
                </a:extLst>
              </a:tr>
              <a:tr h="1676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4" marR="38124" marT="8054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Доля детей и подростков в возрасте от 15 до 19 лет, проживающих в Краснодарском, вошедших в программы наставничества в роли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kern="1200" dirty="0">
                          <a:effectLst/>
                        </a:rPr>
                        <a:t>наставника, %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1200" dirty="0">
                          <a:effectLst/>
                        </a:rPr>
                        <a:t>(отношение количества детей и подростков в возрасте от 15 до 19 лет, вошедших в программы наставничества в роли наставника, к общему количеству детей и подростков от 15 до 19 лет, проживающих в </a:t>
                      </a:r>
                      <a:r>
                        <a:rPr lang="ru-RU" sz="1100" b="1" i="1" kern="1200" dirty="0" smtClean="0">
                          <a:effectLst/>
                        </a:rPr>
                        <a:t>МО)</a:t>
                      </a:r>
                      <a:endParaRPr lang="ru-RU" sz="11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4" marR="38124" marT="805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6%</a:t>
                      </a: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4" marR="38124" marT="805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10%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4" marR="38124" marT="8054" marB="0" anchor="ctr"/>
                </a:tc>
                <a:extLst>
                  <a:ext uri="{0D108BD9-81ED-4DB2-BD59-A6C34878D82A}">
                    <a16:rowId xmlns:a16="http://schemas.microsoft.com/office/drawing/2014/main" val="3039152214"/>
                  </a:ext>
                </a:extLst>
              </a:tr>
              <a:tr h="17376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4" marR="38124" marT="8054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Доля учителей -молодых специалистов (с опытом работы от 0 до 3 лет</a:t>
                      </a:r>
                      <a:r>
                        <a:rPr lang="ru-RU" sz="1100" kern="1200" dirty="0" smtClean="0">
                          <a:effectLst/>
                        </a:rPr>
                        <a:t>), проживающих на территории Краснодарского края, вошедших в программы наставничества в роли наставляемого, % 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1200" dirty="0">
                          <a:effectLst/>
                        </a:rPr>
                        <a:t>(отношение количества учителей – молодых специалистов, вошедших в программы наставничества в роли наставляемого, к общему количеству учителей – молодых специалистов, проживающих в </a:t>
                      </a:r>
                      <a:r>
                        <a:rPr lang="ru-RU" sz="1100" b="1" i="1" kern="1200" dirty="0" smtClean="0">
                          <a:effectLst/>
                        </a:rPr>
                        <a:t>МО)</a:t>
                      </a:r>
                      <a:endParaRPr lang="ru-RU" sz="11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4" marR="38124" marT="805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30%</a:t>
                      </a: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4" marR="38124" marT="805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70%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4" marR="38124" marT="8054" marB="0" anchor="ctr"/>
                </a:tc>
                <a:extLst>
                  <a:ext uri="{0D108BD9-81ED-4DB2-BD59-A6C34878D82A}">
                    <a16:rowId xmlns:a16="http://schemas.microsoft.com/office/drawing/2014/main" val="3639857387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825469"/>
              </p:ext>
            </p:extLst>
          </p:nvPr>
        </p:nvGraphicFramePr>
        <p:xfrm>
          <a:off x="5926979" y="1683009"/>
          <a:ext cx="6105795" cy="5155149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04064">
                  <a:extLst>
                    <a:ext uri="{9D8B030D-6E8A-4147-A177-3AD203B41FA5}">
                      <a16:colId xmlns:a16="http://schemas.microsoft.com/office/drawing/2014/main" val="2553463302"/>
                    </a:ext>
                  </a:extLst>
                </a:gridCol>
                <a:gridCol w="4260240">
                  <a:extLst>
                    <a:ext uri="{9D8B030D-6E8A-4147-A177-3AD203B41FA5}">
                      <a16:colId xmlns:a16="http://schemas.microsoft.com/office/drawing/2014/main" val="1216024309"/>
                    </a:ext>
                  </a:extLst>
                </a:gridCol>
                <a:gridCol w="785663">
                  <a:extLst>
                    <a:ext uri="{9D8B030D-6E8A-4147-A177-3AD203B41FA5}">
                      <a16:colId xmlns:a16="http://schemas.microsoft.com/office/drawing/2014/main" val="3773005332"/>
                    </a:ext>
                  </a:extLst>
                </a:gridCol>
                <a:gridCol w="755828">
                  <a:extLst>
                    <a:ext uri="{9D8B030D-6E8A-4147-A177-3AD203B41FA5}">
                      <a16:colId xmlns:a16="http://schemas.microsoft.com/office/drawing/2014/main" val="2419063655"/>
                    </a:ext>
                  </a:extLst>
                </a:gridCol>
              </a:tblGrid>
              <a:tr h="1661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59" marR="33259" marT="702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Наименование показателя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59" marR="33259" marT="702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2022 </a:t>
                      </a:r>
                      <a:r>
                        <a:rPr lang="ru-RU" sz="1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год</a:t>
                      </a: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4" marR="38124" marT="805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2024 год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4" marR="38124" marT="8054" marB="0" anchor="ctr"/>
                </a:tc>
                <a:extLst>
                  <a:ext uri="{0D108BD9-81ED-4DB2-BD59-A6C34878D82A}">
                    <a16:rowId xmlns:a16="http://schemas.microsoft.com/office/drawing/2014/main" val="3029695780"/>
                  </a:ext>
                </a:extLst>
              </a:tr>
              <a:tr h="1426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59" marR="33259" marT="7027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Доля предприятий (организаций) от общего количества предприятий, осуществляющих деятельность в Краснодарском крае, вошедших в программы наставничества, предоставив своих наставников, %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1200" dirty="0">
                          <a:effectLst/>
                        </a:rPr>
                        <a:t>(отношение количества предприятий, предоставивших своих сотрудников для участия в программах наставничества в роли наставников, к общему количеству предприятий, осуществляющих деятельность в </a:t>
                      </a:r>
                      <a:r>
                        <a:rPr lang="ru-RU" sz="1100" b="1" i="1" kern="1200" dirty="0" smtClean="0">
                          <a:effectLst/>
                        </a:rPr>
                        <a:t>МО)</a:t>
                      </a:r>
                      <a:endParaRPr lang="ru-RU" sz="11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59" marR="33259" marT="702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10%</a:t>
                      </a: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59" marR="33259" marT="702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30%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59" marR="33259" marT="7027" marB="0" anchor="ctr"/>
                </a:tc>
                <a:extLst>
                  <a:ext uri="{0D108BD9-81ED-4DB2-BD59-A6C34878D82A}">
                    <a16:rowId xmlns:a16="http://schemas.microsoft.com/office/drawing/2014/main" val="1422317816"/>
                  </a:ext>
                </a:extLst>
              </a:tr>
              <a:tr h="11890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59" marR="33259" marT="7027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Уровень удовлетворенности наставляемых участием в программах наставничества, % (опросный)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1200" dirty="0">
                          <a:effectLst/>
                        </a:rPr>
                        <a:t>(отношение количества наставляемых, удовлетворенных участием в программах наставничества, к общему количеству наставляемых, принявших участие в программах наставничества, реализуемых в </a:t>
                      </a:r>
                      <a:r>
                        <a:rPr lang="ru-RU" sz="1100" b="1" i="1" kern="1200" dirty="0" smtClean="0">
                          <a:effectLst/>
                        </a:rPr>
                        <a:t>МО)</a:t>
                      </a:r>
                      <a:endParaRPr lang="ru-RU" sz="11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59" marR="33259" marT="702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70%</a:t>
                      </a: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59" marR="33259" marT="702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85%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59" marR="33259" marT="7027" marB="0" anchor="ctr"/>
                </a:tc>
                <a:extLst>
                  <a:ext uri="{0D108BD9-81ED-4DB2-BD59-A6C34878D82A}">
                    <a16:rowId xmlns:a16="http://schemas.microsoft.com/office/drawing/2014/main" val="34587367"/>
                  </a:ext>
                </a:extLst>
              </a:tr>
              <a:tr h="14656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kern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kern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59" marR="33259" marT="7027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</a:rPr>
                        <a:t>Уровень </a:t>
                      </a:r>
                      <a:r>
                        <a:rPr lang="ru-RU" sz="1100" kern="1200" dirty="0">
                          <a:effectLst/>
                        </a:rPr>
                        <a:t>удовлетворенности наставников участием в программах наставничества° % (опросный)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1200" dirty="0">
                          <a:effectLst/>
                        </a:rPr>
                        <a:t>(отношение количества наставников, удовлетворенных участием в программах наставничества, к общему количеству наставников, принявших участие в программах наставничества, реализуемых в </a:t>
                      </a:r>
                      <a:r>
                        <a:rPr lang="ru-RU" sz="1100" b="1" i="1" kern="1200" dirty="0" smtClean="0">
                          <a:effectLst/>
                        </a:rPr>
                        <a:t>МО)</a:t>
                      </a:r>
                      <a:endParaRPr lang="ru-RU" sz="11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59" marR="33259" marT="702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70%</a:t>
                      </a: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59" marR="33259" marT="702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85%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59" marR="33259" marT="7027" marB="0" anchor="ctr"/>
                </a:tc>
                <a:extLst>
                  <a:ext uri="{0D108BD9-81ED-4DB2-BD59-A6C34878D82A}">
                    <a16:rowId xmlns:a16="http://schemas.microsoft.com/office/drawing/2014/main" val="954188139"/>
                  </a:ext>
                </a:extLst>
              </a:tr>
              <a:tr h="8135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kern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59" marR="33259" marT="7027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</a:rPr>
                        <a:t>Доля </a:t>
                      </a:r>
                      <a:r>
                        <a:rPr lang="ru-RU" sz="1100" kern="1200" dirty="0">
                          <a:effectLst/>
                        </a:rPr>
                        <a:t>школ, реализующих целевую модель наставничества педагогических </a:t>
                      </a:r>
                      <a:r>
                        <a:rPr lang="ru-RU" sz="1100" kern="1200" dirty="0" smtClean="0">
                          <a:effectLst/>
                        </a:rPr>
                        <a:t>работников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1200" dirty="0" smtClean="0">
                          <a:effectLst/>
                        </a:rPr>
                        <a:t> (</a:t>
                      </a:r>
                      <a:r>
                        <a:rPr lang="en-US" sz="1100" b="1" i="1" kern="1200" dirty="0" smtClean="0">
                          <a:effectLst/>
                        </a:rPr>
                        <a:t>N</a:t>
                      </a:r>
                      <a:r>
                        <a:rPr lang="ru-RU" sz="1100" b="1" i="1" kern="1200" dirty="0" smtClean="0">
                          <a:effectLst/>
                        </a:rPr>
                        <a:t>=А/В*100%; </a:t>
                      </a:r>
                      <a:r>
                        <a:rPr lang="en-US" sz="1100" b="1" i="1" kern="1200" dirty="0" smtClean="0">
                          <a:effectLst/>
                        </a:rPr>
                        <a:t>N</a:t>
                      </a:r>
                      <a:r>
                        <a:rPr lang="ru-RU" sz="1100" b="1" i="1" kern="1200" dirty="0" smtClean="0">
                          <a:effectLst/>
                        </a:rPr>
                        <a:t>-доля ОО, реализующих ЦМН;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1200" dirty="0" smtClean="0">
                          <a:effectLst/>
                        </a:rPr>
                        <a:t>А-количество ОО, реализующих ЦМН; В-количество ОО в МО)</a:t>
                      </a:r>
                      <a:endParaRPr lang="ru-RU" sz="11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59" marR="33259" marT="702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100%</a:t>
                      </a: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59" marR="33259" marT="702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100%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59" marR="33259" marT="7027" marB="0" anchor="ctr"/>
                </a:tc>
                <a:extLst>
                  <a:ext uri="{0D108BD9-81ED-4DB2-BD59-A6C34878D82A}">
                    <a16:rowId xmlns:a16="http://schemas.microsoft.com/office/drawing/2014/main" val="3353625909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" y="0"/>
            <a:ext cx="198407" cy="6858000"/>
          </a:xfrm>
          <a:prstGeom prst="rect">
            <a:avLst/>
          </a:prstGeom>
          <a:solidFill>
            <a:srgbClr val="363C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68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" b="4363"/>
          <a:stretch/>
        </p:blipFill>
        <p:spPr>
          <a:xfrm>
            <a:off x="0" y="0"/>
            <a:ext cx="12192000" cy="6629512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184854"/>
              </p:ext>
            </p:extLst>
          </p:nvPr>
        </p:nvGraphicFramePr>
        <p:xfrm>
          <a:off x="365760" y="1442815"/>
          <a:ext cx="2726576" cy="5186697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726576">
                  <a:extLst>
                    <a:ext uri="{9D8B030D-6E8A-4147-A177-3AD203B41FA5}">
                      <a16:colId xmlns:a16="http://schemas.microsoft.com/office/drawing/2014/main" val="2058802456"/>
                    </a:ext>
                  </a:extLst>
                </a:gridCol>
              </a:tblGrid>
              <a:tr h="425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Arial Black" panose="020B0A04020102020204" pitchFamily="34" charset="0"/>
                        </a:rPr>
                        <a:t>Муниципальное образование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903742"/>
                  </a:ext>
                </a:extLst>
              </a:tr>
              <a:tr h="226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г.-к. Анапа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146736"/>
                  </a:ext>
                </a:extLst>
              </a:tr>
              <a:tr h="226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Армавир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545136"/>
                  </a:ext>
                </a:extLst>
              </a:tr>
              <a:tr h="226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Геленджик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921467"/>
                  </a:ext>
                </a:extLst>
              </a:tr>
              <a:tr h="226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Горячий </a:t>
                      </a:r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147655"/>
                  </a:ext>
                </a:extLst>
              </a:tr>
              <a:tr h="226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Краснодар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516371"/>
                  </a:ext>
                </a:extLst>
              </a:tr>
              <a:tr h="226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Новороссийск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075436"/>
                  </a:ext>
                </a:extLst>
              </a:tr>
              <a:tr h="226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г.-к. Сочи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046399"/>
                  </a:ext>
                </a:extLst>
              </a:tr>
              <a:tr h="22672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Абинский район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528370"/>
                  </a:ext>
                </a:extLst>
              </a:tr>
              <a:tr h="22672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Апшеронский район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964514"/>
                  </a:ext>
                </a:extLst>
              </a:tr>
              <a:tr h="22672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Белоглинский район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881941"/>
                  </a:ext>
                </a:extLst>
              </a:tr>
              <a:tr h="22672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Белореченский район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0168"/>
                  </a:ext>
                </a:extLst>
              </a:tr>
              <a:tr h="22672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Брюховецкий район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790576"/>
                  </a:ext>
                </a:extLst>
              </a:tr>
              <a:tr h="22672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Выселковский район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559846"/>
                  </a:ext>
                </a:extLst>
              </a:tr>
              <a:tr h="22672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Гулькевичский район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072472"/>
                  </a:ext>
                </a:extLst>
              </a:tr>
              <a:tr h="22672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Динской район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976052"/>
                  </a:ext>
                </a:extLst>
              </a:tr>
              <a:tr h="22672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Ейский район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128161"/>
                  </a:ext>
                </a:extLst>
              </a:tr>
              <a:tr h="22672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Кавказский район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697694"/>
                  </a:ext>
                </a:extLst>
              </a:tr>
              <a:tr h="22672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Калининский район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986454"/>
                  </a:ext>
                </a:extLst>
              </a:tr>
              <a:tr h="22672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Каневской район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50026"/>
                  </a:ext>
                </a:extLst>
              </a:tr>
              <a:tr h="226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Кореновский район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451002"/>
                  </a:ext>
                </a:extLst>
              </a:tr>
              <a:tr h="22672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Красноармейский район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3686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376270"/>
              </p:ext>
            </p:extLst>
          </p:nvPr>
        </p:nvGraphicFramePr>
        <p:xfrm>
          <a:off x="6254608" y="1451128"/>
          <a:ext cx="2640010" cy="5186692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640010">
                  <a:extLst>
                    <a:ext uri="{9D8B030D-6E8A-4147-A177-3AD203B41FA5}">
                      <a16:colId xmlns:a16="http://schemas.microsoft.com/office/drawing/2014/main" val="1082873081"/>
                    </a:ext>
                  </a:extLst>
                </a:gridCol>
              </a:tblGrid>
              <a:tr h="396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Муниципальное образование</a:t>
                      </a:r>
                    </a:p>
                  </a:txBody>
                  <a:tcPr marL="4503" marR="4503" marT="4503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022647"/>
                  </a:ext>
                </a:extLst>
              </a:tr>
              <a:tr h="19295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Крыловский район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883700"/>
                  </a:ext>
                </a:extLst>
              </a:tr>
              <a:tr h="19295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Крымский район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458102"/>
                  </a:ext>
                </a:extLst>
              </a:tr>
              <a:tr h="19295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Курганинский район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413549"/>
                  </a:ext>
                </a:extLst>
              </a:tr>
              <a:tr h="19295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Кущевский район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24518"/>
                  </a:ext>
                </a:extLst>
              </a:tr>
              <a:tr h="19295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Лабинский район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595301"/>
                  </a:ext>
                </a:extLst>
              </a:tr>
              <a:tr h="19295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Ленинградский район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128825"/>
                  </a:ext>
                </a:extLst>
              </a:tr>
              <a:tr h="19295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Мостовский район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296880"/>
                  </a:ext>
                </a:extLst>
              </a:tr>
              <a:tr h="19295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Новокубанский район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786940"/>
                  </a:ext>
                </a:extLst>
              </a:tr>
              <a:tr h="19295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Новопокровский район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723356"/>
                  </a:ext>
                </a:extLst>
              </a:tr>
              <a:tr h="19295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Отрадненский район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543810"/>
                  </a:ext>
                </a:extLst>
              </a:tr>
              <a:tr h="19295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Павловский район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823041"/>
                  </a:ext>
                </a:extLst>
              </a:tr>
              <a:tr h="19295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Приморско-Ахтарский район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606190"/>
                  </a:ext>
                </a:extLst>
              </a:tr>
              <a:tr h="19295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Северский район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718692"/>
                  </a:ext>
                </a:extLst>
              </a:tr>
              <a:tr h="19295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Славянский район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902398"/>
                  </a:ext>
                </a:extLst>
              </a:tr>
              <a:tr h="19295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Староминский район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14629"/>
                  </a:ext>
                </a:extLst>
              </a:tr>
              <a:tr h="19295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Тбилисский район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442064"/>
                  </a:ext>
                </a:extLst>
              </a:tr>
              <a:tr h="19295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Темрюкский район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891974"/>
                  </a:ext>
                </a:extLst>
              </a:tr>
              <a:tr h="19295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Тимашевский район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160304"/>
                  </a:ext>
                </a:extLst>
              </a:tr>
              <a:tr h="19295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Тихорецкий район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618354"/>
                  </a:ext>
                </a:extLst>
              </a:tr>
              <a:tr h="19295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Туапсинский район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454432"/>
                  </a:ext>
                </a:extLst>
              </a:tr>
              <a:tr h="19295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Успенский район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017845"/>
                  </a:ext>
                </a:extLst>
              </a:tr>
              <a:tr h="19295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Усть-Лабинский район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516723"/>
                  </a:ext>
                </a:extLst>
              </a:tr>
              <a:tr h="19295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Щербиновский район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014103"/>
                  </a:ext>
                </a:extLst>
              </a:tr>
              <a:tr h="35260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3" marR="4503" marT="4503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77969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71592"/>
              </p:ext>
            </p:extLst>
          </p:nvPr>
        </p:nvGraphicFramePr>
        <p:xfrm>
          <a:off x="3092335" y="1451128"/>
          <a:ext cx="2903351" cy="5178382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903351">
                  <a:extLst>
                    <a:ext uri="{9D8B030D-6E8A-4147-A177-3AD203B41FA5}">
                      <a16:colId xmlns:a16="http://schemas.microsoft.com/office/drawing/2014/main" val="889644621"/>
                    </a:ext>
                  </a:extLst>
                </a:gridCol>
              </a:tblGrid>
              <a:tr h="4185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 Black" panose="020B0A04020102020204" pitchFamily="34" charset="0"/>
                        </a:rPr>
                        <a:t>Количество ОО, реализующих модель </a:t>
                      </a:r>
                      <a:r>
                        <a:rPr lang="ru-RU" sz="1200" b="1" u="sng" strike="noStrike" dirty="0">
                          <a:solidFill>
                            <a:srgbClr val="E35046"/>
                          </a:solidFill>
                          <a:effectLst/>
                          <a:latin typeface="Arial Black" panose="020B0A04020102020204" pitchFamily="34" charset="0"/>
                        </a:rPr>
                        <a:t>«учитель-учитель</a:t>
                      </a:r>
                      <a:r>
                        <a:rPr lang="ru-RU" sz="1200" b="1" u="sng" strike="noStrike" dirty="0" smtClean="0">
                          <a:solidFill>
                            <a:srgbClr val="E35046"/>
                          </a:solidFill>
                          <a:effectLst/>
                          <a:latin typeface="Arial Black" panose="020B0A04020102020204" pitchFamily="34" charset="0"/>
                        </a:rPr>
                        <a:t>», </a:t>
                      </a:r>
                      <a:r>
                        <a:rPr lang="ru-RU" sz="1200" b="1" u="none" strike="noStrike" dirty="0" smtClean="0">
                          <a:effectLst/>
                          <a:latin typeface="Arial Black" panose="020B0A04020102020204" pitchFamily="34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530" marR="6530" marT="653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863293"/>
                  </a:ext>
                </a:extLst>
              </a:tr>
              <a:tr h="226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0" marR="6530" marT="653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269658"/>
                  </a:ext>
                </a:extLst>
              </a:tr>
              <a:tr h="226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0" marR="6530" marT="653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073163"/>
                  </a:ext>
                </a:extLst>
              </a:tr>
              <a:tr h="226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0" marR="6530" marT="653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43094"/>
                  </a:ext>
                </a:extLst>
              </a:tr>
              <a:tr h="226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0" marR="6530" marT="653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188111"/>
                  </a:ext>
                </a:extLst>
              </a:tr>
              <a:tr h="226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0" marR="6530" marT="653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208528"/>
                  </a:ext>
                </a:extLst>
              </a:tr>
              <a:tr h="226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0" marR="6530" marT="653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435862"/>
                  </a:ext>
                </a:extLst>
              </a:tr>
              <a:tr h="226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0" marR="6530" marT="653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871855"/>
                  </a:ext>
                </a:extLst>
              </a:tr>
              <a:tr h="226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0" marR="6530" marT="653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5972"/>
                  </a:ext>
                </a:extLst>
              </a:tr>
              <a:tr h="226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0" marR="6530" marT="653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231632"/>
                  </a:ext>
                </a:extLst>
              </a:tr>
              <a:tr h="226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0" marR="6530" marT="653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019214"/>
                  </a:ext>
                </a:extLst>
              </a:tr>
              <a:tr h="226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0" marR="6530" marT="653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959641"/>
                  </a:ext>
                </a:extLst>
              </a:tr>
              <a:tr h="226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0" marR="6530" marT="653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7858"/>
                  </a:ext>
                </a:extLst>
              </a:tr>
              <a:tr h="226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0" marR="6530" marT="653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523325"/>
                  </a:ext>
                </a:extLst>
              </a:tr>
              <a:tr h="226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0" marR="6530" marT="653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543697"/>
                  </a:ext>
                </a:extLst>
              </a:tr>
              <a:tr h="226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0" marR="6530" marT="653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360108"/>
                  </a:ext>
                </a:extLst>
              </a:tr>
              <a:tr h="226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0" marR="6530" marT="653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567971"/>
                  </a:ext>
                </a:extLst>
              </a:tr>
              <a:tr h="226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0" marR="6530" marT="653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705139"/>
                  </a:ext>
                </a:extLst>
              </a:tr>
              <a:tr h="226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0" marR="6530" marT="653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575707"/>
                  </a:ext>
                </a:extLst>
              </a:tr>
              <a:tr h="226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0" marR="6530" marT="653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894518"/>
                  </a:ext>
                </a:extLst>
              </a:tr>
              <a:tr h="226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3" marR="3643" marT="36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165188"/>
                  </a:ext>
                </a:extLst>
              </a:tr>
              <a:tr h="226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3" marR="3643" marT="36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96849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628095"/>
              </p:ext>
            </p:extLst>
          </p:nvPr>
        </p:nvGraphicFramePr>
        <p:xfrm>
          <a:off x="8894618" y="1451128"/>
          <a:ext cx="2709949" cy="5186702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709949">
                  <a:extLst>
                    <a:ext uri="{9D8B030D-6E8A-4147-A177-3AD203B41FA5}">
                      <a16:colId xmlns:a16="http://schemas.microsoft.com/office/drawing/2014/main" val="2508798079"/>
                    </a:ext>
                  </a:extLst>
                </a:gridCol>
              </a:tblGrid>
              <a:tr h="3948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Количество ОО, реализующих модель </a:t>
                      </a:r>
                      <a:r>
                        <a:rPr lang="ru-RU" sz="1200" b="1" i="0" u="sng" strike="noStrike" kern="1200" dirty="0">
                          <a:solidFill>
                            <a:srgbClr val="EA4E42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«учитель-учитель</a:t>
                      </a:r>
                      <a:r>
                        <a:rPr lang="ru-RU" sz="1200" b="1" i="0" u="sng" strike="noStrike" kern="1200" dirty="0" smtClean="0">
                          <a:solidFill>
                            <a:srgbClr val="EA4E42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», </a:t>
                      </a:r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marL="3643" marR="3643" marT="3643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85059"/>
                  </a:ext>
                </a:extLst>
              </a:tr>
              <a:tr h="192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3" marR="3643" marT="36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466952"/>
                  </a:ext>
                </a:extLst>
              </a:tr>
              <a:tr h="192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3" marR="3643" marT="36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392959"/>
                  </a:ext>
                </a:extLst>
              </a:tr>
              <a:tr h="192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3" marR="3643" marT="36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551636"/>
                  </a:ext>
                </a:extLst>
              </a:tr>
              <a:tr h="192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3" marR="3643" marT="36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656367"/>
                  </a:ext>
                </a:extLst>
              </a:tr>
              <a:tr h="192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3" marR="3643" marT="36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150978"/>
                  </a:ext>
                </a:extLst>
              </a:tr>
              <a:tr h="192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3" marR="3643" marT="36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06900"/>
                  </a:ext>
                </a:extLst>
              </a:tr>
              <a:tr h="192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3" marR="3643" marT="36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848520"/>
                  </a:ext>
                </a:extLst>
              </a:tr>
              <a:tr h="192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3" marR="3643" marT="36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432699"/>
                  </a:ext>
                </a:extLst>
              </a:tr>
              <a:tr h="192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3" marR="3643" marT="36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579974"/>
                  </a:ext>
                </a:extLst>
              </a:tr>
              <a:tr h="192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3" marR="3643" marT="36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38031"/>
                  </a:ext>
                </a:extLst>
              </a:tr>
              <a:tr h="192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3" marR="3643" marT="36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24218"/>
                  </a:ext>
                </a:extLst>
              </a:tr>
              <a:tr h="192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3" marR="3643" marT="36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054666"/>
                  </a:ext>
                </a:extLst>
              </a:tr>
              <a:tr h="192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3" marR="3643" marT="36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842542"/>
                  </a:ext>
                </a:extLst>
              </a:tr>
              <a:tr h="192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3" marR="3643" marT="36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475515"/>
                  </a:ext>
                </a:extLst>
              </a:tr>
              <a:tr h="192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3" marR="3643" marT="36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653609"/>
                  </a:ext>
                </a:extLst>
              </a:tr>
              <a:tr h="192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3" marR="3643" marT="36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911774"/>
                  </a:ext>
                </a:extLst>
              </a:tr>
              <a:tr h="192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3" marR="3643" marT="36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994"/>
                  </a:ext>
                </a:extLst>
              </a:tr>
              <a:tr h="192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3" marR="3643" marT="36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758281"/>
                  </a:ext>
                </a:extLst>
              </a:tr>
              <a:tr h="192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3" marR="3643" marT="3643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776203"/>
                  </a:ext>
                </a:extLst>
              </a:tr>
              <a:tr h="192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3" marR="3643" marT="36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239407"/>
                  </a:ext>
                </a:extLst>
              </a:tr>
              <a:tr h="192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3" marR="3643" marT="3643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86823"/>
                  </a:ext>
                </a:extLst>
              </a:tr>
              <a:tr h="192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3" marR="3643" marT="36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48430"/>
                  </a:ext>
                </a:extLst>
              </a:tr>
              <a:tr h="192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3" marR="3643" marT="36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104549"/>
                  </a:ext>
                </a:extLst>
              </a:tr>
              <a:tr h="353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96, 1%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3" marR="3643" marT="3643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254385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" y="0"/>
            <a:ext cx="198407" cy="6858000"/>
          </a:xfrm>
          <a:prstGeom prst="rect">
            <a:avLst/>
          </a:prstGeom>
          <a:solidFill>
            <a:srgbClr val="363C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0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198407" cy="6858000"/>
          </a:xfrm>
          <a:prstGeom prst="rect">
            <a:avLst/>
          </a:prstGeom>
          <a:solidFill>
            <a:srgbClr val="363C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8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" y="0"/>
            <a:ext cx="198407" cy="6858000"/>
          </a:xfrm>
          <a:prstGeom prst="rect">
            <a:avLst/>
          </a:prstGeom>
          <a:solidFill>
            <a:srgbClr val="363C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29022" t="11403" r="27205" b="9065"/>
          <a:stretch/>
        </p:blipFill>
        <p:spPr bwMode="auto">
          <a:xfrm>
            <a:off x="296272" y="970049"/>
            <a:ext cx="3042602" cy="3234803"/>
          </a:xfrm>
          <a:prstGeom prst="rect">
            <a:avLst/>
          </a:prstGeom>
          <a:ln>
            <a:solidFill>
              <a:srgbClr val="3C3F57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28861" t="13968" r="26403" b="5929"/>
          <a:stretch/>
        </p:blipFill>
        <p:spPr bwMode="auto">
          <a:xfrm>
            <a:off x="3603904" y="965454"/>
            <a:ext cx="2757657" cy="3239398"/>
          </a:xfrm>
          <a:prstGeom prst="rect">
            <a:avLst/>
          </a:prstGeom>
          <a:ln>
            <a:solidFill>
              <a:srgbClr val="3C3F57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6"/>
          <a:srcRect l="28220" t="13398" r="25601" b="21608"/>
          <a:stretch/>
        </p:blipFill>
        <p:spPr bwMode="auto">
          <a:xfrm>
            <a:off x="2499951" y="4287751"/>
            <a:ext cx="2983114" cy="2487350"/>
          </a:xfrm>
          <a:prstGeom prst="rect">
            <a:avLst/>
          </a:prstGeom>
          <a:ln>
            <a:solidFill>
              <a:srgbClr val="3C3F57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7"/>
          <a:srcRect l="28862" t="12829" r="26083" b="23888"/>
          <a:stretch/>
        </p:blipFill>
        <p:spPr bwMode="auto">
          <a:xfrm>
            <a:off x="5747781" y="4287751"/>
            <a:ext cx="2935416" cy="2487350"/>
          </a:xfrm>
          <a:prstGeom prst="rect">
            <a:avLst/>
          </a:prstGeom>
          <a:ln>
            <a:solidFill>
              <a:srgbClr val="3C3F57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8"/>
          <a:srcRect l="33191" t="16819" r="32656" b="5929"/>
          <a:stretch/>
        </p:blipFill>
        <p:spPr bwMode="auto">
          <a:xfrm>
            <a:off x="9329923" y="984505"/>
            <a:ext cx="2573627" cy="3220347"/>
          </a:xfrm>
          <a:prstGeom prst="rect">
            <a:avLst/>
          </a:prstGeom>
          <a:ln>
            <a:solidFill>
              <a:srgbClr val="3C3F57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9"/>
          <a:srcRect l="34313" t="18529" r="33939" b="9920"/>
          <a:stretch/>
        </p:blipFill>
        <p:spPr bwMode="auto">
          <a:xfrm>
            <a:off x="6594603" y="961143"/>
            <a:ext cx="2502278" cy="3243709"/>
          </a:xfrm>
          <a:prstGeom prst="rect">
            <a:avLst/>
          </a:prstGeom>
          <a:ln>
            <a:solidFill>
              <a:srgbClr val="3C3F57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" y="0"/>
            <a:ext cx="198407" cy="6858000"/>
          </a:xfrm>
          <a:prstGeom prst="rect">
            <a:avLst/>
          </a:prstGeom>
          <a:solidFill>
            <a:srgbClr val="363C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79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13147</TotalTime>
  <Words>493</Words>
  <Application>Microsoft Office PowerPoint</Application>
  <PresentationFormat>Широкоэкранный</PresentationFormat>
  <Paragraphs>196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Franklin Gothic Demi Cond</vt:lpstr>
      <vt:lpstr>Times New Roman</vt:lpstr>
      <vt:lpstr>Wingdings 2</vt:lpstr>
      <vt:lpstr>HDOfficeLightV0</vt:lpstr>
      <vt:lpstr>1_HDOfficeLightV0</vt:lpstr>
      <vt:lpstr>2_HDOfficeLightV0</vt:lpstr>
      <vt:lpstr>3_HDOfficeLightV0</vt:lpstr>
      <vt:lpstr>4_HDOfficeLightV0</vt:lpstr>
      <vt:lpstr>5_HDOfficeLightV0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203-3</dc:creator>
  <cp:lastModifiedBy>Алина А. Пшунова</cp:lastModifiedBy>
  <cp:revision>1017</cp:revision>
  <cp:lastPrinted>2022-08-04T11:05:59Z</cp:lastPrinted>
  <dcterms:created xsi:type="dcterms:W3CDTF">2018-05-04T13:40:44Z</dcterms:created>
  <dcterms:modified xsi:type="dcterms:W3CDTF">2022-12-20T09:15:47Z</dcterms:modified>
</cp:coreProperties>
</file>