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93" r:id="rId1"/>
  </p:sldMasterIdLst>
  <p:sldIdLst>
    <p:sldId id="256" r:id="rId2"/>
    <p:sldId id="257" r:id="rId3"/>
    <p:sldId id="258" r:id="rId4"/>
    <p:sldId id="260" r:id="rId5"/>
    <p:sldId id="263" r:id="rId6"/>
    <p:sldId id="262" r:id="rId7"/>
    <p:sldId id="267" r:id="rId8"/>
    <p:sldId id="268" r:id="rId9"/>
    <p:sldId id="269" r:id="rId10"/>
    <p:sldId id="264" r:id="rId11"/>
    <p:sldId id="273" r:id="rId12"/>
    <p:sldId id="272" r:id="rId13"/>
    <p:sldId id="265" r:id="rId14"/>
    <p:sldId id="266" r:id="rId15"/>
    <p:sldId id="271" r:id="rId16"/>
    <p:sldId id="27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2D7109C-66C1-4440-AFF4-8480C7EA09FA}" type="datetimeFigureOut">
              <a:rPr lang="ru-RU" smtClean="0"/>
              <a:pPr/>
              <a:t>25.05.2023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8E06588-88DC-4BCD-8374-33776699DD4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94" r:id="rId1"/>
    <p:sldLayoutId id="2147484495" r:id="rId2"/>
    <p:sldLayoutId id="2147484496" r:id="rId3"/>
    <p:sldLayoutId id="2147484497" r:id="rId4"/>
    <p:sldLayoutId id="2147484498" r:id="rId5"/>
    <p:sldLayoutId id="2147484499" r:id="rId6"/>
    <p:sldLayoutId id="2147484500" r:id="rId7"/>
    <p:sldLayoutId id="2147484501" r:id="rId8"/>
    <p:sldLayoutId id="2147484502" r:id="rId9"/>
    <p:sldLayoutId id="2147484503" r:id="rId10"/>
    <p:sldLayoutId id="2147484504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57600" y="1"/>
            <a:ext cx="8102600" cy="42164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Психолого-педагогическое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сопровождение учащихся с рисками учебной неуспешности и их родителей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308601"/>
            <a:ext cx="3175000" cy="1055623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Белореченский район, МБОУ </a:t>
            </a:r>
            <a:r>
              <a:rPr lang="ru-RU" dirty="0" smtClean="0">
                <a:latin typeface="Trebuchet MS" pitchFamily="34" charset="0"/>
                <a:ea typeface="Cambria" panose="02040503050406030204" pitchFamily="18" charset="0"/>
              </a:rPr>
              <a:t>СОШ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12, 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педагог-психолог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Васенко Е.А.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26" name="Picture 2" descr="C:\Users\Владелец\Desktop\Школьная неуспешност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05745" y="4165600"/>
            <a:ext cx="3395403" cy="2387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6671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с обучающимися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200" dirty="0" smtClean="0"/>
              <a:t>К числу воспитательных средств профилактики школьной неуспешности относится работа по развитию познавательных интересов обучающихся, воспитанию стремления к знаниям, повышению мотивации. Работа осуществляется путем проведения разнообразных диагностик, упражнений, тренинговых занятий, круглых столов, дискуссий, бесед и т. 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4400" dirty="0" smtClean="0"/>
              <a:t>  </a:t>
            </a:r>
            <a:r>
              <a:rPr lang="ru-RU" sz="2200" dirty="0" smtClean="0"/>
              <a:t>«Ученик, который учится без желания, - это птица без крыльев….»</a:t>
            </a:r>
          </a:p>
          <a:p>
            <a:pPr>
              <a:buNone/>
            </a:pPr>
            <a:r>
              <a:rPr lang="ru-RU" sz="2200" dirty="0" smtClean="0"/>
              <a:t>                                                                          </a:t>
            </a:r>
          </a:p>
          <a:p>
            <a:pPr>
              <a:buNone/>
            </a:pPr>
            <a:r>
              <a:rPr lang="ru-RU" sz="2200" dirty="0" smtClean="0"/>
              <a:t>                                          </a:t>
            </a:r>
            <a:r>
              <a:rPr lang="en-US" sz="2200" dirty="0" smtClean="0"/>
              <a:t>						</a:t>
            </a:r>
            <a:r>
              <a:rPr lang="ru-RU" sz="2200" dirty="0" smtClean="0"/>
              <a:t>Саади </a:t>
            </a:r>
            <a:endParaRPr lang="ru-RU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учебной мотивации школьников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200" dirty="0" smtClean="0"/>
              <a:t>Важную роль в успешности учебной деятельности играет и сила мотивации, и ее структура как таковая. Согласно закону Йеркса-Додсона, сформулированному еще несколько десятилетий назад, эффективность деятельности зависит от силы мотивации, то есть, чем сильнее побуждение к действию, тем выше результативность деятельности. Низкая учебная мотивация школьников может быть связана с различными факторами, в том числе макрокультурными, социальными, организационными, семейными, личностными.</a:t>
            </a:r>
            <a:endParaRPr lang="ru-RU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Упражнение «Школьные дела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endParaRPr lang="en-US" dirty="0" smtClean="0"/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ru-RU" sz="2200" dirty="0" smtClean="0"/>
              <a:t>Цель</a:t>
            </a:r>
            <a:r>
              <a:rPr lang="ru-RU" sz="2200" dirty="0" smtClean="0"/>
              <a:t>: развитие положительного отношения к школе.</a:t>
            </a:r>
          </a:p>
          <a:p>
            <a:pPr>
              <a:buNone/>
            </a:pPr>
            <a:r>
              <a:rPr lang="ru-RU" sz="2200" dirty="0" smtClean="0"/>
              <a:t>   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ru-RU" sz="2200" dirty="0" smtClean="0"/>
              <a:t>Ход </a:t>
            </a:r>
            <a:r>
              <a:rPr lang="ru-RU" sz="2200" dirty="0" smtClean="0"/>
              <a:t>работы: продолжить фразу «В школе мне нравится, что …..»</a:t>
            </a:r>
          </a:p>
          <a:p>
            <a:pPr>
              <a:buNone/>
            </a:pPr>
            <a:r>
              <a:rPr lang="ru-RU" sz="2200" dirty="0" smtClean="0"/>
              <a:t>   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ru-RU" sz="2200" dirty="0" smtClean="0"/>
              <a:t>Рефлексия</a:t>
            </a:r>
            <a:r>
              <a:rPr lang="ru-RU" sz="2200" dirty="0" smtClean="0"/>
              <a:t>: легко или трудно было говорить, о том, что нравится в школе.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Упражнение «Мотивы моей учебы»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endParaRPr lang="en-US" dirty="0" smtClean="0"/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ru-RU" sz="2200" dirty="0" smtClean="0"/>
              <a:t>Цель </a:t>
            </a:r>
            <a:r>
              <a:rPr lang="ru-RU" sz="2200" dirty="0" smtClean="0"/>
              <a:t>упражнения: осознание мотивов своего обучения.</a:t>
            </a:r>
          </a:p>
          <a:p>
            <a:pPr>
              <a:buNone/>
            </a:pPr>
            <a:r>
              <a:rPr lang="ru-RU" sz="2200" dirty="0" smtClean="0"/>
              <a:t>   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ru-RU" sz="2200" dirty="0" smtClean="0"/>
              <a:t>Ход </a:t>
            </a:r>
            <a:r>
              <a:rPr lang="ru-RU" sz="2200" dirty="0" smtClean="0"/>
              <a:t>работы: написать 10-15 предложений «Я учусь в школе потому, что ……»</a:t>
            </a:r>
          </a:p>
          <a:p>
            <a:pPr>
              <a:buNone/>
            </a:pPr>
            <a:r>
              <a:rPr lang="ru-RU" sz="2200" dirty="0" smtClean="0"/>
              <a:t>   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ru-RU" sz="2200" dirty="0" smtClean="0"/>
              <a:t>Рефлексия</a:t>
            </a:r>
            <a:r>
              <a:rPr lang="ru-RU" sz="2200" dirty="0" smtClean="0"/>
              <a:t>: какие трудности вызвало упражнение?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выводы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200" dirty="0" smtClean="0"/>
              <a:t>Проблема школьной  неуспешности и ее причины – одна из центральных в педагогике и психологии. Она волнует и огорчает родителей, учителей, самих учащихся. От этого зависит будущее детей. Поэтому важнейшей задачей школы и семьи является предупреждение и преодоление неуспешности. 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ru-RU" sz="2200" dirty="0" smtClean="0"/>
              <a:t>Непременным </a:t>
            </a:r>
            <a:r>
              <a:rPr lang="ru-RU" sz="2200" dirty="0" smtClean="0"/>
              <a:t>условием эффективности работы с учащимися, склонными к рискам школьной неуспешности и их родителей, является совместная работа всех специалистов образовательного процесса.  </a:t>
            </a:r>
            <a:endParaRPr lang="ru-RU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0732" y="5003801"/>
            <a:ext cx="7839300" cy="875791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412750"/>
            <a:ext cx="76200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49" y="478751"/>
            <a:ext cx="8534400" cy="89285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Актуальность проблемы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8321" y="2082800"/>
            <a:ext cx="8534400" cy="361526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3500" dirty="0" smtClean="0"/>
              <a:t>Важнейшая </a:t>
            </a:r>
            <a:r>
              <a:rPr lang="ru-RU" sz="3500" dirty="0"/>
              <a:t>задача </a:t>
            </a:r>
            <a:r>
              <a:rPr lang="ru-RU" sz="3500" dirty="0" smtClean="0"/>
              <a:t>современного образования – это успешное </a:t>
            </a:r>
            <a:r>
              <a:rPr lang="ru-RU" sz="3500" dirty="0"/>
              <a:t>овладение образовательной программой </a:t>
            </a:r>
            <a:r>
              <a:rPr lang="ru-RU" sz="3500" dirty="0" smtClean="0"/>
              <a:t>учащимися. Но, к сожалению, сегодня значительное </a:t>
            </a:r>
            <a:r>
              <a:rPr lang="ru-RU" sz="3500" dirty="0"/>
              <a:t>количество школьников имеют разнообразные проявления образовательной </a:t>
            </a:r>
            <a:r>
              <a:rPr lang="ru-RU" sz="3500" dirty="0" smtClean="0"/>
              <a:t>неуспешности, которые выражаются в </a:t>
            </a:r>
            <a:r>
              <a:rPr lang="ru-RU" sz="3500" dirty="0"/>
              <a:t>трудностях в учебе и профессиональном самоопределении, слабой мотивации на получение образования, несформированности </a:t>
            </a:r>
            <a:r>
              <a:rPr lang="ru-RU" sz="3500" dirty="0" smtClean="0"/>
              <a:t>социально-значимых свойств личности</a:t>
            </a:r>
            <a:r>
              <a:rPr lang="ru-RU" sz="3500" dirty="0"/>
              <a:t>, трудностях в межличностном </a:t>
            </a:r>
            <a:r>
              <a:rPr lang="ru-RU" sz="3500" dirty="0" smtClean="0"/>
              <a:t>взаимодействии.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2744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616" y="330200"/>
            <a:ext cx="8207591" cy="84974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Образовательная неуспешность -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9713" y="1316183"/>
            <a:ext cx="8370995" cy="24430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300" dirty="0" smtClean="0"/>
              <a:t>   </a:t>
            </a:r>
            <a:r>
              <a:rPr lang="ru-RU" sz="2200" dirty="0" smtClean="0"/>
              <a:t>это нежелание или неспособность ученика выполнить требования образовательной программы, потеря интереса к школьной жизни и позиции учащегося, педагогическая запущенность, трудновоспитуемость.</a:t>
            </a:r>
            <a:endParaRPr lang="ru-RU" sz="2200" dirty="0"/>
          </a:p>
        </p:txBody>
      </p:sp>
      <p:pic>
        <p:nvPicPr>
          <p:cNvPr id="3074" name="Picture 2" descr="C:\Users\Владелец\Desktop\Без названия (1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3224" y="3657600"/>
            <a:ext cx="4912704" cy="27860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8413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8800" y="415616"/>
            <a:ext cx="9652000" cy="3800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300" dirty="0" smtClean="0"/>
              <a:t>   </a:t>
            </a:r>
            <a:r>
              <a:rPr lang="ru-RU" sz="2200" dirty="0" smtClean="0"/>
              <a:t>«Важнейшими </a:t>
            </a:r>
            <a:r>
              <a:rPr lang="ru-RU" sz="2200" dirty="0"/>
              <a:t>факторами, способствующими предотвращению </a:t>
            </a:r>
            <a:r>
              <a:rPr lang="ru-RU" sz="2200" dirty="0" smtClean="0"/>
              <a:t>развития школьной </a:t>
            </a:r>
            <a:r>
              <a:rPr lang="ru-RU" sz="2200" dirty="0"/>
              <a:t>неуспешности у обучаемых, особенно относящихся к группе риска, являются родительская вовлеченность в образование учащихся и создание адекватных условий для развития </a:t>
            </a:r>
            <a:r>
              <a:rPr lang="ru-RU" sz="2200" dirty="0" smtClean="0"/>
              <a:t>детей в </a:t>
            </a:r>
            <a:r>
              <a:rPr lang="ru-RU" sz="2200" dirty="0"/>
              <a:t>семье, а также психолого-педагогическое сопровождение несовершеннолетних </a:t>
            </a:r>
            <a:r>
              <a:rPr lang="ru-RU" sz="2200" dirty="0" smtClean="0"/>
              <a:t>в </a:t>
            </a:r>
            <a:r>
              <a:rPr lang="ru-RU" sz="2200" dirty="0"/>
              <a:t>образовательном </a:t>
            </a:r>
            <a:r>
              <a:rPr lang="ru-RU" sz="2200" dirty="0" smtClean="0"/>
              <a:t>учреждении». </a:t>
            </a:r>
          </a:p>
          <a:p>
            <a:pPr>
              <a:buNone/>
            </a:pPr>
            <a:r>
              <a:rPr lang="ru-RU" sz="2200" dirty="0" smtClean="0"/>
              <a:t>								(Битянова, 2001)</a:t>
            </a:r>
            <a:endParaRPr lang="ru-RU" sz="2200" dirty="0"/>
          </a:p>
        </p:txBody>
      </p:sp>
      <p:pic>
        <p:nvPicPr>
          <p:cNvPr id="2050" name="Picture 2" descr="C:\Users\Владелец\Desktop\Без названия (2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3830638"/>
            <a:ext cx="3460750" cy="2156876"/>
          </a:xfrm>
          <a:prstGeom prst="rect">
            <a:avLst/>
          </a:prstGeom>
          <a:noFill/>
        </p:spPr>
      </p:pic>
      <p:pic>
        <p:nvPicPr>
          <p:cNvPr id="2052" name="Picture 4" descr="C:\Users\Владелец\Desktop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350" y="4122322"/>
            <a:ext cx="3041650" cy="2257841"/>
          </a:xfrm>
          <a:prstGeom prst="rect">
            <a:avLst/>
          </a:prstGeom>
          <a:noFill/>
        </p:spPr>
      </p:pic>
      <p:pic>
        <p:nvPicPr>
          <p:cNvPr id="2053" name="Picture 5" descr="C:\Users\Владелец\Desktop\images (7)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25849" y="4648201"/>
            <a:ext cx="3735555" cy="18795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1794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с родителями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200" dirty="0" smtClean="0"/>
              <a:t>Теоретический анализ показывает, что родители являются важными субъектами процесса сопровождения школьной неуспешности учащихся, взаимодействие с которыми должно осуществляться по всем направлениям сопровождения: психологическому, педагогическому, социально-педагогическому и организационному.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200" dirty="0" smtClean="0"/>
              <a:t>Очень действенно повышение психологической компетентности родителей в вопросах возрастной и кризисной психологии (родительские университеты, круглые столы, лектории и т. д.). 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ru-RU" sz="2200" dirty="0" smtClean="0"/>
              <a:t>Так </a:t>
            </a:r>
            <a:r>
              <a:rPr lang="ru-RU" sz="2200" dirty="0" smtClean="0"/>
              <a:t>как семьи со сниженным родительским и воспитательным потенциалом, которые не придают большого значения межличностному общению, в первую очередь </a:t>
            </a:r>
            <a:r>
              <a:rPr lang="ru-RU" sz="2200" dirty="0" smtClean="0"/>
              <a:t>попадают </a:t>
            </a:r>
            <a:r>
              <a:rPr lang="ru-RU" sz="2200" dirty="0" smtClean="0"/>
              <a:t>в «зону риска».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10109982" cy="104452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Лекторий для родителей «Кризис подросткового возраста»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5600" dirty="0" smtClean="0"/>
              <a:t>     </a:t>
            </a:r>
            <a:r>
              <a:rPr lang="ru-RU" sz="8000" dirty="0" smtClean="0"/>
              <a:t>«Трудный» – так зачастую называют подростковый возраст. Это тот период </a:t>
            </a:r>
            <a:r>
              <a:rPr lang="ru-RU" sz="8000" dirty="0" smtClean="0"/>
              <a:t>в </a:t>
            </a:r>
            <a:r>
              <a:rPr lang="ru-RU" sz="8000" dirty="0" smtClean="0"/>
              <a:t>жизни Вашего ребенка, когда детство уже почти закончилось, а взрослая жизнь еще не началась. Для того, чтобы лучше понимать своего взрослеющего ребенка, каждому родителю необходимо знать о взаимодействии психологических и физиологических причин и проявлений подросткового кризиса. </a:t>
            </a:r>
          </a:p>
          <a:p>
            <a:pPr>
              <a:buNone/>
            </a:pPr>
            <a:r>
              <a:rPr lang="ru-RU" sz="8000" b="1" dirty="0" smtClean="0"/>
              <a:t>     Физиологические основы кризиса подросткового возраста: </a:t>
            </a:r>
            <a:r>
              <a:rPr lang="ru-RU" sz="8000" dirty="0" smtClean="0"/>
              <a:t>резкое увеличение роста и веса, начало полового созревания, бурное протекание и смена эмоций. </a:t>
            </a:r>
          </a:p>
          <a:p>
            <a:endParaRPr lang="ru-RU" sz="8000" dirty="0" smtClean="0"/>
          </a:p>
          <a:p>
            <a:pPr>
              <a:buNone/>
            </a:pPr>
            <a:r>
              <a:rPr lang="ru-RU" sz="8000" b="1" dirty="0" smtClean="0"/>
              <a:t>     Психологические основы кризиса подросткового возраста: </a:t>
            </a:r>
            <a:r>
              <a:rPr lang="ru-RU" sz="8000" dirty="0" smtClean="0"/>
              <a:t>существует два возможных пути протекания кризиса подросткового возраста: </a:t>
            </a:r>
          </a:p>
          <a:p>
            <a:pPr>
              <a:buNone/>
            </a:pPr>
            <a:r>
              <a:rPr lang="ru-RU" sz="8000" dirty="0" smtClean="0"/>
              <a:t>    1. «Кризис независимости». Основные проявления: негативизм, упрямство, грубость, бунтарство, стремление во всем поступать по-своему, противостояние взрослым, ревностное отношение к личному пространству. </a:t>
            </a:r>
          </a:p>
          <a:p>
            <a:pPr>
              <a:buNone/>
            </a:pPr>
            <a:r>
              <a:rPr lang="ru-RU" sz="8000" dirty="0" smtClean="0"/>
              <a:t>    2. «Кризис зависимости». Основные проявления: чрезмерное послушание, возврат к детским интересам и формам поведения, зависимость от взрослых, несамостоятельность, инфантильность в суждениях и поступках, подчинение мнению большинства, стремление быть «как все». </a:t>
            </a:r>
          </a:p>
          <a:p>
            <a:endParaRPr lang="ru-RU" sz="5600" dirty="0" smtClean="0"/>
          </a:p>
          <a:p>
            <a:pPr>
              <a:buNone/>
            </a:pPr>
            <a:r>
              <a:rPr lang="ru-RU" sz="5600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Лекторий для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родителей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Кризис подросткового возраста»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800" dirty="0" smtClean="0"/>
              <a:t>   Одной из первостепенных психологических задач кризиса подросткового возраста является обретение самостоятельности в принятии решений, суждениях, поступках, т.е. формирование более зрелой, взрослой позиции по отношению к себе и своей жизни. Поэтому, как бы нам, взрослым, ни хотелось обратного, путь «кризиса независимости» является наиболее продуктивным, т.к. дает возможность развивающейся личности подростка адаптироваться к новообразованиям. Такими новообразованиями, помимо обретения самостоятельности, являются: появление интереса к своему внутреннему миру. До 11-13 лет для ребенка первостепенную роль играет внешний мир, который он познает и с огромным интересом изучает, на который он проецирует свою фантазию, переживания и эмоции. А в процессе подросткового кризиса ребенок начинает заглядывать внутрь себя, обретая интерес к собственным переживаниям, своему положению в окружающем его мире людей и явлений, осознавать свою уникальность.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Лекторий «Кризис подросткового возраста. 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Рекомендации родителям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491175"/>
            <a:ext cx="9673883" cy="5366825"/>
          </a:xfrm>
        </p:spPr>
        <p:txBody>
          <a:bodyPr>
            <a:normAutofit fontScale="25000" lnSpcReduction="20000"/>
          </a:bodyPr>
          <a:lstStyle/>
          <a:p>
            <a:pPr indent="0">
              <a:buNone/>
            </a:pPr>
            <a:r>
              <a:rPr lang="ru-RU" sz="5600" dirty="0" smtClean="0"/>
              <a:t>Расскажите подростку о том, что происходит с его организмом и как это влияет на его эмоции и поведение. Дайте ему знать, что Вы его понимаете и готовы поддержать, но не намерены спускать все с рук, т.к. он уже достаточно большой для того, чтобы учиться справляться со своими эмоциями и брать за них ответственность на себя. </a:t>
            </a:r>
          </a:p>
          <a:p>
            <a:pPr indent="0">
              <a:buNone/>
            </a:pPr>
            <a:r>
              <a:rPr lang="ru-RU" sz="5600" dirty="0" smtClean="0"/>
              <a:t>Воспринимайте своего сына или дочь как взрослеющего человека. Ведь это уже не ребенок, полностью зависящий от Вас, но еще и не взрослый, способный жить автономно. Поэтому и отношение к подростку должно быть соответствующее: необходимо найти золотую середину между тотальным контролем и вседозволенностью. </a:t>
            </a:r>
          </a:p>
          <a:p>
            <a:pPr indent="0">
              <a:buNone/>
            </a:pPr>
            <a:r>
              <a:rPr lang="ru-RU" sz="5600" dirty="0" smtClean="0"/>
              <a:t>Ни в коем случае не делайте постоянных акцентов на недостатках внешности подростка! Даже очень мягко и ласково сказанные фразы, типа «ты моя пышечка», болезненно отзываются в сознании подростка, и он начинает постоянно обращать внимание на указанный недостаток, пытается его спрятать, кажется себе некрасивым и недостойным любви. </a:t>
            </a:r>
          </a:p>
          <a:p>
            <a:pPr indent="0">
              <a:buNone/>
            </a:pPr>
            <a:r>
              <a:rPr lang="ru-RU" sz="5600" dirty="0" smtClean="0"/>
              <a:t>Интересуйтесь жизнью подростка, его проблемами и переживаниями. И ни в коем случае не обесценивайте эти проблемы, даже если они кажутся вам по-детски наивными, ведь это жизнь Вашего ребенка, поэтому, говоря «перестань, это же ерунда», Вы обесцениваете саму его жизнь. А он нуждается в поддержке, мудром совете и понимании. </a:t>
            </a:r>
          </a:p>
          <a:p>
            <a:pPr indent="0">
              <a:buNone/>
            </a:pPr>
            <a:r>
              <a:rPr lang="ru-RU" sz="5600" dirty="0" smtClean="0"/>
              <a:t>Предоставляйте подростку место и время для уединения, т.к. он зачастую нуждается в том, чтобы побыть наедине с самим собой, разобраться в своих чувствах и переживаниях, подумать о себе, своих проблемах и просто насладиться одиночеством. Не вторгайтесь в личное пространство подростка против его воли. Не выкидывайте его вещи, т.к. в подростковом возрасте для ребенка огромное значение приобретает обстановка, в которой он живет. Она становится не просто выражением его внутреннего мира, а его частью. И он готов защищать ее также ревностно, как и пространство своих переживаний и мыслей. </a:t>
            </a:r>
          </a:p>
          <a:p>
            <a:pPr indent="0">
              <a:buNone/>
            </a:pPr>
            <a:r>
              <a:rPr lang="ru-RU" sz="5600" dirty="0" smtClean="0"/>
              <a:t>Спокойно относитесь к максимализму подростка и его резкости в суждениях. Просто поймите, что в данный период времени Ваш ребенок так мыслит, и не в его власти это изменить. Не пытайтесь переубеждать подростка, ожидая мгновенного согласия. Вам стоит мягко показывать другие возможные точки зрения. И, поверьте, даже если Ваш ребенок всем своим видом демонстрирует, что в корне с Вами не согласен, он прекрасно Вас слышит и в конечном итоге зачастую руководствуется Вашим более мудрым мнением, хотя лишь в крайне редких случаях, признается в этом. </a:t>
            </a:r>
          </a:p>
          <a:p>
            <a:pPr indent="0">
              <a:buNone/>
            </a:pPr>
            <a:endParaRPr lang="ru-RU" sz="4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311</TotalTime>
  <Words>1170</Words>
  <Application>Microsoft Office PowerPoint</Application>
  <PresentationFormat>Произвольный</PresentationFormat>
  <Paragraphs>57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 Психолого-педагогическое сопровождение учащихся с рисками учебной неуспешности и их родителей</vt:lpstr>
      <vt:lpstr>Актуальность проблемы</vt:lpstr>
      <vt:lpstr>  Образовательная неуспешность -</vt:lpstr>
      <vt:lpstr>Слайд 4</vt:lpstr>
      <vt:lpstr>Работа с родителями</vt:lpstr>
      <vt:lpstr> </vt:lpstr>
      <vt:lpstr>Лекторий для родителей «Кризис подросткового возраста»</vt:lpstr>
      <vt:lpstr>Лекторий для родителей «Кризис подросткового возраста»</vt:lpstr>
      <vt:lpstr>Лекторий «Кризис подросткового возраста. Рекомендации родителям»</vt:lpstr>
      <vt:lpstr>Работа с обучающимися</vt:lpstr>
      <vt:lpstr>Слайд 11</vt:lpstr>
      <vt:lpstr>Повышение учебной мотивации школьников</vt:lpstr>
      <vt:lpstr>Упражнение «Школьные дела»</vt:lpstr>
      <vt:lpstr>Упражнение «Мотивы моей учебы»</vt:lpstr>
      <vt:lpstr>выводы</vt:lpstr>
      <vt:lpstr>Спасибо за внимание!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Психолого-педагогическое сопровождение учащихся с рисками учебной неуспешности и их родителей</dc:title>
  <dc:creator>User</dc:creator>
  <cp:lastModifiedBy>USER</cp:lastModifiedBy>
  <cp:revision>44</cp:revision>
  <dcterms:created xsi:type="dcterms:W3CDTF">2023-05-11T08:00:20Z</dcterms:created>
  <dcterms:modified xsi:type="dcterms:W3CDTF">2023-05-25T07:18:49Z</dcterms:modified>
</cp:coreProperties>
</file>