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4" r:id="rId3"/>
    <p:sldId id="421" r:id="rId4"/>
    <p:sldId id="422" r:id="rId5"/>
    <p:sldId id="258" r:id="rId6"/>
    <p:sldId id="425" r:id="rId7"/>
    <p:sldId id="261" r:id="rId8"/>
    <p:sldId id="373" r:id="rId9"/>
    <p:sldId id="379" r:id="rId10"/>
    <p:sldId id="423" r:id="rId11"/>
    <p:sldId id="426" r:id="rId12"/>
    <p:sldId id="418" r:id="rId13"/>
    <p:sldId id="374" r:id="rId14"/>
    <p:sldId id="375" r:id="rId15"/>
    <p:sldId id="376" r:id="rId16"/>
    <p:sldId id="377" r:id="rId17"/>
    <p:sldId id="427" r:id="rId18"/>
    <p:sldId id="428" r:id="rId19"/>
    <p:sldId id="429" r:id="rId20"/>
    <p:sldId id="430" r:id="rId21"/>
    <p:sldId id="433" r:id="rId22"/>
    <p:sldId id="431" r:id="rId23"/>
    <p:sldId id="432" r:id="rId24"/>
    <p:sldId id="434" r:id="rId25"/>
    <p:sldId id="435" r:id="rId26"/>
    <p:sldId id="436" r:id="rId27"/>
    <p:sldId id="385" r:id="rId28"/>
    <p:sldId id="372" r:id="rId29"/>
  </p:sldIdLst>
  <p:sldSz cx="9144000" cy="6858000" type="screen4x3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E"/>
    <a:srgbClr val="F2E2E2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1056" autoAdjust="0"/>
  </p:normalViewPr>
  <p:slideViewPr>
    <p:cSldViewPr>
      <p:cViewPr varScale="1">
        <p:scale>
          <a:sx n="83" d="100"/>
          <a:sy n="83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99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17FE-5C00-4481-ABCD-32B5138B7BFC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4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99" y="6456614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60B5-7F75-4370-BE27-1F5D7859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8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4C49-DC1C-4931-B789-000415EBD612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18" y="3271143"/>
            <a:ext cx="7944778" cy="26766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94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49BD-1833-49F4-B3E1-95FD40BB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io@iro23.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90117"/>
            <a:ext cx="8964488" cy="1055411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Центр методической поддержки и инновационного развития системы образования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345642"/>
            <a:ext cx="8496944" cy="3536582"/>
          </a:xfrm>
          <a:prstGeom prst="rect">
            <a:avLst/>
          </a:prstGeom>
          <a:solidFill>
            <a:srgbClr val="F2E2E2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/>
              <a:t>Организация работы по профилактике учебной </a:t>
            </a:r>
            <a:r>
              <a:rPr lang="ru-RU" b="1" cap="all" dirty="0" err="1" smtClean="0"/>
              <a:t>неуспешности</a:t>
            </a:r>
            <a:r>
              <a:rPr lang="ru-RU" b="1" cap="all" dirty="0" smtClean="0"/>
              <a:t> в муниципальной системе образования</a:t>
            </a:r>
            <a:endParaRPr lang="ru-RU" b="1" cap="all" dirty="0"/>
          </a:p>
        </p:txBody>
      </p:sp>
      <p:pic>
        <p:nvPicPr>
          <p:cNvPr id="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936104" cy="9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8122096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Как соотносятся </a:t>
            </a:r>
            <a:r>
              <a:rPr lang="ru-RU" b="1" dirty="0" smtClean="0"/>
              <a:t>понятия ?</a:t>
            </a:r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НЕУСПЕВАЕМОСТЬ	</a:t>
            </a:r>
            <a:r>
              <a:rPr lang="ru-RU" sz="7200" b="1" dirty="0" smtClean="0">
                <a:solidFill>
                  <a:srgbClr val="C00000"/>
                </a:solidFill>
              </a:rPr>
              <a:t>?</a:t>
            </a:r>
            <a:r>
              <a:rPr lang="ru-RU" sz="7200" b="1" dirty="0" smtClean="0"/>
              <a:t> </a:t>
            </a:r>
            <a:r>
              <a:rPr lang="ru-RU" sz="3600" b="1" dirty="0" smtClean="0"/>
              <a:t>	 </a:t>
            </a:r>
            <a:r>
              <a:rPr lang="ru-RU" sz="3600" b="1" dirty="0" err="1" smtClean="0"/>
              <a:t>НЕУСПЕШНОСТЬ</a:t>
            </a:r>
            <a:endParaRPr lang="ru-RU" sz="3600" dirty="0"/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131840" y="2060848"/>
            <a:ext cx="3312368" cy="12961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0800000">
            <a:off x="2987824" y="5011834"/>
            <a:ext cx="3312368" cy="12961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8122096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ru-RU" b="1" dirty="0"/>
              <a:t>Неуспеваемость</a:t>
            </a:r>
            <a:r>
              <a:rPr lang="ru-RU" dirty="0"/>
              <a:t> – это ситуативное или устойчивое отставание школьника в освоении учебного материала по одному или нескольким предметам программы. </a:t>
            </a:r>
            <a:endParaRPr lang="ru-RU" dirty="0" smtClean="0"/>
          </a:p>
          <a:p>
            <a:pPr>
              <a:spcBef>
                <a:spcPts val="3000"/>
              </a:spcBef>
            </a:pPr>
            <a:r>
              <a:rPr lang="ru-RU" b="1" dirty="0" err="1" smtClean="0"/>
              <a:t>Неуспешность</a:t>
            </a:r>
            <a:r>
              <a:rPr lang="ru-RU" dirty="0"/>
              <a:t> – </a:t>
            </a:r>
            <a:r>
              <a:rPr lang="ru-RU" dirty="0" smtClean="0"/>
              <a:t>это нежелание </a:t>
            </a:r>
            <a:r>
              <a:rPr lang="ru-RU" dirty="0"/>
              <a:t>или неспособность ученика выполнить требования образовательной программы, потеря интереса к школьной жизни и позиции учащегося; педагогическая запущенность, трудновоспитуемость. </a:t>
            </a:r>
          </a:p>
        </p:txBody>
      </p:sp>
    </p:spTree>
    <p:extLst>
      <p:ext uri="{BB962C8B-B14F-4D97-AF65-F5344CB8AC3E}">
        <p14:creationId xmlns:p14="http://schemas.microsoft.com/office/powerpoint/2010/main" val="14302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8122096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Учебная </a:t>
            </a:r>
            <a:r>
              <a:rPr lang="ru-RU" b="1" dirty="0" err="1"/>
              <a:t>неуспешность</a:t>
            </a:r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98160" cy="56886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проявляется </a:t>
            </a:r>
            <a:r>
              <a:rPr lang="ru-RU" dirty="0"/>
              <a:t>в демонстрации низких результатов при прохождении обучающимися внешних оценочных процедур (</a:t>
            </a:r>
            <a:r>
              <a:rPr lang="ru-RU" dirty="0" err="1"/>
              <a:t>ВПР</a:t>
            </a:r>
            <a:r>
              <a:rPr lang="ru-RU" dirty="0"/>
              <a:t>, </a:t>
            </a:r>
            <a:r>
              <a:rPr lang="ru-RU" dirty="0" err="1"/>
              <a:t>ГИА</a:t>
            </a:r>
            <a:r>
              <a:rPr lang="ru-RU" dirty="0"/>
              <a:t>, региональные мониторинги и </a:t>
            </a:r>
            <a:r>
              <a:rPr lang="ru-RU" dirty="0" smtClean="0"/>
              <a:t>т.д.)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имеет психологические и социальные причины</a:t>
            </a:r>
          </a:p>
          <a:p>
            <a:pPr>
              <a:spcAft>
                <a:spcPts val="600"/>
              </a:spcAft>
            </a:pPr>
            <a:r>
              <a:rPr lang="ru-RU" dirty="0"/>
              <a:t>развивается из-за отсутствия системной работы по сопровождению </a:t>
            </a:r>
            <a:r>
              <a:rPr lang="ru-RU" dirty="0" smtClean="0"/>
              <a:t>обучающихся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нуждается в устранении, в том числе, и через профилактические меры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требует привлечения субъектов не только на уровне школы, но и на муниципальном уровне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0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8122096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Система </a:t>
            </a:r>
            <a:r>
              <a:rPr lang="ru-RU" b="1" dirty="0"/>
              <a:t>профилактики учебной </a:t>
            </a:r>
            <a:r>
              <a:rPr lang="ru-RU" b="1" dirty="0" err="1"/>
              <a:t>неуспешности</a:t>
            </a:r>
            <a:r>
              <a:rPr lang="ru-RU" b="1" dirty="0"/>
              <a:t> в муниципалитете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20524"/>
              </p:ext>
            </p:extLst>
          </p:nvPr>
        </p:nvGraphicFramePr>
        <p:xfrm>
          <a:off x="169168" y="1700808"/>
          <a:ext cx="8803180" cy="326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1221">
                  <a:extLst>
                    <a:ext uri="{9D8B030D-6E8A-4147-A177-3AD203B41FA5}">
                      <a16:colId xmlns:a16="http://schemas.microsoft.com/office/drawing/2014/main" val="3044218499"/>
                    </a:ext>
                  </a:extLst>
                </a:gridCol>
                <a:gridCol w="6701959">
                  <a:extLst>
                    <a:ext uri="{9D8B030D-6E8A-4147-A177-3AD203B41FA5}">
                      <a16:colId xmlns:a16="http://schemas.microsoft.com/office/drawing/2014/main" val="3223785433"/>
                    </a:ext>
                  </a:extLst>
                </a:gridCol>
              </a:tblGrid>
              <a:tr h="14435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Муниципальный уровень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Дорожная карта, включающая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муниципальные мероприятия (ответственный организатор и исполнитель – </a:t>
                      </a:r>
                      <a:r>
                        <a:rPr lang="ru-RU" sz="2000" dirty="0" err="1">
                          <a:effectLst/>
                        </a:rPr>
                        <a:t>ТМС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муниципальные мероприятия с </a:t>
                      </a:r>
                      <a:r>
                        <a:rPr lang="ru-RU" sz="2000" dirty="0" smtClean="0">
                          <a:effectLst/>
                        </a:rPr>
                        <a:t>участием </a:t>
                      </a:r>
                      <a:r>
                        <a:rPr lang="ru-RU" sz="2000" dirty="0" err="1" smtClean="0">
                          <a:effectLst/>
                        </a:rPr>
                        <a:t>ШНОР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/ для </a:t>
                      </a:r>
                      <a:r>
                        <a:rPr lang="ru-RU" sz="2000" dirty="0" err="1">
                          <a:effectLst/>
                        </a:rPr>
                        <a:t>ШНОР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мероприятия по контролю подготовки и реализации </a:t>
                      </a:r>
                      <a:r>
                        <a:rPr lang="ru-RU" sz="2000" dirty="0" err="1" smtClean="0">
                          <a:effectLst/>
                        </a:rPr>
                        <a:t>внутришкольных</a:t>
                      </a:r>
                      <a:r>
                        <a:rPr lang="ru-RU" sz="2000" dirty="0" smtClean="0">
                          <a:effectLst/>
                        </a:rPr>
                        <a:t> систем </a:t>
                      </a:r>
                      <a:r>
                        <a:rPr lang="ru-RU" sz="2000" dirty="0">
                          <a:effectLst/>
                        </a:rPr>
                        <a:t>профилактики учебной </a:t>
                      </a:r>
                      <a:r>
                        <a:rPr lang="ru-RU" sz="2000" dirty="0" err="1">
                          <a:effectLst/>
                        </a:rPr>
                        <a:t>неуспешности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2145054666"/>
                  </a:ext>
                </a:extLst>
              </a:tr>
              <a:tr h="285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Уровень </a:t>
                      </a:r>
                      <a:r>
                        <a:rPr lang="ru-RU" sz="2000" dirty="0" err="1">
                          <a:effectLst/>
                        </a:rPr>
                        <a:t>ОО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err="1">
                          <a:effectLst/>
                        </a:rPr>
                        <a:t>Внутришкольная</a:t>
                      </a:r>
                      <a:r>
                        <a:rPr lang="ru-RU" sz="2000" dirty="0">
                          <a:effectLst/>
                        </a:rPr>
                        <a:t> система профилактики учебной </a:t>
                      </a:r>
                      <a:r>
                        <a:rPr lang="ru-RU" sz="2000" dirty="0" err="1">
                          <a:effectLst/>
                        </a:rPr>
                        <a:t>неуспешности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120928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1"/>
            <a:ext cx="8122096" cy="432047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Мероприятия по профилактике</a:t>
            </a:r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443367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63574"/>
              </p:ext>
            </p:extLst>
          </p:nvPr>
        </p:nvGraphicFramePr>
        <p:xfrm>
          <a:off x="107502" y="764705"/>
          <a:ext cx="8928995" cy="6063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31589923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36699079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4329216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856636131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132846415"/>
                    </a:ext>
                  </a:extLst>
                </a:gridCol>
              </a:tblGrid>
              <a:tr h="6014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Диагностика ситуации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Проведение первичной диагностики наличия рисков, негативных явлений (</a:t>
                      </a:r>
                      <a:r>
                        <a:rPr lang="en-US" sz="1900" dirty="0">
                          <a:effectLst/>
                        </a:rPr>
                        <a:t>I</a:t>
                      </a:r>
                      <a:r>
                        <a:rPr lang="ru-RU" sz="1900" dirty="0">
                          <a:effectLst/>
                        </a:rPr>
                        <a:t> часть: Результаты входного аудита)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57996"/>
                  </a:ext>
                </a:extLst>
              </a:tr>
              <a:tr h="307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Выявление причин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29542"/>
                  </a:ext>
                </a:extLst>
              </a:tr>
              <a:tr h="908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II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Определение путей и средств профилактики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Разработка дорожной карты (</a:t>
                      </a:r>
                      <a:r>
                        <a:rPr lang="en-US" sz="1900">
                          <a:effectLst/>
                        </a:rPr>
                        <a:t>II</a:t>
                      </a:r>
                      <a:r>
                        <a:rPr lang="ru-RU" sz="1900">
                          <a:effectLst/>
                        </a:rPr>
                        <a:t> часть: Муниципальная дорожная карта по профилактике учебной неуспешности)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27998"/>
                  </a:ext>
                </a:extLst>
              </a:tr>
              <a:tr h="29389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III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Реализация профилактических мероприятий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effectLst/>
                        </a:rPr>
                        <a:t>Содержание дорожной карты</a:t>
                      </a:r>
                      <a:endParaRPr lang="ru-RU" sz="19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effectLst/>
                        </a:rPr>
                        <a:t>Виды мероприятий в </a:t>
                      </a:r>
                      <a:r>
                        <a:rPr lang="ru-RU" sz="1900" b="1" i="1" dirty="0" smtClean="0">
                          <a:effectLst/>
                        </a:rPr>
                        <a:t>Д/К</a:t>
                      </a:r>
                      <a:endParaRPr lang="ru-RU" sz="19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0876"/>
                  </a:ext>
                </a:extLst>
              </a:tr>
              <a:tr h="2139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Совещание </a:t>
                      </a:r>
                      <a:r>
                        <a:rPr lang="ru-RU" sz="1900" dirty="0">
                          <a:effectLst/>
                        </a:rPr>
                        <a:t>рабочей группы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Стратегическая сессия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Посещение </a:t>
                      </a:r>
                      <a:r>
                        <a:rPr lang="ru-RU" sz="1900" dirty="0" err="1">
                          <a:effectLst/>
                        </a:rPr>
                        <a:t>ОО</a:t>
                      </a:r>
                      <a:r>
                        <a:rPr lang="ru-RU" sz="19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Тематический семинар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Совещание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Мастер-класс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Тренинг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Стажировка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Консультирование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Разработка </a:t>
                      </a:r>
                      <a:r>
                        <a:rPr lang="ru-RU" sz="1900" dirty="0" err="1">
                          <a:effectLst/>
                        </a:rPr>
                        <a:t>ИОМ</a:t>
                      </a:r>
                      <a:endParaRPr lang="ru-RU" sz="1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Конкурс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Фестиваль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Конференция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907495"/>
                  </a:ext>
                </a:extLst>
              </a:tr>
              <a:tr h="90898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IV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Оценка эффективности профилактики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Аудит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Мониторинг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Исследование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Отчет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Педагогический консилиум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Круглый стол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Экспертные выезды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Контрольные </a:t>
                      </a:r>
                      <a:r>
                        <a:rPr lang="ru-RU" sz="1900" dirty="0" smtClean="0">
                          <a:effectLst/>
                        </a:rPr>
                        <a:t>собеседования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939170"/>
                  </a:ext>
                </a:extLst>
              </a:tr>
              <a:tr h="81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Коррекция недостатков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7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3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906072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tabLst>
                <a:tab pos="630555" algn="l"/>
              </a:tabLs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униципальная дорожная карта по </a:t>
            </a:r>
            <a:r>
              <a:rPr lang="ru-RU" sz="41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профилактике </a:t>
            </a:r>
            <a:r>
              <a:rPr lang="ru-RU" sz="4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41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4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5576" y="1164518"/>
            <a:ext cx="4572000" cy="405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Результаты входного аудита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8463"/>
              </p:ext>
            </p:extLst>
          </p:nvPr>
        </p:nvGraphicFramePr>
        <p:xfrm>
          <a:off x="169168" y="1521551"/>
          <a:ext cx="8780512" cy="2870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194093255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44961888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2554883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27843456"/>
                    </a:ext>
                  </a:extLst>
                </a:gridCol>
                <a:gridCol w="3297560">
                  <a:extLst>
                    <a:ext uri="{9D8B030D-6E8A-4147-A177-3AD203B41FA5}">
                      <a16:colId xmlns:a16="http://schemas.microsoft.com/office/drawing/2014/main" val="3233872727"/>
                    </a:ext>
                  </a:extLst>
                </a:gridCol>
              </a:tblGrid>
              <a:tr h="97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Фактор негативного влияния (риска)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Перечень </a:t>
                      </a:r>
                      <a:r>
                        <a:rPr lang="ru-RU" sz="1600" dirty="0" err="1">
                          <a:effectLst/>
                        </a:rPr>
                        <a:t>ШНОР</a:t>
                      </a:r>
                      <a:r>
                        <a:rPr lang="ru-RU" sz="1600" dirty="0">
                          <a:effectLst/>
                        </a:rPr>
                        <a:t>, в работе которых проявляются негативные факторы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799778302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фактора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параметры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код параметра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9250"/>
                  </a:ext>
                </a:extLst>
              </a:tr>
              <a:tr h="972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1.1.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1011064387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1.2.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3465389720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1.3.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2614217383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4216629094"/>
                  </a:ext>
                </a:extLst>
              </a:tr>
              <a:tr h="972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2.1.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2398046792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2.2.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2421550218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2.3.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2183780415"/>
                  </a:ext>
                </a:extLst>
              </a:tr>
              <a:tr h="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2026610957"/>
                  </a:ext>
                </a:extLst>
              </a:tr>
              <a:tr h="9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/>
                </a:tc>
                <a:extLst>
                  <a:ext uri="{0D108BD9-81ED-4DB2-BD59-A6C34878D82A}">
                    <a16:rowId xmlns:a16="http://schemas.microsoft.com/office/drawing/2014/main" val="329733612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8500" y="4731071"/>
            <a:ext cx="862615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Муниципальная дорожная карта по профилактике учебной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63247"/>
              </p:ext>
            </p:extLst>
          </p:nvPr>
        </p:nvGraphicFramePr>
        <p:xfrm>
          <a:off x="148500" y="5136791"/>
          <a:ext cx="8801181" cy="1043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142">
                  <a:extLst>
                    <a:ext uri="{9D8B030D-6E8A-4147-A177-3AD203B41FA5}">
                      <a16:colId xmlns:a16="http://schemas.microsoft.com/office/drawing/2014/main" val="1206847135"/>
                    </a:ext>
                  </a:extLst>
                </a:gridCol>
                <a:gridCol w="1358062">
                  <a:extLst>
                    <a:ext uri="{9D8B030D-6E8A-4147-A177-3AD203B41FA5}">
                      <a16:colId xmlns:a16="http://schemas.microsoft.com/office/drawing/2014/main" val="251241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516151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245094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1189464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376107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77470043"/>
                    </a:ext>
                  </a:extLst>
                </a:gridCol>
                <a:gridCol w="1569369">
                  <a:extLst>
                    <a:ext uri="{9D8B030D-6E8A-4147-A177-3AD203B41FA5}">
                      <a16:colId xmlns:a16="http://schemas.microsoft.com/office/drawing/2014/main" val="2936341129"/>
                    </a:ext>
                  </a:extLst>
                </a:gridCol>
              </a:tblGrid>
              <a:tr h="15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Мероприятие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Форма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Код параметра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Контингент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Место проведения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Дата проведения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Ответственные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1330148346"/>
                  </a:ext>
                </a:extLst>
              </a:tr>
              <a:tr h="15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3221708934"/>
                  </a:ext>
                </a:extLst>
              </a:tr>
              <a:tr h="15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88289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16299"/>
              </p:ext>
            </p:extLst>
          </p:nvPr>
        </p:nvGraphicFramePr>
        <p:xfrm>
          <a:off x="0" y="818029"/>
          <a:ext cx="9139322" cy="599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676">
                  <a:extLst>
                    <a:ext uri="{9D8B030D-6E8A-4147-A177-3AD203B41FA5}">
                      <a16:colId xmlns:a16="http://schemas.microsoft.com/office/drawing/2014/main" val="1624880423"/>
                    </a:ext>
                  </a:extLst>
                </a:gridCol>
                <a:gridCol w="3389340">
                  <a:extLst>
                    <a:ext uri="{9D8B030D-6E8A-4147-A177-3AD203B41FA5}">
                      <a16:colId xmlns:a16="http://schemas.microsoft.com/office/drawing/2014/main" val="340747572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69401511"/>
                    </a:ext>
                  </a:extLst>
                </a:gridCol>
                <a:gridCol w="2335074">
                  <a:extLst>
                    <a:ext uri="{9D8B030D-6E8A-4147-A177-3AD203B41FA5}">
                      <a16:colId xmlns:a16="http://schemas.microsoft.com/office/drawing/2014/main" val="557304931"/>
                    </a:ext>
                  </a:extLst>
                </a:gridCol>
              </a:tblGrid>
              <a:tr h="309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717124"/>
                  </a:ext>
                </a:extLst>
              </a:tr>
              <a:tr h="309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 уровне </a:t>
                      </a:r>
                      <a:r>
                        <a:rPr lang="ru-RU" sz="1400" dirty="0" smtClean="0">
                          <a:effectLst/>
                        </a:rPr>
                        <a:t>МО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extLst>
                  <a:ext uri="{0D108BD9-81ED-4DB2-BD59-A6C34878D82A}">
                    <a16:rowId xmlns:a16="http://schemas.microsoft.com/office/drawing/2014/main" val="154606955"/>
                  </a:ext>
                </a:extLst>
              </a:tr>
              <a:tr h="309044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оснащения школы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Нехватка или плохое состояние учебных материалов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Организация </a:t>
                      </a:r>
                      <a:r>
                        <a:rPr lang="ru-RU" sz="1400" dirty="0" err="1">
                          <a:effectLst/>
                        </a:rPr>
                        <a:t>грантовых</a:t>
                      </a:r>
                      <a:r>
                        <a:rPr lang="ru-RU" sz="1400" dirty="0">
                          <a:effectLst/>
                        </a:rPr>
                        <a:t> конкурсов, направленных на поддержку школьных инициатив.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документации для участия в федеральной программе «Модернизация школьных систем образования».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Подготовка документации для участия в федеральном проекте «Современная школа» национального проекта «Образование».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Оказание организационной помощи в установлении сетевого партнёрства образовательных организаций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Привлечение внебюджетных средств за счёт оказания платных дополнительных образовательных услуг.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Участие в конкурсах на получение грантовой поддержки или субсидий (конкурсы в рамках ГПРО, грантовые конкурсы частных фондов и др.).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Подготовка документации для участия в федеральной программе «Модернизация школьных систем образования».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Подготовка документации для участия в федеральном проекте «Современная школа» национального проекта «Образование».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Использование ресурсов сетевых партнёров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/>
                </a:tc>
                <a:extLst>
                  <a:ext uri="{0D108BD9-81ED-4DB2-BD59-A6C34878D82A}">
                    <a16:rowId xmlns:a16="http://schemas.microsoft.com/office/drawing/2014/main" val="3917850679"/>
                  </a:ext>
                </a:extLst>
              </a:tr>
              <a:tr h="160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Нехватка компьютеров для учителей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5447"/>
                  </a:ext>
                </a:extLst>
              </a:tr>
              <a:tr h="309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Нехватка компьютеров для обучающихся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07558"/>
                  </a:ext>
                </a:extLst>
              </a:tr>
              <a:tr h="463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Нехватка другого цифрового оборудования (проекторов, копировальных аппаратов, др.)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984"/>
                  </a:ext>
                </a:extLst>
              </a:tr>
              <a:tr h="463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Плохое качество интернет-соединения / недоступность подключения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509654"/>
                  </a:ext>
                </a:extLst>
              </a:tr>
              <a:tr h="463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Нехватка или плохое состояние помещений школы (выраженные потребности в ремонте помещений)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1570"/>
                  </a:ext>
                </a:extLst>
              </a:tr>
              <a:tr h="513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Низкая оснащенность помещений школы (проблемы с отоплением, освещением, отсутствие необходимого лабораторного оборудования, оборудования кабинетов технологии)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52661"/>
                  </a:ext>
                </a:extLst>
              </a:tr>
              <a:tr h="1236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помещений/ возможностей для проведения групповых занятий, мини-конференций, организации </a:t>
                      </a:r>
                      <a:r>
                        <a:rPr lang="ru-RU" sz="1400" dirty="0" err="1">
                          <a:effectLst/>
                        </a:rPr>
                        <a:t>межпредметных</a:t>
                      </a:r>
                      <a:r>
                        <a:rPr lang="ru-RU" sz="1400" dirty="0">
                          <a:effectLst/>
                        </a:rPr>
                        <a:t> занятий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0" marR="4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6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22694"/>
              </p:ext>
            </p:extLst>
          </p:nvPr>
        </p:nvGraphicFramePr>
        <p:xfrm>
          <a:off x="33610" y="764705"/>
          <a:ext cx="9110391" cy="5905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038">
                  <a:extLst>
                    <a:ext uri="{9D8B030D-6E8A-4147-A177-3AD203B41FA5}">
                      <a16:colId xmlns:a16="http://schemas.microsoft.com/office/drawing/2014/main" val="90084960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80020353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73982454"/>
                    </a:ext>
                  </a:extLst>
                </a:gridCol>
                <a:gridCol w="3563889">
                  <a:extLst>
                    <a:ext uri="{9D8B030D-6E8A-4147-A177-3AD203B41FA5}">
                      <a16:colId xmlns:a16="http://schemas.microsoft.com/office/drawing/2014/main" val="365123619"/>
                    </a:ext>
                  </a:extLst>
                </a:gridCol>
              </a:tblGrid>
              <a:tr h="2081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28774"/>
                  </a:ext>
                </a:extLst>
              </a:tr>
              <a:tr h="20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2201446383"/>
                  </a:ext>
                </a:extLst>
              </a:tr>
              <a:tr h="488290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Специфика контингента обучающихся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из многодетных семей (3 и более детей)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Координация деятельности </a:t>
                      </a:r>
                      <a:r>
                        <a:rPr lang="ru-RU" sz="1400" dirty="0" err="1">
                          <a:effectLst/>
                        </a:rPr>
                        <a:t>ШВР</a:t>
                      </a:r>
                      <a:r>
                        <a:rPr lang="ru-RU" sz="1400" dirty="0">
                          <a:effectLst/>
                        </a:rPr>
                        <a:t> и сопредельных служб.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постоянно действующих семинаров-совещаний для </a:t>
                      </a:r>
                      <a:r>
                        <a:rPr lang="ru-RU" sz="1400" dirty="0" err="1">
                          <a:effectLst/>
                        </a:rPr>
                        <a:t>ШВР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Консультативная помощь для специалистов </a:t>
                      </a:r>
                      <a:r>
                        <a:rPr lang="ru-RU" sz="1400" dirty="0" err="1">
                          <a:effectLst/>
                        </a:rPr>
                        <a:t>ШВР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Обеспечение условий для адаптации детей, находящихся в трудной жизненной ситуации (эффективное взаимодействие с сопредельными ведомствами, оказание психолого-педагогической помощи)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Обеспечение условий для коррекции девиантного поведения и адаптации обучающихся, имеющих трудности в обучении (в том числе детей с ОВЗ, мигрантов):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наличие профильных специалистов (психолога, дефектолога, логопеда);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наличие коррекционно-развивающих курсов;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отслеживание динамики развития каждого обучающегося, испытывающего трудности в обучении;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привлечение родителей к планированию траектории индивидуального развития обучающегося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и реализация адаптированных программ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работы тьюторов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1931636643"/>
                  </a:ext>
                </a:extLst>
              </a:tr>
              <a:tr h="325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из малообеспеченных семей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71137"/>
                  </a:ext>
                </a:extLst>
              </a:tr>
              <a:tr h="488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из семей, в которых оба родителя являются безработными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435749"/>
                  </a:ext>
                </a:extLst>
              </a:tr>
              <a:tr h="488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из семей, в которых хотя бы один из родителей является инвалидом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29859"/>
                  </a:ext>
                </a:extLst>
              </a:tr>
              <a:tr h="488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из приемных семей, в т.ч. находящихся под опекой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18656"/>
                  </a:ext>
                </a:extLst>
              </a:tr>
              <a:tr h="488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из семей, находящихся в социально опасном положении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849911"/>
                  </a:ext>
                </a:extLst>
              </a:tr>
              <a:tr h="488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обучающихся, состоящих на учете в комиссиях по делам несовершеннолетних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35897"/>
                  </a:ext>
                </a:extLst>
              </a:tr>
              <a:tr h="936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обучающихся с </a:t>
                      </a:r>
                      <a:r>
                        <a:rPr lang="ru-RU" sz="1400" dirty="0" err="1">
                          <a:effectLst/>
                        </a:rPr>
                        <a:t>ОВЗ</a:t>
                      </a:r>
                      <a:r>
                        <a:rPr lang="ru-RU" sz="1400" dirty="0">
                          <a:effectLst/>
                        </a:rPr>
                        <a:t> (отклонения в интеллектуальном и психическом развитии)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8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47664"/>
              </p:ext>
            </p:extLst>
          </p:nvPr>
        </p:nvGraphicFramePr>
        <p:xfrm>
          <a:off x="32274" y="674349"/>
          <a:ext cx="9143998" cy="6227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322">
                  <a:extLst>
                    <a:ext uri="{9D8B030D-6E8A-4147-A177-3AD203B41FA5}">
                      <a16:colId xmlns:a16="http://schemas.microsoft.com/office/drawing/2014/main" val="2414157402"/>
                    </a:ext>
                  </a:extLst>
                </a:gridCol>
                <a:gridCol w="1690818">
                  <a:extLst>
                    <a:ext uri="{9D8B030D-6E8A-4147-A177-3AD203B41FA5}">
                      <a16:colId xmlns:a16="http://schemas.microsoft.com/office/drawing/2014/main" val="21320774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571481"/>
                    </a:ext>
                  </a:extLst>
                </a:gridCol>
                <a:gridCol w="4390698">
                  <a:extLst>
                    <a:ext uri="{9D8B030D-6E8A-4147-A177-3AD203B41FA5}">
                      <a16:colId xmlns:a16="http://schemas.microsoft.com/office/drawing/2014/main" val="4236120565"/>
                    </a:ext>
                  </a:extLst>
                </a:gridCol>
              </a:tblGrid>
              <a:tr h="1687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Фактор негативного влияния (риска)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54016"/>
                  </a:ext>
                </a:extLst>
              </a:tr>
              <a:tr h="168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наименование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параметры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на уровне МО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на уровне 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extLst>
                  <a:ext uri="{0D108BD9-81ED-4DB2-BD59-A6C34878D82A}">
                    <a16:rowId xmlns:a16="http://schemas.microsoft.com/office/drawing/2014/main" val="3329972871"/>
                  </a:ext>
                </a:extLst>
              </a:tr>
              <a:tr h="185667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Низкое качество преодоления языковых и культурных барьеров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обучающихся, для которых русский язык не является родным или языком повседневного общения (по данным администрации </a:t>
                      </a:r>
                      <a:r>
                        <a:rPr lang="ru-RU" sz="1600" dirty="0" err="1">
                          <a:effectLst/>
                        </a:rPr>
                        <a:t>ОО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центра помощи семьям мигрантам, для которых русский язык не является родным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Профессиональная переподготовка и повышение квалификации учителей начальных классов и учителей русского языка.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</a:t>
                      </a:r>
                      <a:r>
                        <a:rPr lang="ru-RU" sz="1600" dirty="0" smtClean="0">
                          <a:effectLst/>
                        </a:rPr>
                        <a:t>событий</a:t>
                      </a:r>
                      <a:r>
                        <a:rPr lang="ru-RU" sz="1600" dirty="0">
                          <a:effectLst/>
                        </a:rPr>
                        <a:t>, направленных на комфортную социализацию детей-мигрантов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и реализация </a:t>
                      </a:r>
                      <a:r>
                        <a:rPr lang="ru-RU" sz="1600" dirty="0" err="1" smtClean="0">
                          <a:effectLst/>
                        </a:rPr>
                        <a:t>ИОМ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программ дополнительного образования, внеурочной деятельности с обучающимися, имеющими языковые и культурные барьеры, инструментария для проведения диагностических срезов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Осуществление </a:t>
                      </a:r>
                      <a:r>
                        <a:rPr lang="ru-RU" sz="1600" dirty="0">
                          <a:effectLst/>
                        </a:rPr>
                        <a:t>психолого-педагогическое сопровождение данной категории детей, организация внеурочной 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Система оказания консультативной помощи родителям </a:t>
                      </a:r>
                      <a:r>
                        <a:rPr lang="ru-RU" sz="1600" dirty="0" smtClean="0">
                          <a:effectLst/>
                        </a:rPr>
                        <a:t>по </a:t>
                      </a:r>
                      <a:r>
                        <a:rPr lang="ru-RU" sz="1600" dirty="0">
                          <a:effectLst/>
                        </a:rPr>
                        <a:t>различным вопросам воспитания, обучения и развития детей-мигрантов, детей, слабо владеющих (не владеющих) русским языком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Создание системы </a:t>
                      </a:r>
                      <a:r>
                        <a:rPr lang="ru-RU" sz="1600" dirty="0" smtClean="0">
                          <a:effectLst/>
                        </a:rPr>
                        <a:t>доп. </a:t>
                      </a:r>
                      <a:r>
                        <a:rPr lang="ru-RU" sz="1600" dirty="0">
                          <a:effectLst/>
                        </a:rPr>
                        <a:t>занятий для обучающихся, для которых русский язык не является </a:t>
                      </a:r>
                      <a:r>
                        <a:rPr lang="ru-RU" sz="1600" dirty="0" smtClean="0">
                          <a:effectLst/>
                        </a:rPr>
                        <a:t>родным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extLst>
                  <a:ext uri="{0D108BD9-81ED-4DB2-BD59-A6C34878D82A}">
                    <a16:rowId xmlns:a16="http://schemas.microsoft.com/office/drawing/2014/main" val="3434315441"/>
                  </a:ext>
                </a:extLst>
              </a:tr>
              <a:tr h="2342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обучающихся, для которых русский язык не является языком повседневного общения (по ответам обучающихся)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2" marR="3399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5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5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96062"/>
              </p:ext>
            </p:extLst>
          </p:nvPr>
        </p:nvGraphicFramePr>
        <p:xfrm>
          <a:off x="31944" y="696836"/>
          <a:ext cx="9112056" cy="608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696">
                  <a:extLst>
                    <a:ext uri="{9D8B030D-6E8A-4147-A177-3AD203B41FA5}">
                      <a16:colId xmlns:a16="http://schemas.microsoft.com/office/drawing/2014/main" val="93056408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7715496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848676324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val="1722530713"/>
                    </a:ext>
                  </a:extLst>
                </a:gridCol>
              </a:tblGrid>
              <a:tr h="558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Фактор негативного </a:t>
                      </a:r>
                      <a:r>
                        <a:rPr lang="ru-RU" sz="1400" dirty="0" smtClean="0">
                          <a:effectLst/>
                        </a:rPr>
                        <a:t>влияния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19472"/>
                  </a:ext>
                </a:extLst>
              </a:tr>
              <a:tr h="55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extLst>
                  <a:ext uri="{0D108BD9-81ED-4DB2-BD59-A6C34878D82A}">
                    <a16:rowId xmlns:a16="http://schemas.microsoft.com/office/drawing/2014/main" val="3454577433"/>
                  </a:ext>
                </a:extLst>
              </a:tr>
              <a:tr h="111752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Кадровые ресурсы школы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Дефицит педагогических сотрудников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Оказание организационной помощи в установлении контактов между школами и Центром занятости населения.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Организация целевого обучения.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Проведение методических мероприятий по вопросу открытия </a:t>
                      </a:r>
                      <a:r>
                        <a:rPr lang="ru-RU" sz="1400" dirty="0" err="1" smtClean="0">
                          <a:effectLst/>
                        </a:rPr>
                        <a:t>педклассов</a:t>
                      </a:r>
                      <a:r>
                        <a:rPr lang="ru-RU" sz="1400" dirty="0" smtClean="0">
                          <a:effectLst/>
                        </a:rPr>
                        <a:t> и др.</a:t>
                      </a:r>
                      <a:endParaRPr lang="ru-RU" sz="1400" dirty="0">
                        <a:effectLst/>
                      </a:endParaRPr>
                    </a:p>
                  </a:txBody>
                  <a:tcPr marL="16786" marR="1678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Установление партнёрских отношений с Центром занятости населения, рекрутинговыми компаниями с целью поиска </a:t>
                      </a:r>
                      <a:r>
                        <a:rPr lang="ru-RU" sz="1400" dirty="0" err="1" smtClean="0">
                          <a:effectLst/>
                        </a:rPr>
                        <a:t>педкадров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dirty="0" smtClean="0">
                          <a:effectLst/>
                        </a:rPr>
                        <a:t>специалистов, </a:t>
                      </a:r>
                      <a:r>
                        <a:rPr lang="ru-RU" sz="1400" dirty="0">
                          <a:effectLst/>
                        </a:rPr>
                        <a:t>имеющих потенциал для вхождения в педагогическую профессию.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Заключение договоров с </a:t>
                      </a:r>
                      <a:r>
                        <a:rPr lang="ru-RU" sz="1400" dirty="0" err="1" smtClean="0">
                          <a:effectLst/>
                        </a:rPr>
                        <a:t>ИРО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вузами на переподготовку </a:t>
                      </a:r>
                      <a:r>
                        <a:rPr lang="ru-RU" sz="1400" dirty="0" smtClean="0">
                          <a:effectLst/>
                        </a:rPr>
                        <a:t>кадров и др.</a:t>
                      </a:r>
                      <a:endParaRPr lang="ru-RU" sz="1400" dirty="0">
                        <a:effectLst/>
                      </a:endParaRPr>
                    </a:p>
                  </a:txBody>
                  <a:tcPr marL="16786" marR="16786" marT="0" marB="0"/>
                </a:tc>
                <a:extLst>
                  <a:ext uri="{0D108BD9-81ED-4DB2-BD59-A6C34878D82A}">
                    <a16:rowId xmlns:a16="http://schemas.microsoft.com/office/drawing/2014/main" val="162285617"/>
                  </a:ext>
                </a:extLst>
              </a:tr>
              <a:tr h="16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Дефицит профильных специалистов (психолога, </a:t>
                      </a:r>
                      <a:r>
                        <a:rPr lang="ru-RU" sz="1400" dirty="0" smtClean="0">
                          <a:effectLst/>
                        </a:rPr>
                        <a:t>логопеда</a:t>
                      </a:r>
                      <a:r>
                        <a:rPr lang="ru-RU" sz="1400" baseline="0" dirty="0" smtClean="0">
                          <a:effectLst/>
                        </a:rPr>
                        <a:t> и др.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704295"/>
                  </a:ext>
                </a:extLst>
              </a:tr>
              <a:tr h="44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Нехватка других </a:t>
                      </a:r>
                      <a:r>
                        <a:rPr lang="ru-RU" sz="1400" dirty="0" smtClean="0">
                          <a:effectLst/>
                        </a:rPr>
                        <a:t>сотрудников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93346"/>
                  </a:ext>
                </a:extLst>
              </a:tr>
              <a:tr h="1072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Наличие </a:t>
                      </a:r>
                      <a:r>
                        <a:rPr lang="ru-RU" sz="1400" dirty="0" smtClean="0">
                          <a:effectLst/>
                        </a:rPr>
                        <a:t>админ. </a:t>
                      </a:r>
                      <a:r>
                        <a:rPr lang="ru-RU" sz="1400" dirty="0">
                          <a:effectLst/>
                        </a:rPr>
                        <a:t>работников, имеющих </a:t>
                      </a:r>
                      <a:r>
                        <a:rPr lang="ru-RU" sz="1400" dirty="0" smtClean="0">
                          <a:effectLst/>
                        </a:rPr>
                        <a:t>руководящий стаж менее </a:t>
                      </a:r>
                      <a:r>
                        <a:rPr lang="ru-RU" sz="1400" dirty="0">
                          <a:effectLst/>
                        </a:rPr>
                        <a:t>5-ти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Поддержка </a:t>
                      </a:r>
                      <a:r>
                        <a:rPr lang="ru-RU" sz="1400" dirty="0" smtClean="0">
                          <a:effectLst/>
                        </a:rPr>
                        <a:t>проф. </a:t>
                      </a:r>
                      <a:r>
                        <a:rPr lang="ru-RU" sz="1400" dirty="0">
                          <a:effectLst/>
                        </a:rPr>
                        <a:t>развития </a:t>
                      </a:r>
                      <a:r>
                        <a:rPr lang="ru-RU" sz="1400" dirty="0" smtClean="0">
                          <a:effectLst/>
                        </a:rPr>
                        <a:t>админ. </a:t>
                      </a:r>
                      <a:r>
                        <a:rPr lang="ru-RU" sz="1400" dirty="0">
                          <a:effectLst/>
                        </a:rPr>
                        <a:t>команд на уровне </a:t>
                      </a:r>
                      <a:r>
                        <a:rPr lang="ru-RU" sz="1400" dirty="0" smtClean="0">
                          <a:effectLst/>
                        </a:rPr>
                        <a:t>МО.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системы работы с резервом управленческих </a:t>
                      </a:r>
                      <a:r>
                        <a:rPr lang="ru-RU" sz="1400" dirty="0" smtClean="0">
                          <a:effectLst/>
                        </a:rPr>
                        <a:t>кадров и др.</a:t>
                      </a:r>
                      <a:endParaRPr lang="ru-RU" sz="1400" dirty="0">
                        <a:effectLst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 профессиональных дефицитов и создание </a:t>
                      </a:r>
                      <a:r>
                        <a:rPr lang="ru-RU" sz="1400" dirty="0" err="1">
                          <a:effectLst/>
                        </a:rPr>
                        <a:t>ИОМ</a:t>
                      </a:r>
                      <a:r>
                        <a:rPr lang="ru-RU" sz="1400" dirty="0">
                          <a:effectLst/>
                        </a:rPr>
                        <a:t> для административных работников, имеющих стаж руководящей работы менее 5-ти лет.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Распределённое лидерство в </a:t>
                      </a:r>
                      <a:r>
                        <a:rPr lang="ru-RU" sz="1400" dirty="0" err="1">
                          <a:effectLst/>
                        </a:rPr>
                        <a:t>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extLst>
                  <a:ext uri="{0D108BD9-81ED-4DB2-BD59-A6C34878D82A}">
                    <a16:rowId xmlns:a16="http://schemas.microsoft.com/office/drawing/2014/main" val="785278646"/>
                  </a:ext>
                </a:extLst>
              </a:tr>
              <a:tr h="534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вакансий </a:t>
                      </a:r>
                      <a:r>
                        <a:rPr lang="ru-RU" sz="1400" dirty="0" smtClean="0">
                          <a:effectLst/>
                        </a:rPr>
                        <a:t>админ. </a:t>
                      </a:r>
                      <a:r>
                        <a:rPr lang="ru-RU" sz="1400" dirty="0">
                          <a:effectLst/>
                        </a:rPr>
                        <a:t>работников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системы работы с резервом управленческих </a:t>
                      </a:r>
                      <a:r>
                        <a:rPr lang="ru-RU" sz="1400" dirty="0" smtClean="0">
                          <a:effectLst/>
                        </a:rPr>
                        <a:t>кадров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Распределённое лидерство в </a:t>
                      </a:r>
                      <a:r>
                        <a:rPr lang="ru-RU" sz="1400" dirty="0" err="1">
                          <a:effectLst/>
                        </a:rPr>
                        <a:t>ОО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Корпоративное обучение (подготовка кадрового резерва на </a:t>
                      </a:r>
                      <a:r>
                        <a:rPr lang="ru-RU" sz="1400" dirty="0" err="1">
                          <a:effectLst/>
                        </a:rPr>
                        <a:t>внутришкольном</a:t>
                      </a:r>
                      <a:r>
                        <a:rPr lang="ru-RU" sz="1400" dirty="0">
                          <a:effectLst/>
                        </a:rPr>
                        <a:t> уровне)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extLst>
                  <a:ext uri="{0D108BD9-81ED-4DB2-BD59-A6C34878D82A}">
                    <a16:rowId xmlns:a16="http://schemas.microsoft.com/office/drawing/2014/main" val="1718036089"/>
                  </a:ext>
                </a:extLst>
              </a:tr>
              <a:tr h="894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Преподавание </a:t>
                      </a:r>
                      <a:r>
                        <a:rPr lang="ru-RU" sz="1400" dirty="0" smtClean="0">
                          <a:effectLst/>
                        </a:rPr>
                        <a:t>админ. </a:t>
                      </a:r>
                      <a:r>
                        <a:rPr lang="ru-RU" sz="1400" dirty="0">
                          <a:effectLst/>
                        </a:rPr>
                        <a:t>работниками учебных предметов с нагрузкой более 18 часов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Целевое обучение.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Комплексные проверки деятельности </a:t>
                      </a:r>
                      <a:r>
                        <a:rPr lang="ru-RU" sz="1400" dirty="0" err="1">
                          <a:effectLst/>
                        </a:rPr>
                        <a:t>ОО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системы оценки эффективности работы руководителей </a:t>
                      </a:r>
                      <a:r>
                        <a:rPr lang="ru-RU" sz="1400" dirty="0" err="1" smtClean="0">
                          <a:effectLst/>
                        </a:rPr>
                        <a:t>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Своевременное восполнение потребности в кадрах, работа на </a:t>
                      </a:r>
                      <a:r>
                        <a:rPr lang="ru-RU" sz="1400" dirty="0" smtClean="0">
                          <a:effectLst/>
                        </a:rPr>
                        <a:t>перспективу, </a:t>
                      </a:r>
                      <a:r>
                        <a:rPr lang="ru-RU" sz="1400" dirty="0">
                          <a:effectLst/>
                        </a:rPr>
                        <a:t>переподготовка специалистов из других областей, обладающих большим потенциалом в педагогической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6" marR="16786" marT="0" marB="0"/>
                </a:tc>
                <a:extLst>
                  <a:ext uri="{0D108BD9-81ED-4DB2-BD59-A6C34878D82A}">
                    <a16:rowId xmlns:a16="http://schemas.microsoft.com/office/drawing/2014/main" val="195000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7634"/>
            <a:ext cx="8064896" cy="677070"/>
          </a:xfrm>
          <a:solidFill>
            <a:srgbClr val="F2E2E2"/>
          </a:solidFill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Перечень «</a:t>
            </a:r>
            <a:r>
              <a:rPr lang="ru-RU" sz="4000" b="1" dirty="0" smtClean="0">
                <a:solidFill>
                  <a:srgbClr val="C00000"/>
                </a:solidFill>
              </a:rPr>
              <a:t>новых</a:t>
            </a:r>
            <a:r>
              <a:rPr lang="ru-RU" sz="4000" b="1" dirty="0" smtClean="0"/>
              <a:t>» </a:t>
            </a:r>
            <a:r>
              <a:rPr lang="ru-RU" sz="4000" b="1" dirty="0" err="1" smtClean="0"/>
              <a:t>ШНОР</a:t>
            </a:r>
            <a:endParaRPr lang="ru-RU" sz="4000" b="1" cap="all" dirty="0"/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383"/>
            <a:ext cx="648073" cy="6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89019"/>
              </p:ext>
            </p:extLst>
          </p:nvPr>
        </p:nvGraphicFramePr>
        <p:xfrm>
          <a:off x="111509" y="1124744"/>
          <a:ext cx="4161215" cy="5071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991">
                  <a:extLst>
                    <a:ext uri="{9D8B030D-6E8A-4147-A177-3AD203B41FA5}">
                      <a16:colId xmlns:a16="http://schemas.microsoft.com/office/drawing/2014/main" val="171696854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52378403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Абинский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6, 14, 21, 23, 34, 43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693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Анапа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2, 11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55875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Апшеронский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3, 17, 37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0543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Армавир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5, 6, 17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96165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Брюховецкий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2, 5, 8, 9, 10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686865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Горячий Ключ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803025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Гулькевичский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14, 20, 21, 22, 23, 24, 25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6490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Динской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18412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Ейский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6, 8, 11, 15, 20, 23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69632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Кавказский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 (сменная)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535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Каневской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21, 22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45116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Кореновский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14, 19, 41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1543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Красноармейский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3, 18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905631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Краснодар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29, 10, 22, 32, 38, 41, 49, 52, 53, 58, 67, 68, 71, 93, 94, 98, АГ, </a:t>
                      </a:r>
                      <a:r>
                        <a:rPr lang="ru-RU" sz="1800" u="none" strike="noStrike" dirty="0" err="1">
                          <a:effectLst/>
                        </a:rPr>
                        <a:t>ШНИ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84114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93000"/>
              </p:ext>
            </p:extLst>
          </p:nvPr>
        </p:nvGraphicFramePr>
        <p:xfrm>
          <a:off x="4488748" y="1124744"/>
          <a:ext cx="4486984" cy="5132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4237394796"/>
                    </a:ext>
                  </a:extLst>
                </a:gridCol>
                <a:gridCol w="2686784">
                  <a:extLst>
                    <a:ext uri="{9D8B030D-6E8A-4147-A177-3AD203B41FA5}">
                      <a16:colId xmlns:a16="http://schemas.microsoft.com/office/drawing/2014/main" val="3672148340"/>
                    </a:ext>
                  </a:extLst>
                </a:gridCol>
              </a:tblGrid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Крыловский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3882588211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Курганинский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27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3488962302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Кущевский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9, 33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2497389899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Мостовский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2415612552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Отрадненский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3, 7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1885568833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Павловский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16, 18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2607625729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Приморско-Ахтарский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3, 6, 7, 16, 17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1153313432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Северский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6, 7, 19, 23, 59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3285986991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Славянский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11, 30, 38, 39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321346694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Сочи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12, 24, 57, 96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1597576107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Тбилисский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7, 9, 10, 16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2989655087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Темрюкский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4, 5, 10, 18, 24, 28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42506772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Тихорецкий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4068569415"/>
                  </a:ext>
                </a:extLst>
              </a:tr>
              <a:tr h="27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Туапсинский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5, 12, 16, 23, 28, 33, 37, кад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1971912775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Успенский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3, 6, 9, 16, 17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1720019124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Усть-Лабинский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1, 11, 15, 20, 22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3744135400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Щербиновский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2, 7, 8, 10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extLst>
                  <a:ext uri="{0D108BD9-81ED-4DB2-BD59-A6C34878D82A}">
                    <a16:rowId xmlns:a16="http://schemas.microsoft.com/office/drawing/2014/main" val="3797817264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7020272" y="455377"/>
            <a:ext cx="1728192" cy="1008112"/>
            <a:chOff x="7308304" y="908720"/>
            <a:chExt cx="1728192" cy="1008112"/>
          </a:xfrm>
        </p:grpSpPr>
        <p:sp>
          <p:nvSpPr>
            <p:cNvPr id="11" name="Овал 10"/>
            <p:cNvSpPr/>
            <p:nvPr/>
          </p:nvSpPr>
          <p:spPr>
            <a:xfrm>
              <a:off x="7308304" y="908720"/>
              <a:ext cx="1728192" cy="1008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8304" y="1124744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31 МО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2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7815"/>
              </p:ext>
            </p:extLst>
          </p:nvPr>
        </p:nvGraphicFramePr>
        <p:xfrm>
          <a:off x="0" y="704466"/>
          <a:ext cx="9144000" cy="6113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66293671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9569137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0417653"/>
                    </a:ext>
                  </a:extLst>
                </a:gridCol>
                <a:gridCol w="3635896">
                  <a:extLst>
                    <a:ext uri="{9D8B030D-6E8A-4147-A177-3AD203B41FA5}">
                      <a16:colId xmlns:a16="http://schemas.microsoft.com/office/drawing/2014/main" val="2740368859"/>
                    </a:ext>
                  </a:extLst>
                </a:gridCol>
              </a:tblGrid>
              <a:tr h="68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58133"/>
                  </a:ext>
                </a:extLst>
              </a:tr>
              <a:tr h="68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2889166277"/>
                  </a:ext>
                </a:extLst>
              </a:tr>
              <a:tr h="205726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Профессионализм и компетенции педагогов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Низкая предметная подготовка </a:t>
                      </a:r>
                      <a:r>
                        <a:rPr lang="ru-RU" sz="1400" dirty="0" smtClean="0">
                          <a:effectLst/>
                        </a:rPr>
                        <a:t>учителей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Супервизии</a:t>
                      </a:r>
                      <a:r>
                        <a:rPr lang="ru-RU" sz="1400" dirty="0">
                          <a:effectLst/>
                        </a:rPr>
                        <a:t> в рамках деятельности муниципальной </a:t>
                      </a:r>
                      <a:r>
                        <a:rPr lang="ru-RU" sz="1400" dirty="0" err="1">
                          <a:effectLst/>
                        </a:rPr>
                        <a:t>тьюторской</a:t>
                      </a:r>
                      <a:r>
                        <a:rPr lang="ru-RU" sz="1400" dirty="0">
                          <a:effectLst/>
                        </a:rPr>
                        <a:t> службы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Поддержка профессионального развития педагогов на уровне </a:t>
                      </a:r>
                      <a:r>
                        <a:rPr lang="ru-RU" sz="1400" dirty="0" smtClean="0">
                          <a:effectLst/>
                        </a:rPr>
                        <a:t>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Корпоративное обучение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</a:t>
                      </a:r>
                      <a:r>
                        <a:rPr lang="ru-RU" sz="1400" dirty="0" err="1">
                          <a:effectLst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</a:rPr>
                        <a:t> предметной и методической компетенции </a:t>
                      </a:r>
                      <a:r>
                        <a:rPr lang="ru-RU" sz="1400" dirty="0" smtClean="0">
                          <a:effectLst/>
                        </a:rPr>
                        <a:t>учителя.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Наличие </a:t>
                      </a:r>
                      <a:r>
                        <a:rPr lang="ru-RU" sz="1400" dirty="0">
                          <a:effectLst/>
                        </a:rPr>
                        <a:t>школьных профессиональных сообществ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Поощрение профессиональной активности </a:t>
                      </a:r>
                      <a:r>
                        <a:rPr lang="ru-RU" sz="1400" dirty="0" err="1" smtClean="0">
                          <a:effectLst/>
                        </a:rPr>
                        <a:t>Супервизии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Восполнение профессиональных дефицитов педагогов на основе диагностики (</a:t>
                      </a:r>
                      <a:r>
                        <a:rPr lang="ru-RU" sz="1400" dirty="0" err="1">
                          <a:effectLst/>
                        </a:rPr>
                        <a:t>ИОМ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за посещением учителями </a:t>
                      </a:r>
                      <a:r>
                        <a:rPr lang="ru-RU" sz="1400" dirty="0" err="1">
                          <a:effectLst/>
                        </a:rPr>
                        <a:t>тьюторских</a:t>
                      </a:r>
                      <a:r>
                        <a:rPr lang="ru-RU" sz="1400" dirty="0">
                          <a:effectLst/>
                        </a:rPr>
                        <a:t> консультаций, заседаний </a:t>
                      </a:r>
                      <a:r>
                        <a:rPr lang="ru-RU" sz="1400" dirty="0" err="1">
                          <a:effectLst/>
                        </a:rPr>
                        <a:t>РМО</a:t>
                      </a:r>
                      <a:r>
                        <a:rPr lang="ru-RU" sz="1400" dirty="0">
                          <a:effectLst/>
                        </a:rPr>
                        <a:t>, прохождением курсовой подготовки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3096915059"/>
                  </a:ext>
                </a:extLst>
              </a:tr>
              <a:tr h="274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Низкая методическая подготовка </a:t>
                      </a:r>
                      <a:r>
                        <a:rPr lang="ru-RU" sz="1400" dirty="0" smtClean="0">
                          <a:effectLst/>
                        </a:rPr>
                        <a:t>учителей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826079"/>
                  </a:ext>
                </a:extLst>
              </a:tr>
              <a:tr h="3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 уровень компетенций в области индивидуализации учебного процесса </a:t>
                      </a:r>
                      <a:r>
                        <a:rPr lang="ru-RU" sz="1400" dirty="0" smtClean="0">
                          <a:effectLst/>
                        </a:rPr>
                        <a:t>учителей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15688"/>
                  </a:ext>
                </a:extLst>
              </a:tr>
              <a:tr h="617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 уровень применения современных практик и приемов в образовательной </a:t>
                      </a:r>
                      <a:r>
                        <a:rPr lang="ru-RU" sz="1400" dirty="0" smtClean="0">
                          <a:effectLst/>
                        </a:rPr>
                        <a:t>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601111"/>
                  </a:ext>
                </a:extLst>
              </a:tr>
              <a:tr h="37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учителей со стажем менее 5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37465"/>
                  </a:ext>
                </a:extLst>
              </a:tr>
              <a:tr h="1097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учителей (начальных классов, математики, русского языка), имеющих нагрузку более 30 часов в неделю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Целевое обучение.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Тематические проверки деятельности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Своевременное восполнение потребности в кадрах, работа на </a:t>
                      </a:r>
                      <a:r>
                        <a:rPr lang="ru-RU" sz="1400" dirty="0" smtClean="0">
                          <a:effectLst/>
                        </a:rPr>
                        <a:t>перспективу (педагогические классы, программы по адаптации молодых педагогов, охватывающие период студенчества, наставничество), </a:t>
                      </a:r>
                      <a:r>
                        <a:rPr lang="ru-RU" sz="1400" dirty="0">
                          <a:effectLst/>
                        </a:rPr>
                        <a:t>переподготовка специалистов из других областей, обладающих большим потенциалом в педагогической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1322719542"/>
                  </a:ext>
                </a:extLst>
              </a:tr>
              <a:tr h="480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учителей (начальных классов, математики, русского языка) пенсионного возраста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Целевое обучение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Предупреждение профессионального выгорания.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Принятие мер для постепенной замены педагогов пенсионного возраста молодыми учителями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369827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9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31643"/>
              </p:ext>
            </p:extLst>
          </p:nvPr>
        </p:nvGraphicFramePr>
        <p:xfrm>
          <a:off x="7680" y="764704"/>
          <a:ext cx="9136321" cy="5820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4040">
                  <a:extLst>
                    <a:ext uri="{9D8B030D-6E8A-4147-A177-3AD203B41FA5}">
                      <a16:colId xmlns:a16="http://schemas.microsoft.com/office/drawing/2014/main" val="252972213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45338479"/>
                    </a:ext>
                  </a:extLst>
                </a:gridCol>
                <a:gridCol w="1399066">
                  <a:extLst>
                    <a:ext uri="{9D8B030D-6E8A-4147-A177-3AD203B41FA5}">
                      <a16:colId xmlns:a16="http://schemas.microsoft.com/office/drawing/2014/main" val="847377145"/>
                    </a:ext>
                  </a:extLst>
                </a:gridCol>
                <a:gridCol w="2668879">
                  <a:extLst>
                    <a:ext uri="{9D8B030D-6E8A-4147-A177-3AD203B41FA5}">
                      <a16:colId xmlns:a16="http://schemas.microsoft.com/office/drawing/2014/main" val="1268011775"/>
                    </a:ext>
                  </a:extLst>
                </a:gridCol>
              </a:tblGrid>
              <a:tr h="362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00623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2040356684"/>
                  </a:ext>
                </a:extLst>
              </a:tr>
              <a:tr h="54311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Несформированность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внутришкольной</a:t>
                      </a:r>
                      <a:r>
                        <a:rPr lang="ru-RU" sz="1400" dirty="0">
                          <a:effectLst/>
                        </a:rPr>
                        <a:t> системы повышения квалификации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Низкое качество профессионального взаимодействия между учителями школы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Мониторинг и контроль наличия в каждой ОО муниципалитета эффективно работающей внутришкольной системы повышения квалификации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Созданные в ОО условия для непрерывного профессионального развития педагогических работников (профессиональная переподготовка, повышение квалификации)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и реализация ИОМ педагогов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работы по формированию, изучению и распространению передового педагогического опыта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системы поддержки и стимулирования профессиональной деятельности педагогических работников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методической работы и помощи учителям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системы поддержки молодых специалистов, наставничества (менторства)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752531530"/>
                  </a:ext>
                </a:extLst>
              </a:tr>
              <a:tr h="905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Низкое количество учителей, включенных в процесс профессионального сопровождения после прохождения курсов повышения квалификации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41800"/>
                  </a:ext>
                </a:extLst>
              </a:tr>
              <a:tr h="724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Низкое количество учителей, прошедших курсы повышения квалификации, соответствующих их профессиональным потребностям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40793"/>
                  </a:ext>
                </a:extLst>
              </a:tr>
              <a:tr h="1629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Недостаточное число учителей, вовлеченных в систему наставничества (</a:t>
                      </a:r>
                      <a:r>
                        <a:rPr lang="ru-RU" sz="1400" dirty="0" err="1">
                          <a:effectLst/>
                        </a:rPr>
                        <a:t>менторства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68480"/>
              </p:ext>
            </p:extLst>
          </p:nvPr>
        </p:nvGraphicFramePr>
        <p:xfrm>
          <a:off x="0" y="836712"/>
          <a:ext cx="9142666" cy="5448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338">
                  <a:extLst>
                    <a:ext uri="{9D8B030D-6E8A-4147-A177-3AD203B41FA5}">
                      <a16:colId xmlns:a16="http://schemas.microsoft.com/office/drawing/2014/main" val="3923611164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380911623"/>
                    </a:ext>
                  </a:extLst>
                </a:gridCol>
                <a:gridCol w="2045285">
                  <a:extLst>
                    <a:ext uri="{9D8B030D-6E8A-4147-A177-3AD203B41FA5}">
                      <a16:colId xmlns:a16="http://schemas.microsoft.com/office/drawing/2014/main" val="1249610319"/>
                    </a:ext>
                  </a:extLst>
                </a:gridCol>
                <a:gridCol w="2670732">
                  <a:extLst>
                    <a:ext uri="{9D8B030D-6E8A-4147-A177-3AD203B41FA5}">
                      <a16:colId xmlns:a16="http://schemas.microsoft.com/office/drawing/2014/main" val="1662382601"/>
                    </a:ext>
                  </a:extLst>
                </a:gridCol>
              </a:tblGrid>
              <a:tr h="3010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91688"/>
                  </a:ext>
                </a:extLst>
              </a:tr>
              <a:tr h="153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extLst>
                  <a:ext uri="{0D108BD9-81ED-4DB2-BD59-A6C34878D82A}">
                    <a16:rowId xmlns:a16="http://schemas.microsoft.com/office/drawing/2014/main" val="1205660084"/>
                  </a:ext>
                </a:extLst>
              </a:tr>
              <a:tr h="9237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объективной и сбалансированной </a:t>
                      </a:r>
                      <a:r>
                        <a:rPr lang="ru-RU" sz="1400" dirty="0" err="1">
                          <a:effectLst/>
                        </a:rPr>
                        <a:t>ВСОКО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Расхождение между результатами </a:t>
                      </a:r>
                      <a:r>
                        <a:rPr lang="ru-RU" sz="1400" dirty="0" err="1">
                          <a:effectLst/>
                        </a:rPr>
                        <a:t>внутришкольного</a:t>
                      </a:r>
                      <a:r>
                        <a:rPr lang="ru-RU" sz="1400" dirty="0">
                          <a:effectLst/>
                        </a:rPr>
                        <a:t> и внешнего оценивания, вхождение школы в число учреждений с признаками необъективных результатов по итогам мониторинга </a:t>
                      </a:r>
                      <a:r>
                        <a:rPr lang="ru-RU" sz="1400" dirty="0" err="1">
                          <a:effectLst/>
                        </a:rPr>
                        <a:t>ФИОКО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за объективностью оценивания образовательных результатов (перепроверка результатов </a:t>
                      </a:r>
                      <a:r>
                        <a:rPr lang="ru-RU" sz="1400" dirty="0" err="1">
                          <a:effectLst/>
                        </a:rPr>
                        <a:t>ВПР</a:t>
                      </a:r>
                      <a:r>
                        <a:rPr lang="ru-RU" sz="1400" dirty="0">
                          <a:effectLst/>
                        </a:rPr>
                        <a:t>, тематические проверки, собеседования с руководителями </a:t>
                      </a:r>
                      <a:r>
                        <a:rPr lang="ru-RU" sz="1400" dirty="0" err="1">
                          <a:effectLst/>
                        </a:rPr>
                        <a:t>ОО</a:t>
                      </a:r>
                      <a:r>
                        <a:rPr lang="ru-RU" sz="1400" dirty="0">
                          <a:effectLst/>
                        </a:rPr>
                        <a:t>, показывающими необъективные результаты, например, имеющие медалистов, не подтвердивших результаты на ЕГЭ).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за подготовкой обучающихся к </a:t>
                      </a:r>
                      <a:r>
                        <a:rPr lang="ru-RU" sz="1400" dirty="0" err="1">
                          <a:effectLst/>
                        </a:rPr>
                        <a:t>ГИА</a:t>
                      </a:r>
                      <a:r>
                        <a:rPr lang="ru-RU" sz="1400" dirty="0">
                          <a:effectLst/>
                        </a:rPr>
                        <a:t> (проведение репетиционных экзаменов)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Приведение графиков школьных оценочных процедур и фонда оценочных средств в соответствие с региональными и федеральными требованиями.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Административный контроль за объективностью оценивания образовательных достижений обучающихся.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Обеспечение открытости ВСОКО: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включение в практику деятельности каждого учителя формирующего оценивания;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информирование обучающихся и родителей о программных требованиях к результатам обучения и критериях оценивания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extLst>
                  <a:ext uri="{0D108BD9-81ED-4DB2-BD59-A6C34878D82A}">
                    <a16:rowId xmlns:a16="http://schemas.microsoft.com/office/drawing/2014/main" val="1027644767"/>
                  </a:ext>
                </a:extLst>
              </a:tr>
              <a:tr h="461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потенциальных медалистов, не подтвердивших образовательные результаты на ЕГЭ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46742"/>
                  </a:ext>
                </a:extLst>
              </a:tr>
              <a:tr h="461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Перегруженность или недостаточность графика внутришкольных оценочных процедур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676270"/>
                  </a:ext>
                </a:extLst>
              </a:tr>
              <a:tr h="181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</a:t>
                      </a:r>
                      <a:r>
                        <a:rPr lang="ru-RU" sz="1400" dirty="0" err="1">
                          <a:effectLst/>
                        </a:rPr>
                        <a:t>внутришкольного</a:t>
                      </a:r>
                      <a:r>
                        <a:rPr lang="ru-RU" sz="1400" dirty="0">
                          <a:effectLst/>
                        </a:rPr>
                        <a:t> контроля за достижением обучающимися </a:t>
                      </a:r>
                      <a:r>
                        <a:rPr lang="ru-RU" sz="1400" dirty="0" err="1">
                          <a:effectLst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</a:rPr>
                        <a:t> образовательных результатов, формированием функциональной грамотности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3" marR="323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2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79863"/>
              </p:ext>
            </p:extLst>
          </p:nvPr>
        </p:nvGraphicFramePr>
        <p:xfrm>
          <a:off x="0" y="-10786760"/>
          <a:ext cx="534645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68">
                  <a:extLst>
                    <a:ext uri="{9D8B030D-6E8A-4147-A177-3AD203B41FA5}">
                      <a16:colId xmlns:a16="http://schemas.microsoft.com/office/drawing/2014/main" val="2830944168"/>
                    </a:ext>
                  </a:extLst>
                </a:gridCol>
                <a:gridCol w="1352568">
                  <a:extLst>
                    <a:ext uri="{9D8B030D-6E8A-4147-A177-3AD203B41FA5}">
                      <a16:colId xmlns:a16="http://schemas.microsoft.com/office/drawing/2014/main" val="4197937150"/>
                    </a:ext>
                  </a:extLst>
                </a:gridCol>
                <a:gridCol w="1320660">
                  <a:extLst>
                    <a:ext uri="{9D8B030D-6E8A-4147-A177-3AD203B41FA5}">
                      <a16:colId xmlns:a16="http://schemas.microsoft.com/office/drawing/2014/main" val="2545644609"/>
                    </a:ext>
                  </a:extLst>
                </a:gridCol>
                <a:gridCol w="1320660">
                  <a:extLst>
                    <a:ext uri="{9D8B030D-6E8A-4147-A177-3AD203B41FA5}">
                      <a16:colId xmlns:a16="http://schemas.microsoft.com/office/drawing/2014/main" val="3370888171"/>
                    </a:ext>
                  </a:extLst>
                </a:gridCol>
              </a:tblGrid>
              <a:tr h="350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">
                          <a:effectLst/>
                        </a:rPr>
                        <a:t>Фактор негативного влияния (риска)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92124"/>
                  </a:ext>
                </a:extLst>
              </a:tr>
              <a:tr h="35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">
                          <a:effectLst/>
                        </a:rPr>
                        <a:t>наименование 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">
                          <a:effectLst/>
                        </a:rPr>
                        <a:t>параметры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">
                          <a:effectLst/>
                        </a:rPr>
                        <a:t>на уровне МО 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">
                          <a:effectLst/>
                        </a:rPr>
                        <a:t>на уровне ОО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1816853256"/>
                  </a:ext>
                </a:extLst>
              </a:tr>
              <a:tr h="185950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Высокая доля обучающихся с рисками учебной неуспешности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Наличие обучающихся, которым учителя рекомендуют дополнительные занятия с целью ликвидации отставания по учебной программе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Организация межшкольных занятий в тьюторском консультационном пункте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Организация систематического сбора информации о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">
                          <a:effectLst/>
                        </a:rPr>
                        <a:t>текущей успеваемости и посещаемости обучающихся (выявление неуспевающих обучающихся, систематически пропускающих занятия)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">
                          <a:effectLst/>
                        </a:rPr>
                        <a:t>результатах участия обучающихся во внешних оценочных процедурах, региональных, муниципальных диагностических работах, исследованиях, школьных мониторингах (за 3 года) (выявление обучающихся, испытывающих трудности в обучении)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">
                          <a:effectLst/>
                        </a:rPr>
                        <a:t>организации системы оценки образовательных достижений (насколько она регулярна, какие оценочные инструменты используют педагогические работники, как происходит мониторинг учебных достижений на уровне классов, групп учащихся и индивидуальном уровне и т.д.)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">
                          <a:effectLst/>
                        </a:rPr>
                        <a:t>организации работы с обучающимися, испытывающими трудности в обучении, находящимися в трудной жизненной ситуации (выявление обучающихся с низким индексом ESCS, посещающих дополнительные занятия с целью ликвидации выявленных образовательных дефицитов, занимающихся по индивидуальным образовательным программам и др.)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2629192058"/>
                  </a:ext>
                </a:extLst>
              </a:tr>
              <a:tr h="80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Низкая мотивация школьников к учению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Проведение муниципальных мероприятий, способствующих профессиональной ориентации и повышению мотивации школьников к учению (конкурс «Ученик года», конкурсы проектных и исследовательских работ и др.)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Создание современной образовательной среды (ориентир – школа Минпросвещения России).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Вовлечение детей в качественное дополнительное образование.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Создание условий для формирования и поддержания мотивации школьников к учению (системно-деятельностный подход на уроках; геймификация; проведение образовательных и воспитательных событий профориентационного характера; в том числе реализация предпрофессиональных проб; наличие системы морального поощрения, например внутришкольного конкурса «Ученик года»)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2708440556"/>
                  </a:ext>
                </a:extLst>
              </a:tr>
              <a:tr h="35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Наличие обучающихся с ОВЗ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Организация взаимодействия с Центрами психолого-педагогической и медико-социальной помощи.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Организация деятельности муниципальных методических объединений педагогов-психологов, логопедов, дефектологов, социальных педагогов.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Содействие повышению квалификации учителей по вопросу обучения детей с ОВЗ (информирование о курсах, стажировках, семинарах, конференциях, проводимых организациями дополнительного образования).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Подготовка документации для участия в  мероприятии федерального проекта «Современная школа» национального проекта «Образование», направленного на поддержку образования обучающихся с ограниченными возможностями здоровья посредством обновления материально-технической базы в отдельных общеобразовательных организациях в 2023 году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Проведение изучения категорий детей с ОВЗ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Разработка локальных документов ОО по организации обучения детей с ОВЗ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Разработка и реализация адаптированных образовательных программ для детей с ОВЗ и детей-инвалидов, программ внеурочной деятельности, индивидуальных и учебных планов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Организация психолого-медико-педагогического сопровождения детей с ОВЗ, в том числе укомплектованность квалифицированными кадрами, осуществляющими коррекционно-развивающую деятельность и деятельность, направленную на обеспечение освоения адаптированных образовательных программ (учитель дефектолог, учитель-логопед, педагог-психолог, тьютор, инструктор по адаптированной физической культуре, медицинский работник)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Оснащение учебных кабинетов для данной категории детей (рабочее место, учебные пособия, оборудование и др.)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Создание условий создания безбарьерной образовательной среды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Реализация системы мониторинга оценки качества образования детей с ОВЗ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Организация повышения квалификации педагогов по вопросам обучения детей с ОВЗ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Систематизация работы с родителями (законными представителями) обучающихся с ОВЗ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1088031835"/>
                  </a:ext>
                </a:extLst>
              </a:tr>
              <a:tr h="1754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Наличие учителей, испытывающих неуверенность при работе с обучающимися с </a:t>
                      </a:r>
                      <a:r>
                        <a:rPr lang="ru-RU" sz="200" dirty="0" err="1">
                          <a:effectLst/>
                        </a:rPr>
                        <a:t>ОВЗ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823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94504"/>
              </p:ext>
            </p:extLst>
          </p:nvPr>
        </p:nvGraphicFramePr>
        <p:xfrm>
          <a:off x="0" y="704467"/>
          <a:ext cx="9144000" cy="6113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25592080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73128059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921456563"/>
                    </a:ext>
                  </a:extLst>
                </a:gridCol>
                <a:gridCol w="2627784">
                  <a:extLst>
                    <a:ext uri="{9D8B030D-6E8A-4147-A177-3AD203B41FA5}">
                      <a16:colId xmlns:a16="http://schemas.microsoft.com/office/drawing/2014/main" val="857541005"/>
                    </a:ext>
                  </a:extLst>
                </a:gridCol>
              </a:tblGrid>
              <a:tr h="350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85846"/>
                  </a:ext>
                </a:extLst>
              </a:tr>
              <a:tr h="35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2881061223"/>
                  </a:ext>
                </a:extLst>
              </a:tr>
              <a:tr h="77766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 доля обучающихся с рисками учебной </a:t>
                      </a:r>
                      <a:r>
                        <a:rPr lang="ru-RU" sz="1400" dirty="0" err="1">
                          <a:effectLst/>
                        </a:rPr>
                        <a:t>неуспешности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обучающихся, которым учителя рекомендуют </a:t>
                      </a:r>
                      <a:r>
                        <a:rPr lang="ru-RU" sz="1400" dirty="0" smtClean="0">
                          <a:effectLst/>
                        </a:rPr>
                        <a:t>доп. </a:t>
                      </a:r>
                      <a:r>
                        <a:rPr lang="ru-RU" sz="1400" dirty="0">
                          <a:effectLst/>
                        </a:rPr>
                        <a:t>занятия с целью ликвидации отставания по учебной программе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межшкольных занятий в тьюторском консультационном пункте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систематического сбора </a:t>
                      </a:r>
                      <a:r>
                        <a:rPr lang="ru-RU" sz="1400" dirty="0" smtClean="0">
                          <a:effectLst/>
                        </a:rPr>
                        <a:t>информации</a:t>
                      </a:r>
                      <a:endParaRPr lang="ru-RU" sz="1400" dirty="0">
                        <a:effectLst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2350438617"/>
                  </a:ext>
                </a:extLst>
              </a:tr>
              <a:tr h="80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Низкая мотивация школьников к учению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муниципальных мероприятий, способствующих профессиональной ориентации и повышению мотивации школьников к </a:t>
                      </a:r>
                      <a:r>
                        <a:rPr lang="ru-RU" sz="1400" dirty="0" smtClean="0">
                          <a:effectLst/>
                        </a:rPr>
                        <a:t>учению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современной образовательной </a:t>
                      </a:r>
                      <a:r>
                        <a:rPr lang="ru-RU" sz="1400" dirty="0" smtClean="0">
                          <a:effectLst/>
                        </a:rPr>
                        <a:t>среды.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Вовлечение детей в качественное </a:t>
                      </a:r>
                      <a:r>
                        <a:rPr lang="ru-RU" sz="1400" dirty="0" err="1" smtClean="0">
                          <a:effectLst/>
                        </a:rPr>
                        <a:t>доп.образование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условий для формирования и поддержания мотивации школьников к </a:t>
                      </a:r>
                      <a:r>
                        <a:rPr lang="ru-RU" sz="1400" dirty="0" smtClean="0">
                          <a:effectLst/>
                        </a:rPr>
                        <a:t>учению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169452689"/>
                  </a:ext>
                </a:extLst>
              </a:tr>
              <a:tr h="35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обучающихся с ОВЗ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взаимодействия с Центрами </a:t>
                      </a:r>
                      <a:r>
                        <a:rPr lang="ru-RU" sz="1400" dirty="0" smtClean="0">
                          <a:effectLst/>
                        </a:rPr>
                        <a:t>психолого-педагогической и медико-социальной помощи.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деятельности муниципальных методических объединений педагогов-психологов, логопедов, дефектологов, социальных педагогов.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Содействие повышению квалификации учителей по вопросу обучения детей с </a:t>
                      </a:r>
                      <a:r>
                        <a:rPr lang="ru-RU" sz="1400" dirty="0" err="1" smtClean="0">
                          <a:effectLst/>
                        </a:rPr>
                        <a:t>ОВЗ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10540" marR="105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изучения категорий детей с </a:t>
                      </a:r>
                      <a:r>
                        <a:rPr lang="ru-RU" sz="1400" dirty="0" err="1">
                          <a:effectLst/>
                        </a:rPr>
                        <a:t>ОВЗ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локальных документов </a:t>
                      </a:r>
                      <a:r>
                        <a:rPr lang="ru-RU" sz="1400" dirty="0" err="1">
                          <a:effectLst/>
                        </a:rPr>
                        <a:t>ОО</a:t>
                      </a:r>
                      <a:r>
                        <a:rPr lang="ru-RU" sz="1400" dirty="0">
                          <a:effectLst/>
                        </a:rPr>
                        <a:t> по организации обучения детей с </a:t>
                      </a:r>
                      <a:r>
                        <a:rPr lang="ru-RU" sz="1400" dirty="0" err="1">
                          <a:effectLst/>
                        </a:rPr>
                        <a:t>ОВЗ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и реализация адаптированных образовательных программ для детей с </a:t>
                      </a:r>
                      <a:r>
                        <a:rPr lang="ru-RU" sz="1400" dirty="0" err="1">
                          <a:effectLst/>
                        </a:rPr>
                        <a:t>ОВЗ</a:t>
                      </a:r>
                      <a:r>
                        <a:rPr lang="ru-RU" sz="1400" dirty="0">
                          <a:effectLst/>
                        </a:rPr>
                        <a:t> и детей-инвалидов, программ внеурочной деятельности, индивидуальных и учебных </a:t>
                      </a:r>
                      <a:r>
                        <a:rPr lang="ru-RU" sz="1400" dirty="0" smtClean="0">
                          <a:effectLst/>
                        </a:rPr>
                        <a:t>планов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extLst>
                  <a:ext uri="{0D108BD9-81ED-4DB2-BD59-A6C34878D82A}">
                    <a16:rowId xmlns:a16="http://schemas.microsoft.com/office/drawing/2014/main" val="3165155706"/>
                  </a:ext>
                </a:extLst>
              </a:tr>
              <a:tr h="1754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учителей, испытывающих неуверенность при работе с обучающимися с </a:t>
                      </a:r>
                      <a:r>
                        <a:rPr lang="ru-RU" sz="1400" dirty="0" err="1">
                          <a:effectLst/>
                        </a:rPr>
                        <a:t>ОВЗ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40" marR="105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1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1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10992"/>
              </p:ext>
            </p:extLst>
          </p:nvPr>
        </p:nvGraphicFramePr>
        <p:xfrm>
          <a:off x="0" y="865545"/>
          <a:ext cx="9144000" cy="589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val="3415902710"/>
                    </a:ext>
                  </a:extLst>
                </a:gridCol>
                <a:gridCol w="2196752">
                  <a:extLst>
                    <a:ext uri="{9D8B030D-6E8A-4147-A177-3AD203B41FA5}">
                      <a16:colId xmlns:a16="http://schemas.microsoft.com/office/drawing/2014/main" val="278742797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92351358"/>
                    </a:ext>
                  </a:extLst>
                </a:gridCol>
                <a:gridCol w="3383360">
                  <a:extLst>
                    <a:ext uri="{9D8B030D-6E8A-4147-A177-3AD203B41FA5}">
                      <a16:colId xmlns:a16="http://schemas.microsoft.com/office/drawing/2014/main" val="890969263"/>
                    </a:ext>
                  </a:extLst>
                </a:gridCol>
              </a:tblGrid>
              <a:tr h="1747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53537"/>
                  </a:ext>
                </a:extLst>
              </a:tr>
              <a:tr h="205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704526371"/>
                  </a:ext>
                </a:extLst>
              </a:tr>
              <a:tr h="101875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Неудовлетворительное качество взаимодействия с родителями (законными представителями) обучающихся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Слабая информированность родителей о динамике образовательных достижений обучающихся и возможностях для их улучшения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Проверка качества информационно-разъяснительной работы (тематические проверки)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Информирование обучающихся и родителей о программных требованиях к результатам обучения и критериях оценивания.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Информирование родителей и обучающихся о возможностях для бесплатной подготовки к </a:t>
                      </a:r>
                      <a:r>
                        <a:rPr lang="ru-RU" sz="1400" dirty="0" err="1" smtClean="0">
                          <a:effectLst/>
                        </a:rPr>
                        <a:t>ГИА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совместный контроль за посещением школьных и межшкольных консультаций.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за подготовкой </a:t>
                      </a:r>
                      <a:r>
                        <a:rPr lang="ru-RU" sz="1400" dirty="0" smtClean="0">
                          <a:effectLst/>
                        </a:rPr>
                        <a:t>к </a:t>
                      </a:r>
                      <a:r>
                        <a:rPr lang="ru-RU" sz="1400" dirty="0" err="1" smtClean="0">
                          <a:effectLst/>
                        </a:rPr>
                        <a:t>ГИА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1043912188"/>
                  </a:ext>
                </a:extLst>
              </a:tr>
              <a:tr h="88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Фиксация неудовлетворенности родителей качеством обучения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51439"/>
                  </a:ext>
                </a:extLst>
              </a:tr>
              <a:tr h="81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Дистанцирование родителей от учебного процесса и внеурочной деятельности школы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</a:t>
                      </a:r>
                      <a:r>
                        <a:rPr lang="ru-RU" sz="1400" dirty="0" err="1">
                          <a:effectLst/>
                        </a:rPr>
                        <a:t>общерайонных</a:t>
                      </a:r>
                      <a:r>
                        <a:rPr lang="ru-RU" sz="1400" dirty="0">
                          <a:effectLst/>
                        </a:rPr>
                        <a:t> родительских </a:t>
                      </a:r>
                      <a:r>
                        <a:rPr lang="ru-RU" sz="1400" dirty="0" smtClean="0">
                          <a:effectLst/>
                        </a:rPr>
                        <a:t>собраний, лекториев, спортивно-массовых, культурных мероприятий. </a:t>
                      </a:r>
                      <a:r>
                        <a:rPr lang="ru-RU" sz="1400" dirty="0">
                          <a:effectLst/>
                        </a:rPr>
                        <a:t>Публикация интервью со специалистами в социальных </a:t>
                      </a:r>
                      <a:r>
                        <a:rPr lang="ru-RU" sz="1400" dirty="0" smtClean="0">
                          <a:effectLst/>
                        </a:rPr>
                        <a:t>сетях</a:t>
                      </a:r>
                      <a:endParaRPr lang="ru-RU" sz="1400" dirty="0">
                        <a:effectLst/>
                      </a:endParaRPr>
                    </a:p>
                  </a:txBody>
                  <a:tcPr marL="20601" marR="2060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информационной и консультационной поддержки родителей </a:t>
                      </a:r>
                      <a:r>
                        <a:rPr lang="ru-RU" sz="1400" dirty="0" smtClean="0">
                          <a:effectLst/>
                        </a:rPr>
                        <a:t>по </a:t>
                      </a:r>
                      <a:r>
                        <a:rPr lang="ru-RU" sz="1400" dirty="0">
                          <a:effectLst/>
                        </a:rPr>
                        <a:t>вопросам обучения, содержания образования, школьного уклада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психолого-педагогического просвещения/обучения родителей </a:t>
                      </a:r>
                      <a:r>
                        <a:rPr lang="ru-RU" sz="1400" dirty="0" smtClean="0">
                          <a:effectLst/>
                        </a:rPr>
                        <a:t>по </a:t>
                      </a:r>
                      <a:r>
                        <a:rPr lang="ru-RU" sz="1400" dirty="0">
                          <a:effectLst/>
                        </a:rPr>
                        <a:t>вопросам учебно-воспитательного процесса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и проведение совместных школьных мероприятий, объединяющих </a:t>
                      </a:r>
                      <a:r>
                        <a:rPr lang="ru-RU" sz="1400" dirty="0" smtClean="0">
                          <a:effectLst/>
                        </a:rPr>
                        <a:t>родителей, педагогов, </a:t>
                      </a:r>
                      <a:r>
                        <a:rPr lang="ru-RU" sz="1400" dirty="0">
                          <a:effectLst/>
                        </a:rPr>
                        <a:t>обучающихся, администрацию школы, а также конкурсов, </a:t>
                      </a:r>
                      <a:r>
                        <a:rPr lang="ru-RU" sz="1400" dirty="0" err="1">
                          <a:effectLst/>
                        </a:rPr>
                        <a:t>флешмобов</a:t>
                      </a:r>
                      <a:r>
                        <a:rPr lang="ru-RU" sz="1400" dirty="0">
                          <a:effectLst/>
                        </a:rPr>
                        <a:t> мотивирующего характера для обучающихся и их родителей </a:t>
                      </a:r>
                      <a:r>
                        <a:rPr lang="ru-RU" sz="1400" dirty="0" smtClean="0">
                          <a:effectLst/>
                        </a:rPr>
                        <a:t>и </a:t>
                      </a:r>
                      <a:r>
                        <a:rPr lang="ru-RU" sz="1400" dirty="0">
                          <a:effectLst/>
                        </a:rPr>
                        <a:t>др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20601" marR="20601" marT="0" marB="0"/>
                </a:tc>
                <a:extLst>
                  <a:ext uri="{0D108BD9-81ED-4DB2-BD59-A6C34878D82A}">
                    <a16:rowId xmlns:a16="http://schemas.microsoft.com/office/drawing/2014/main" val="2935943956"/>
                  </a:ext>
                </a:extLst>
              </a:tr>
              <a:tr h="607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Низкая посещаемость родителей собраний и мероприятий школы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56726"/>
                  </a:ext>
                </a:extLst>
              </a:tr>
              <a:tr h="1470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поддержки родителями детей в учебе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1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74123"/>
              </p:ext>
            </p:extLst>
          </p:nvPr>
        </p:nvGraphicFramePr>
        <p:xfrm>
          <a:off x="0" y="877119"/>
          <a:ext cx="9144000" cy="5894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8">
                  <a:extLst>
                    <a:ext uri="{9D8B030D-6E8A-4147-A177-3AD203B41FA5}">
                      <a16:colId xmlns:a16="http://schemas.microsoft.com/office/drawing/2014/main" val="4075015637"/>
                    </a:ext>
                  </a:extLst>
                </a:gridCol>
                <a:gridCol w="2700808">
                  <a:extLst>
                    <a:ext uri="{9D8B030D-6E8A-4147-A177-3AD203B41FA5}">
                      <a16:colId xmlns:a16="http://schemas.microsoft.com/office/drawing/2014/main" val="162182779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59840059"/>
                    </a:ext>
                  </a:extLst>
                </a:gridCol>
                <a:gridCol w="2807296">
                  <a:extLst>
                    <a:ext uri="{9D8B030D-6E8A-4147-A177-3AD203B41FA5}">
                      <a16:colId xmlns:a16="http://schemas.microsoft.com/office/drawing/2014/main" val="2932128159"/>
                    </a:ext>
                  </a:extLst>
                </a:gridCol>
              </a:tblGrid>
              <a:tr h="75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45808"/>
                  </a:ext>
                </a:extLst>
              </a:tr>
              <a:tr h="7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extLst>
                  <a:ext uri="{0D108BD9-81ED-4DB2-BD59-A6C34878D82A}">
                    <a16:rowId xmlns:a16="http://schemas.microsoft.com/office/drawing/2014/main" val="2399127507"/>
                  </a:ext>
                </a:extLst>
              </a:tr>
              <a:tr h="603462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Неудовлетворительная атмосфера школьного благополучия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Эмоциональное неблагополучие в </a:t>
                      </a:r>
                      <a:r>
                        <a:rPr lang="ru-RU" sz="1400" dirty="0" smtClean="0">
                          <a:effectLst/>
                        </a:rPr>
                        <a:t>школе; конфликты, </a:t>
                      </a:r>
                      <a:r>
                        <a:rPr lang="ru-RU" sz="1400" dirty="0">
                          <a:effectLst/>
                        </a:rPr>
                        <a:t>вандализм в школе и др.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Координация деятельности </a:t>
                      </a:r>
                      <a:r>
                        <a:rPr lang="ru-RU" sz="1400" dirty="0" err="1" smtClean="0">
                          <a:effectLst/>
                        </a:rPr>
                        <a:t>ШВР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 муниципальном уровне.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семинаров-совещаний обучающего и информационного характера для членов </a:t>
                      </a:r>
                      <a:r>
                        <a:rPr lang="ru-RU" sz="1400" dirty="0" err="1">
                          <a:effectLst/>
                        </a:rPr>
                        <a:t>ШВР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мониторинга эффективности работы </a:t>
                      </a:r>
                      <a:r>
                        <a:rPr lang="ru-RU" sz="1400" dirty="0" err="1">
                          <a:effectLst/>
                        </a:rPr>
                        <a:t>ШВР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руководителей.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деятельности </a:t>
                      </a:r>
                      <a:r>
                        <a:rPr lang="ru-RU" sz="1400" dirty="0" smtClean="0">
                          <a:effectLst/>
                        </a:rPr>
                        <a:t>метод. </a:t>
                      </a:r>
                      <a:r>
                        <a:rPr lang="ru-RU" sz="1400" dirty="0">
                          <a:effectLst/>
                        </a:rPr>
                        <a:t>объединения психологов, социальных педагогов, классных руководителей.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Содействие повышению квалификации членов </a:t>
                      </a:r>
                      <a:r>
                        <a:rPr lang="ru-RU" sz="1400" dirty="0" err="1" smtClean="0">
                          <a:effectLst/>
                        </a:rPr>
                        <a:t>ШВР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22661" marR="2266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плана работы по профилактике деструктивного поведения обучающихся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</a:t>
                      </a:r>
                      <a:r>
                        <a:rPr lang="ru-RU" sz="1400" dirty="0" err="1">
                          <a:effectLst/>
                        </a:rPr>
                        <a:t>профориентационной</a:t>
                      </a:r>
                      <a:r>
                        <a:rPr lang="ru-RU" sz="1400" dirty="0">
                          <a:effectLst/>
                        </a:rPr>
                        <a:t> 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вовлеченности обучающихся во внеурочную деятельность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повышения уровня квалификации классных руководителей и основные принципы работы по воспитательному процессу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</a:t>
                      </a:r>
                      <a:r>
                        <a:rPr lang="ru-RU" sz="1400" dirty="0" smtClean="0">
                          <a:effectLst/>
                        </a:rPr>
                        <a:t>проф. </a:t>
                      </a:r>
                      <a:r>
                        <a:rPr lang="ru-RU" sz="1400" dirty="0">
                          <a:effectLst/>
                        </a:rPr>
                        <a:t>развития педагогов, в том числе во </a:t>
                      </a:r>
                      <a:r>
                        <a:rPr lang="ru-RU" sz="1400" dirty="0" err="1">
                          <a:effectLst/>
                        </a:rPr>
                        <a:t>внутришкольной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системе</a:t>
                      </a:r>
                      <a:endParaRPr lang="ru-RU" sz="1400" dirty="0">
                        <a:effectLst/>
                      </a:endParaRPr>
                    </a:p>
                  </a:txBody>
                  <a:tcPr marL="22661" marR="22661" marT="0" marB="0"/>
                </a:tc>
                <a:extLst>
                  <a:ext uri="{0D108BD9-81ED-4DB2-BD59-A6C34878D82A}">
                    <a16:rowId xmlns:a16="http://schemas.microsoft.com/office/drawing/2014/main" val="2580950316"/>
                  </a:ext>
                </a:extLst>
              </a:tr>
              <a:tr h="226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Конфликтные отношения в педагогическом </a:t>
                      </a:r>
                      <a:r>
                        <a:rPr lang="ru-RU" sz="1400" dirty="0" smtClean="0">
                          <a:effectLst/>
                        </a:rPr>
                        <a:t>коллективе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51481"/>
                  </a:ext>
                </a:extLst>
              </a:tr>
              <a:tr h="301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Нежелание учителей участвовать в различных формах профессионального развития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7773"/>
                  </a:ext>
                </a:extLst>
              </a:tr>
              <a:tr h="301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Распространенность деструктивных педагогических </a:t>
                      </a:r>
                      <a:r>
                        <a:rPr lang="ru-RU" sz="1400" dirty="0" smtClean="0">
                          <a:effectLst/>
                        </a:rPr>
                        <a:t>практик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607845"/>
                  </a:ext>
                </a:extLst>
              </a:tr>
              <a:tr h="226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Стихийность и </a:t>
                      </a:r>
                      <a:r>
                        <a:rPr lang="ru-RU" sz="1400" dirty="0" err="1">
                          <a:effectLst/>
                        </a:rPr>
                        <a:t>несистемность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профориентационной</a:t>
                      </a:r>
                      <a:r>
                        <a:rPr lang="ru-RU" sz="1400" dirty="0">
                          <a:effectLst/>
                        </a:rPr>
                        <a:t>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65187"/>
                  </a:ext>
                </a:extLst>
              </a:tr>
              <a:tr h="118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Выраженные проблемы с поведением на уроках/вне уроков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427986"/>
                  </a:ext>
                </a:extLst>
              </a:tr>
              <a:tr h="301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учета индивидуальных возможностей обучающихся в учебном процессе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муниципальных </a:t>
                      </a:r>
                      <a:r>
                        <a:rPr lang="ru-RU" sz="1400" dirty="0" smtClean="0">
                          <a:effectLst/>
                        </a:rPr>
                        <a:t>метод. </a:t>
                      </a:r>
                      <a:r>
                        <a:rPr lang="ru-RU" sz="1400" dirty="0">
                          <a:effectLst/>
                        </a:rPr>
                        <a:t>мероприятий по вопросу оценивания образовательных достижений, применения современных </a:t>
                      </a:r>
                      <a:r>
                        <a:rPr lang="ru-RU" sz="1400" dirty="0" smtClean="0">
                          <a:effectLst/>
                        </a:rPr>
                        <a:t>технологий</a:t>
                      </a:r>
                      <a:endParaRPr lang="ru-RU" sz="1400" dirty="0">
                        <a:effectLst/>
                      </a:endParaRPr>
                    </a:p>
                  </a:txBody>
                  <a:tcPr marL="22661" marR="2266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методик, техник, инструментов формирующего оценивания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</a:t>
                      </a:r>
                      <a:r>
                        <a:rPr lang="ru-RU" sz="1400" dirty="0" smtClean="0">
                          <a:effectLst/>
                        </a:rPr>
                        <a:t>сопровождения </a:t>
                      </a:r>
                      <a:r>
                        <a:rPr lang="ru-RU" sz="1400" dirty="0">
                          <a:effectLst/>
                        </a:rPr>
                        <a:t>адаптации обучающихся </a:t>
                      </a:r>
                      <a:r>
                        <a:rPr lang="ru-RU" sz="1400" dirty="0" smtClean="0">
                          <a:effectLst/>
                        </a:rPr>
                        <a:t>Обеспечение </a:t>
                      </a:r>
                      <a:r>
                        <a:rPr lang="ru-RU" sz="1400" dirty="0">
                          <a:effectLst/>
                        </a:rPr>
                        <a:t>вовлеченности в учебный процесс </a:t>
                      </a:r>
                      <a:r>
                        <a:rPr lang="ru-RU" sz="1400" dirty="0" smtClean="0">
                          <a:effectLst/>
                        </a:rPr>
                        <a:t>родителей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extLst>
                  <a:ext uri="{0D108BD9-81ED-4DB2-BD59-A6C34878D82A}">
                    <a16:rowId xmlns:a16="http://schemas.microsoft.com/office/drawing/2014/main" val="2116173714"/>
                  </a:ext>
                </a:extLst>
              </a:tr>
              <a:tr h="75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Слабое обновление арсенала педагогических технологий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61" marR="226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0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5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056" y="0"/>
            <a:ext cx="8496944" cy="661999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/>
              <a:t>Конструктор </a:t>
            </a:r>
            <a:r>
              <a:rPr lang="ru-RU" sz="1900" b="1" dirty="0" smtClean="0"/>
              <a:t>формирования </a:t>
            </a:r>
            <a:r>
              <a:rPr lang="ru-RU" sz="1900" b="1" dirty="0"/>
              <a:t>системы программных мероприятий по профилактике учебной </a:t>
            </a:r>
            <a:r>
              <a:rPr lang="ru-RU" sz="1900" b="1" dirty="0" err="1"/>
              <a:t>неуспешности</a:t>
            </a:r>
            <a:r>
              <a:rPr lang="ru-RU" sz="1900" b="1" dirty="0"/>
              <a:t> в муниципальной системе образования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3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784621"/>
              </p:ext>
            </p:extLst>
          </p:nvPr>
        </p:nvGraphicFramePr>
        <p:xfrm>
          <a:off x="107504" y="1052736"/>
          <a:ext cx="8928993" cy="5263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62404671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969990444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793896018"/>
                    </a:ext>
                  </a:extLst>
                </a:gridCol>
              </a:tblGrid>
              <a:tr h="1459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Фактор негативного влияния (риска)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Содержательные блоки профилактики учебной неуспешности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 уровне МО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949537849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наименование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параметры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98676"/>
                  </a:ext>
                </a:extLst>
              </a:tr>
              <a:tr h="875993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Низкая эффективность работы методической службы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 квалификации специалистов УО и ТМС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Регулярное повышение квалификации (формальное, неформальное, информальное) специалистами УО и ТМС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1738498521"/>
                  </a:ext>
                </a:extLst>
              </a:tr>
              <a:tr h="437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вакансий в УО и ТМС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Формирование кадрового резерва специалистов УО и ТМС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2239846705"/>
                  </a:ext>
                </a:extLst>
              </a:tr>
              <a:tr h="729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 доля специалистов УО и ТМС, имеющих стаж работы в должности менее 5-ти 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Обучение, в том числе корпоративное, начинающих специалистов УО и ТМС, стажировки в других муниципалитетах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87086912"/>
                  </a:ext>
                </a:extLst>
              </a:tr>
              <a:tr h="58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педагогического образования у специалистов УО и ТМС, курирующих учебную и воспитательную работу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Формирование кадрового резерва специалистов УО и ТМС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1915698292"/>
                  </a:ext>
                </a:extLst>
              </a:tr>
              <a:tr h="729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мер социальной поддержки для молодых педагогов на уровне муниципалитета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Принятие на уровне муниципалитета целевых программ по строительству жилья для молодых педагогов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2406666175"/>
                  </a:ext>
                </a:extLst>
              </a:tr>
              <a:tr h="58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Низкая привлекательность муниципалитета для проживания (экономические и экологические факторы)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Принятие на уровне муниципалитета целевых программ по улучшению качества жизни населения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/>
                </a:tc>
                <a:extLst>
                  <a:ext uri="{0D108BD9-81ED-4DB2-BD59-A6C34878D82A}">
                    <a16:rowId xmlns:a16="http://schemas.microsoft.com/office/drawing/2014/main" val="18427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5044" y="2839093"/>
            <a:ext cx="18002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Учебная </a:t>
            </a:r>
            <a:r>
              <a:rPr lang="ru-RU" b="1" cap="all" dirty="0" err="1" smtClean="0">
                <a:solidFill>
                  <a:schemeClr val="bg1"/>
                </a:solidFill>
              </a:rPr>
              <a:t>неуспешность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127" y="324814"/>
            <a:ext cx="24658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Уровень </a:t>
            </a:r>
            <a:r>
              <a:rPr lang="ru-RU" b="1" dirty="0"/>
              <a:t>оснащения школы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96660" y="299625"/>
            <a:ext cx="29883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b="1" dirty="0"/>
              <a:t>Специфика контингента обучающихся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284826"/>
            <a:ext cx="31066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</a:t>
            </a:r>
            <a:r>
              <a:rPr lang="ru-RU" b="1" dirty="0"/>
              <a:t>Низкое качество преодоления языковых и культурных барьеров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90826" y="2574033"/>
            <a:ext cx="27839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4. </a:t>
            </a:r>
            <a:r>
              <a:rPr lang="ru-RU" b="1" dirty="0"/>
              <a:t>Кадровые ресурсы школы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63163" y="3548367"/>
            <a:ext cx="28083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5. </a:t>
            </a:r>
            <a:r>
              <a:rPr lang="ru-RU" b="1" dirty="0"/>
              <a:t>Профессионализм и компетенции педагогов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522701"/>
            <a:ext cx="310660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6. </a:t>
            </a:r>
            <a:r>
              <a:rPr lang="ru-RU" b="1" dirty="0" err="1"/>
              <a:t>Несформированность</a:t>
            </a:r>
            <a:r>
              <a:rPr lang="ru-RU" b="1" dirty="0"/>
              <a:t> </a:t>
            </a:r>
            <a:r>
              <a:rPr lang="ru-RU" b="1" dirty="0" err="1"/>
              <a:t>внутришкольной</a:t>
            </a:r>
            <a:r>
              <a:rPr lang="ru-RU" b="1" dirty="0"/>
              <a:t> системы повышения квалификации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33297" y="5749182"/>
            <a:ext cx="282309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7. </a:t>
            </a:r>
            <a:r>
              <a:rPr lang="ru-RU" b="1" dirty="0"/>
              <a:t>Отсутствие объективной и сбалансированной </a:t>
            </a:r>
            <a:r>
              <a:rPr lang="ru-RU" b="1" dirty="0" err="1"/>
              <a:t>ВСОКО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17027" y="5756066"/>
            <a:ext cx="32199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8. </a:t>
            </a:r>
            <a:r>
              <a:rPr lang="ru-RU" b="1" dirty="0"/>
              <a:t>Высокая доля </a:t>
            </a:r>
            <a:endParaRPr lang="ru-RU" b="1" dirty="0" smtClean="0"/>
          </a:p>
          <a:p>
            <a:pPr algn="ctr"/>
            <a:r>
              <a:rPr lang="ru-RU" b="1" dirty="0" smtClean="0"/>
              <a:t>обучающихся </a:t>
            </a:r>
            <a:r>
              <a:rPr lang="ru-RU" b="1" dirty="0"/>
              <a:t>с рисками учебной </a:t>
            </a:r>
            <a:r>
              <a:rPr lang="ru-RU" b="1" dirty="0" err="1"/>
              <a:t>неуспешности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7090" y="3795897"/>
            <a:ext cx="3041095" cy="147732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9. </a:t>
            </a:r>
            <a:r>
              <a:rPr lang="ru-RU" b="1" dirty="0"/>
              <a:t>Неудовлетворительное качество взаимодействия с родителями (законными представителями) обучающихся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1270" y="2465532"/>
            <a:ext cx="3042984" cy="923330"/>
          </a:xfrm>
          <a:prstGeom prst="rect">
            <a:avLst/>
          </a:prstGeom>
          <a:solidFill>
            <a:srgbClr val="F2E2E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10. </a:t>
            </a:r>
            <a:r>
              <a:rPr lang="ru-RU" b="1" dirty="0"/>
              <a:t>Неудовлетворительная атмосфера школьного благополучия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7090" y="1447242"/>
            <a:ext cx="3283394" cy="646331"/>
          </a:xfrm>
          <a:prstGeom prst="rect">
            <a:avLst/>
          </a:prstGeom>
          <a:solidFill>
            <a:srgbClr val="E6E7EE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11. </a:t>
            </a:r>
            <a:r>
              <a:rPr lang="ru-RU" b="1" dirty="0"/>
              <a:t>Низкая эффективность работы методической службы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6" idx="0"/>
          </p:cNvCxnSpPr>
          <p:nvPr/>
        </p:nvCxnSpPr>
        <p:spPr>
          <a:xfrm flipH="1" flipV="1">
            <a:off x="3707904" y="971145"/>
            <a:ext cx="977240" cy="186794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4685144" y="3485424"/>
            <a:ext cx="900100" cy="2265476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 flipH="1">
            <a:off x="3698930" y="3485424"/>
            <a:ext cx="986214" cy="228628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1"/>
            <a:endCxn id="15" idx="3"/>
          </p:cNvCxnSpPr>
          <p:nvPr/>
        </p:nvCxnSpPr>
        <p:spPr>
          <a:xfrm flipH="1">
            <a:off x="3198185" y="3162259"/>
            <a:ext cx="586859" cy="1372302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>
            <a:off x="4685144" y="3485424"/>
            <a:ext cx="1180300" cy="1498942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</p:cNvCxnSpPr>
          <p:nvPr/>
        </p:nvCxnSpPr>
        <p:spPr>
          <a:xfrm>
            <a:off x="5585244" y="3162259"/>
            <a:ext cx="577919" cy="689042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3"/>
          </p:cNvCxnSpPr>
          <p:nvPr/>
        </p:nvCxnSpPr>
        <p:spPr>
          <a:xfrm flipV="1">
            <a:off x="5585244" y="2897200"/>
            <a:ext cx="610319" cy="265059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1"/>
            <a:endCxn id="16" idx="3"/>
          </p:cNvCxnSpPr>
          <p:nvPr/>
        </p:nvCxnSpPr>
        <p:spPr>
          <a:xfrm flipH="1" flipV="1">
            <a:off x="3214254" y="2927197"/>
            <a:ext cx="570790" cy="235062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0"/>
            <a:endCxn id="17" idx="3"/>
          </p:cNvCxnSpPr>
          <p:nvPr/>
        </p:nvCxnSpPr>
        <p:spPr>
          <a:xfrm flipH="1" flipV="1">
            <a:off x="3440484" y="1770408"/>
            <a:ext cx="1244660" cy="1068685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0"/>
          </p:cNvCxnSpPr>
          <p:nvPr/>
        </p:nvCxnSpPr>
        <p:spPr>
          <a:xfrm flipV="1">
            <a:off x="4685144" y="1751827"/>
            <a:ext cx="1180300" cy="1087266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0"/>
          </p:cNvCxnSpPr>
          <p:nvPr/>
        </p:nvCxnSpPr>
        <p:spPr>
          <a:xfrm flipV="1">
            <a:off x="4685144" y="939970"/>
            <a:ext cx="798897" cy="189912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7121" y="2210458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5229" y="3212277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7742" y="5431547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8143" y="2103939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94587" y="1124227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965" y="1772816"/>
            <a:ext cx="88674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/>
              <a:t>8(861)-203-55-51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hlinkClick r:id="rId2"/>
              </a:rPr>
              <a:t>nio@iro23.info</a:t>
            </a:r>
            <a:endParaRPr lang="en-US" sz="3200" b="1" dirty="0" smtClean="0"/>
          </a:p>
        </p:txBody>
      </p:sp>
      <p:pic>
        <p:nvPicPr>
          <p:cNvPr id="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222"/>
            <a:ext cx="576064" cy="5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5087" y="154304"/>
            <a:ext cx="8111869" cy="553998"/>
          </a:xfrm>
          <a:prstGeom prst="rect">
            <a:avLst/>
          </a:prstGeom>
          <a:solidFill>
            <a:srgbClr val="F2E2E2"/>
          </a:solidFill>
        </p:spPr>
        <p:txBody>
          <a:bodyPr wrap="square" rtlCol="0">
            <a:spAutoFit/>
          </a:bodyPr>
          <a:lstStyle/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3823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1"/>
            <a:ext cx="8122096" cy="648072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8" y="258559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57200" y="1844824"/>
            <a:ext cx="166652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02526" y="5301208"/>
            <a:ext cx="85455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3" y="1115831"/>
            <a:ext cx="1757001" cy="2486722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-118864" y="314296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MD" b="1" dirty="0" err="1" smtClean="0"/>
              <a:t>РУМ</a:t>
            </a:r>
            <a:r>
              <a:rPr lang="ru-MD" b="1" dirty="0" smtClean="0"/>
              <a:t> - 2023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685" y="4064774"/>
            <a:ext cx="1938333" cy="27433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5480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MD" b="1" dirty="0" err="1"/>
              <a:t>М</a:t>
            </a:r>
            <a:r>
              <a:rPr lang="ru-MD" b="1" dirty="0" err="1" smtClean="0"/>
              <a:t>УМ</a:t>
            </a:r>
            <a:r>
              <a:rPr lang="ru-MD" b="1" dirty="0" smtClean="0"/>
              <a:t> - 2022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76" y="181830"/>
            <a:ext cx="5075817" cy="7183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508104" y="1511370"/>
            <a:ext cx="3240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2440"/>
            <a:ext cx="2664296" cy="377083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grpSp>
        <p:nvGrpSpPr>
          <p:cNvPr id="23" name="Группа 22"/>
          <p:cNvGrpSpPr/>
          <p:nvPr/>
        </p:nvGrpSpPr>
        <p:grpSpPr>
          <a:xfrm>
            <a:off x="3059832" y="746126"/>
            <a:ext cx="1584176" cy="90586"/>
            <a:chOff x="3059832" y="746126"/>
            <a:chExt cx="1584176" cy="9058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3059832" y="810000"/>
              <a:ext cx="1584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357957" y="746126"/>
              <a:ext cx="264257" cy="9058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99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8122096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" y="2708920"/>
            <a:ext cx="2721227" cy="38514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71800" y="5229200"/>
            <a:ext cx="0" cy="648072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Выноска 2 7"/>
          <p:cNvSpPr/>
          <p:nvPr/>
        </p:nvSpPr>
        <p:spPr>
          <a:xfrm>
            <a:off x="3635896" y="476672"/>
            <a:ext cx="5396136" cy="6247864"/>
          </a:xfrm>
          <a:prstGeom prst="borderCallout2">
            <a:avLst>
              <a:gd name="adj1" fmla="val 18750"/>
              <a:gd name="adj2" fmla="val -1569"/>
              <a:gd name="adj3" fmla="val 18750"/>
              <a:gd name="adj4" fmla="val -4754"/>
              <a:gd name="adj5" fmla="val 82680"/>
              <a:gd name="adj6" fmla="val -160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6" y="476672"/>
            <a:ext cx="53961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MD" sz="2000" dirty="0" smtClean="0"/>
              <a:t>... на региональном уровне должна быть выстроена работа по развитию </a:t>
            </a:r>
            <a:r>
              <a:rPr lang="ru-MD" sz="2000" b="1" dirty="0" smtClean="0"/>
              <a:t>во всех </a:t>
            </a:r>
            <a:r>
              <a:rPr lang="ru-MD" sz="2000" b="1" dirty="0" err="1" smtClean="0"/>
              <a:t>ОО</a:t>
            </a:r>
            <a:r>
              <a:rPr lang="ru-MD" sz="2000" b="1" dirty="0" smtClean="0"/>
              <a:t> региона</a:t>
            </a:r>
            <a:r>
              <a:rPr lang="ru-MD" sz="2000" dirty="0" smtClean="0"/>
              <a:t> </a:t>
            </a:r>
            <a:r>
              <a:rPr lang="ru-MD" sz="2000" dirty="0" err="1" smtClean="0"/>
              <a:t>внутришкольной</a:t>
            </a:r>
            <a:r>
              <a:rPr lang="ru-MD" sz="2000" dirty="0" smtClean="0"/>
              <a:t> системы профилактики учебной </a:t>
            </a:r>
            <a:r>
              <a:rPr lang="ru-MD" sz="2000" dirty="0" err="1" smtClean="0"/>
              <a:t>неуспешности</a:t>
            </a:r>
            <a:r>
              <a:rPr lang="ru-MD" sz="2000" dirty="0" smtClean="0"/>
              <a:t>, включающей повышение профессионального мастерства педагогических работников и руководителей </a:t>
            </a:r>
            <a:r>
              <a:rPr lang="ru-MD" sz="2000" dirty="0" err="1" smtClean="0"/>
              <a:t>ОО</a:t>
            </a:r>
            <a:r>
              <a:rPr lang="ru-MD" sz="2000" dirty="0" smtClean="0"/>
              <a:t> в части работы с отстающими, индивидуализация образовательного процесса, создание благоприятного климата в школе и т.п. Необходимо также развитие сервисов психологического сопровождения и другие мероприятия. Роль муниципалитета в такой системе заключается в проведении анализа проблемных ситуаций в образовательных организациях (в том числе в рамках проведения анализа результатов процедур оценки качества образования) и принятии соответствующих муниципальных мер для их устранения.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7634"/>
            <a:ext cx="7632848" cy="1397150"/>
          </a:xfrm>
          <a:solidFill>
            <a:srgbClr val="F2E2E2"/>
          </a:solidFill>
        </p:spPr>
        <p:txBody>
          <a:bodyPr>
            <a:noAutofit/>
          </a:bodyPr>
          <a:lstStyle/>
          <a:p>
            <a:pPr algn="l"/>
            <a:r>
              <a:rPr lang="ru-RU" sz="4000" b="1" cap="all" dirty="0" smtClean="0"/>
              <a:t>Система профилактики </a:t>
            </a:r>
            <a:br>
              <a:rPr lang="ru-RU" sz="4000" b="1" cap="all" dirty="0" smtClean="0"/>
            </a:br>
            <a:r>
              <a:rPr lang="ru-RU" sz="4000" b="1" cap="all" dirty="0" smtClean="0"/>
              <a:t>(</a:t>
            </a:r>
            <a:r>
              <a:rPr lang="ru-RU" sz="4000" b="1" dirty="0" smtClean="0"/>
              <a:t>для проверки </a:t>
            </a:r>
            <a:r>
              <a:rPr lang="ru-RU" sz="4000" b="1" dirty="0" err="1" smtClean="0"/>
              <a:t>МУМ</a:t>
            </a:r>
            <a:r>
              <a:rPr lang="ru-RU" sz="4000" b="1" dirty="0" smtClean="0"/>
              <a:t> и </a:t>
            </a:r>
            <a:r>
              <a:rPr lang="ru-RU" sz="4000" b="1" dirty="0" err="1" smtClean="0"/>
              <a:t>РУМ</a:t>
            </a:r>
            <a:r>
              <a:rPr lang="ru-RU" sz="4000" b="1" cap="all" dirty="0" smtClean="0"/>
              <a:t>)</a:t>
            </a:r>
            <a:endParaRPr lang="ru-RU" sz="4000" b="1" cap="all" dirty="0"/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8" y="260648"/>
            <a:ext cx="1035284" cy="10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87" y="2132856"/>
            <a:ext cx="876116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Должна включать мероприятия краевого, муниципального и школьного уровней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Должна просматриваться системность работы и единообразие подходов к подготовке документов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по профилактике должна распространяться на </a:t>
            </a:r>
            <a:r>
              <a:rPr lang="ru-RU" b="1" dirty="0" smtClean="0"/>
              <a:t>ВСЕ</a:t>
            </a:r>
            <a:r>
              <a:rPr lang="ru-RU" dirty="0" smtClean="0"/>
              <a:t> школы муниципалитета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7634"/>
            <a:ext cx="7272808" cy="1757190"/>
          </a:xfrm>
          <a:solidFill>
            <a:srgbClr val="F2E2E2"/>
          </a:solidFill>
        </p:spPr>
        <p:txBody>
          <a:bodyPr>
            <a:noAutofit/>
          </a:bodyPr>
          <a:lstStyle/>
          <a:p>
            <a:r>
              <a:rPr lang="ru-RU" sz="4000" b="1" dirty="0" smtClean="0"/>
              <a:t>Общая характеристика профилактики</a:t>
            </a:r>
            <a:endParaRPr lang="ru-RU" sz="4000" b="1" cap="all" dirty="0"/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6912"/>
            <a:ext cx="1289613" cy="12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132857"/>
            <a:ext cx="8568952" cy="165618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Профилактика </a:t>
            </a:r>
            <a:r>
              <a:rPr lang="ru-RU" dirty="0"/>
              <a:t>– это </a:t>
            </a:r>
            <a:r>
              <a:rPr lang="ru-RU" dirty="0" smtClean="0"/>
              <a:t>комплексная система </a:t>
            </a:r>
            <a:r>
              <a:rPr lang="ru-RU" dirty="0"/>
              <a:t>предупреждения появления причин и условий негативных </a:t>
            </a:r>
            <a:r>
              <a:rPr lang="ru-RU" dirty="0" smtClean="0"/>
              <a:t>явлений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293099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Педагогическая профилактика </a:t>
            </a:r>
            <a:r>
              <a:rPr lang="ru-RU" sz="2800" dirty="0" smtClean="0"/>
              <a:t>представляет собой систему </a:t>
            </a:r>
            <a:r>
              <a:rPr lang="ru-RU" sz="2800" dirty="0"/>
              <a:t>превентивных мер, применяемых для выявления и </a:t>
            </a:r>
            <a:r>
              <a:rPr lang="ru-RU" sz="2800" dirty="0" smtClean="0"/>
              <a:t>нейтрализации </a:t>
            </a:r>
            <a:r>
              <a:rPr lang="ru-RU" sz="2800" dirty="0"/>
              <a:t>причин и условий возникновения и развития </a:t>
            </a:r>
            <a:r>
              <a:rPr lang="ru-RU" sz="2800" dirty="0" smtClean="0"/>
              <a:t>явлений, негативно сказывающихся на качестве образования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62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8122096" cy="927191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Особенности профилактики</a:t>
            </a:r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71557"/>
            <a:ext cx="576064" cy="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600"/>
              </a:spcAft>
            </a:pPr>
            <a:r>
              <a:rPr lang="ru-RU" dirty="0" smtClean="0"/>
              <a:t>Носит междисциплинарный </a:t>
            </a:r>
            <a:r>
              <a:rPr lang="ru-RU" dirty="0"/>
              <a:t>(интегрированный) </a:t>
            </a:r>
            <a:r>
              <a:rPr lang="ru-RU" dirty="0" smtClean="0"/>
              <a:t>характер</a:t>
            </a:r>
            <a:endParaRPr lang="ru-RU" dirty="0"/>
          </a:p>
          <a:p>
            <a:pPr lvl="0">
              <a:spcAft>
                <a:spcPts val="600"/>
              </a:spcAft>
            </a:pPr>
            <a:r>
              <a:rPr lang="ru-RU" dirty="0"/>
              <a:t>В отличие от помощи, инициируемой испытывающим затруднение субъектом, профилактика </a:t>
            </a:r>
            <a:r>
              <a:rPr lang="ru-RU" dirty="0" smtClean="0"/>
              <a:t>как </a:t>
            </a:r>
            <a:r>
              <a:rPr lang="ru-RU" dirty="0" smtClean="0"/>
              <a:t>правило </a:t>
            </a:r>
            <a:r>
              <a:rPr lang="ru-RU" dirty="0" smtClean="0"/>
              <a:t>осуществляется </a:t>
            </a:r>
            <a:r>
              <a:rPr lang="ru-RU" dirty="0"/>
              <a:t>по решению вышестоящей системы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Носит </a:t>
            </a:r>
            <a:r>
              <a:rPr lang="ru-RU" dirty="0" err="1"/>
              <a:t>проактивный</a:t>
            </a:r>
            <a:r>
              <a:rPr lang="ru-RU" dirty="0"/>
              <a:t>, плановый и управляемый характер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Предусматривает комплексный подход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Отличается </a:t>
            </a:r>
            <a:r>
              <a:rPr lang="ru-RU" dirty="0" err="1"/>
              <a:t>воспроизводимостью</a:t>
            </a:r>
            <a:r>
              <a:rPr lang="ru-RU" dirty="0"/>
              <a:t>, т.е. </a:t>
            </a:r>
            <a:r>
              <a:rPr lang="ru-RU" dirty="0" smtClean="0"/>
              <a:t>возможностью </a:t>
            </a:r>
            <a:r>
              <a:rPr lang="ru-RU" dirty="0"/>
              <a:t>повторения </a:t>
            </a:r>
            <a:r>
              <a:rPr lang="ru-RU" dirty="0" smtClean="0"/>
              <a:t>профилактических мероприятий в </a:t>
            </a:r>
            <a:r>
              <a:rPr lang="ru-RU" dirty="0"/>
              <a:t>педагогической практике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Реализуется в отношении </a:t>
            </a:r>
            <a:r>
              <a:rPr lang="ru-RU" dirty="0" smtClean="0"/>
              <a:t>каждого (!) </a:t>
            </a:r>
            <a:r>
              <a:rPr lang="ru-RU" dirty="0"/>
              <a:t>негативного фактора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Зависит от своевременности начала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16632"/>
            <a:ext cx="8122096" cy="504056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Виды профилактики</a:t>
            </a:r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" y="145356"/>
            <a:ext cx="446647" cy="43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03768"/>
              </p:ext>
            </p:extLst>
          </p:nvPr>
        </p:nvGraphicFramePr>
        <p:xfrm>
          <a:off x="-18152" y="817880"/>
          <a:ext cx="9143999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1410623638"/>
                    </a:ext>
                  </a:extLst>
                </a:gridCol>
                <a:gridCol w="2543333">
                  <a:extLst>
                    <a:ext uri="{9D8B030D-6E8A-4147-A177-3AD203B41FA5}">
                      <a16:colId xmlns:a16="http://schemas.microsoft.com/office/drawing/2014/main" val="1242709617"/>
                    </a:ext>
                  </a:extLst>
                </a:gridCol>
                <a:gridCol w="2569235">
                  <a:extLst>
                    <a:ext uri="{9D8B030D-6E8A-4147-A177-3AD203B41FA5}">
                      <a16:colId xmlns:a16="http://schemas.microsoft.com/office/drawing/2014/main" val="192641129"/>
                    </a:ext>
                  </a:extLst>
                </a:gridCol>
                <a:gridCol w="2411759">
                  <a:extLst>
                    <a:ext uri="{9D8B030D-6E8A-4147-A177-3AD203B41FA5}">
                      <a16:colId xmlns:a16="http://schemas.microsoft.com/office/drawing/2014/main" val="2877124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Сущность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Особенности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Примечания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1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Мягкая</a:t>
                      </a:r>
                      <a:r>
                        <a:rPr lang="ru-RU" dirty="0" smtClean="0"/>
                        <a:t> профилактика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предусматривает систему мероприятий, выстраиваемых как ответ не на уже проявляющиеся негативные явления, а на выявленные тенденции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включает локальные воздействия на причины и факторы, ограничивается разовыми акциями и не требует многократных повторений превентивных 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практике чаще всего игнорируется, ее эффективность плохо</a:t>
                      </a:r>
                      <a:r>
                        <a:rPr lang="ru-RU" baseline="0" dirty="0" smtClean="0"/>
                        <a:t> диагностируется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4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Усиленная</a:t>
                      </a:r>
                      <a:r>
                        <a:rPr lang="ru-RU" dirty="0" smtClean="0"/>
                        <a:t> (интенсивная) профилактика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предусматривает систему мероприятий по преодолению причин и факторов негативных явлений, а также устранение самих явлений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применяется система воздействий по преодолению сложившейся ситуации, используются цикличные мероприятия с привлечением большего количества ресурсов (в том числе кадровых)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</a:t>
                      </a:r>
                      <a:r>
                        <a:rPr lang="ru-RU" dirty="0" err="1" smtClean="0"/>
                        <a:t>затратна</a:t>
                      </a:r>
                      <a:r>
                        <a:rPr lang="ru-RU" dirty="0" smtClean="0"/>
                        <a:t> по человеческим, временным, информационным, финансовым ресурсам; является самым распространенным, но в конечном счете не всегда гарантирующим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84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16632"/>
            <a:ext cx="8122096" cy="504056"/>
          </a:xfrm>
          <a:prstGeom prst="rect">
            <a:avLst/>
          </a:prstGeom>
          <a:solidFill>
            <a:srgbClr val="F2E2E2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Этапы профилактики</a:t>
            </a:r>
            <a:endParaRPr lang="ru-RU" b="1" dirty="0"/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" y="145356"/>
            <a:ext cx="446647" cy="43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774019"/>
            <a:ext cx="2443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Диагностика ситуации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461767"/>
            <a:ext cx="2443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Выявление причин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17224" y="661548"/>
            <a:ext cx="412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Методы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документации, экспертная оценка, наблюдение, анкетирование, опрос и др.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890" y="92338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cap="all" dirty="0" smtClean="0"/>
              <a:t>I</a:t>
            </a:r>
            <a:r>
              <a:rPr lang="ru-RU" b="1" cap="all" dirty="0" smtClean="0"/>
              <a:t>. Аналитический этап</a:t>
            </a:r>
            <a:endParaRPr lang="ru-RU" b="1" cap="all" dirty="0"/>
          </a:p>
        </p:txBody>
      </p:sp>
      <p:sp>
        <p:nvSpPr>
          <p:cNvPr id="10" name="TextBox 9"/>
          <p:cNvSpPr txBox="1"/>
          <p:nvPr/>
        </p:nvSpPr>
        <p:spPr>
          <a:xfrm>
            <a:off x="-144016" y="2319833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cap="all" dirty="0" smtClean="0"/>
              <a:t>II</a:t>
            </a:r>
            <a:r>
              <a:rPr lang="ru-RU" b="1" cap="all" dirty="0" smtClean="0"/>
              <a:t>. Ориентировочный этап</a:t>
            </a:r>
            <a:endParaRPr lang="ru-RU" b="1" cap="all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2174785"/>
            <a:ext cx="24482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Определение путей и средств профилактики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7223" y="2065575"/>
            <a:ext cx="412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Методы</a:t>
            </a:r>
            <a:r>
              <a:rPr lang="ru-RU" dirty="0" smtClean="0"/>
              <a:t>: </a:t>
            </a:r>
          </a:p>
          <a:p>
            <a:r>
              <a:rPr lang="ru-RU" dirty="0"/>
              <a:t>анализ (в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en-US" dirty="0" err="1"/>
              <a:t>SWOT</a:t>
            </a:r>
            <a:r>
              <a:rPr lang="ru-RU" dirty="0"/>
              <a:t>-анализ), сравнение, актуализация успешного опыта, </a:t>
            </a:r>
            <a:r>
              <a:rPr lang="ru-RU" dirty="0" smtClean="0"/>
              <a:t>моделирование</a:t>
            </a:r>
            <a:r>
              <a:rPr lang="ru-RU" dirty="0"/>
              <a:t>, </a:t>
            </a:r>
            <a:r>
              <a:rPr lang="ru-RU" dirty="0" smtClean="0"/>
              <a:t>диаграмма </a:t>
            </a:r>
            <a:r>
              <a:rPr lang="ru-RU" dirty="0" err="1"/>
              <a:t>Ганта</a:t>
            </a:r>
            <a:r>
              <a:rPr lang="ru-RU" dirty="0" smtClean="0"/>
              <a:t> </a:t>
            </a:r>
            <a:r>
              <a:rPr lang="ru-RU" dirty="0"/>
              <a:t>и др.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44016" y="3828791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cap="all" dirty="0" smtClean="0"/>
              <a:t>II</a:t>
            </a:r>
            <a:r>
              <a:rPr lang="en-US" b="1" cap="all" dirty="0"/>
              <a:t>I</a:t>
            </a:r>
            <a:r>
              <a:rPr lang="ru-RU" b="1" cap="all" dirty="0" smtClean="0"/>
              <a:t>. Организационный этап</a:t>
            </a:r>
            <a:endParaRPr lang="ru-RU" b="1" cap="all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3638914"/>
            <a:ext cx="24482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Реализация профилактических мероприятий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7223" y="3293433"/>
            <a:ext cx="4126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Методы</a:t>
            </a:r>
            <a:r>
              <a:rPr lang="ru-RU" dirty="0" smtClean="0"/>
              <a:t>: </a:t>
            </a:r>
          </a:p>
          <a:p>
            <a:r>
              <a:rPr lang="ru-RU" dirty="0"/>
              <a:t>убеждение, информирование, переучивание, реконструкция действий, практика, упражнение, стимулирование, пример, принуждение, </a:t>
            </a:r>
            <a:r>
              <a:rPr lang="ru-RU" dirty="0" err="1"/>
              <a:t>самоисправление</a:t>
            </a:r>
            <a:r>
              <a:rPr lang="ru-RU" dirty="0" smtClean="0"/>
              <a:t> </a:t>
            </a:r>
            <a:r>
              <a:rPr lang="ru-RU" dirty="0"/>
              <a:t>и др.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5776" y="5013676"/>
            <a:ext cx="2443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Оценка эффективности профилактики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5776" y="6029339"/>
            <a:ext cx="2443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Коррекция недостатков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17223" y="5301208"/>
            <a:ext cx="412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Методы</a:t>
            </a:r>
            <a:r>
              <a:rPr lang="ru-RU" dirty="0" smtClean="0"/>
              <a:t>: </a:t>
            </a:r>
          </a:p>
          <a:p>
            <a:r>
              <a:rPr lang="ru-RU" dirty="0"/>
              <a:t>экспертиза, прогнозирование, определение рисков, повторение, </a:t>
            </a:r>
            <a:r>
              <a:rPr lang="ru-RU" dirty="0" smtClean="0"/>
              <a:t>самоанализ и </a:t>
            </a:r>
            <a:r>
              <a:rPr lang="ru-RU" dirty="0"/>
              <a:t>др.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44016" y="5706173"/>
            <a:ext cx="268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cap="all" dirty="0" smtClean="0"/>
              <a:t>IV</a:t>
            </a:r>
            <a:r>
              <a:rPr lang="ru-RU" b="1" cap="all" dirty="0" smtClean="0"/>
              <a:t>. Аналитический этап</a:t>
            </a:r>
            <a:endParaRPr lang="ru-RU" b="1" cap="all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1856828" y="1690110"/>
            <a:ext cx="454070" cy="46288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1856828" y="3100597"/>
            <a:ext cx="454070" cy="46288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1856827" y="4793751"/>
            <a:ext cx="454070" cy="462889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3817</Words>
  <Application>Microsoft Office PowerPoint</Application>
  <PresentationFormat>Экран (4:3)</PresentationFormat>
  <Paragraphs>555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Тема Office</vt:lpstr>
      <vt:lpstr> </vt:lpstr>
      <vt:lpstr>Перечень «новых» ШНОР</vt:lpstr>
      <vt:lpstr>Презентация PowerPoint</vt:lpstr>
      <vt:lpstr>Презентация PowerPoint</vt:lpstr>
      <vt:lpstr>Система профилактики  (для проверки МУМ и РУМ)</vt:lpstr>
      <vt:lpstr>Общая характеристика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ИРО в Крымском районе</dc:title>
  <dc:creator>user</dc:creator>
  <cp:lastModifiedBy>Надежда О. Яковлева</cp:lastModifiedBy>
  <cp:revision>166</cp:revision>
  <cp:lastPrinted>2023-03-08T12:26:15Z</cp:lastPrinted>
  <dcterms:created xsi:type="dcterms:W3CDTF">2022-04-10T11:24:25Z</dcterms:created>
  <dcterms:modified xsi:type="dcterms:W3CDTF">2023-03-08T12:51:16Z</dcterms:modified>
</cp:coreProperties>
</file>