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sldIdLst>
    <p:sldId id="260" r:id="rId2"/>
    <p:sldId id="256" r:id="rId3"/>
    <p:sldId id="267" r:id="rId4"/>
    <p:sldId id="264" r:id="rId5"/>
    <p:sldId id="263" r:id="rId6"/>
    <p:sldId id="269" r:id="rId7"/>
    <p:sldId id="270" r:id="rId8"/>
    <p:sldId id="271" r:id="rId9"/>
    <p:sldId id="272" r:id="rId10"/>
    <p:sldId id="273" r:id="rId11"/>
    <p:sldId id="274" r:id="rId12"/>
    <p:sldId id="277" r:id="rId13"/>
    <p:sldId id="276" r:id="rId14"/>
    <p:sldId id="275" r:id="rId15"/>
    <p:sldId id="258" r:id="rId16"/>
    <p:sldId id="268" r:id="rId17"/>
    <p:sldId id="265" r:id="rId18"/>
    <p:sldId id="26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5B8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1049-B9A6-49C2-A6A6-9BA9BDB875C9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C5B9-59F9-4283-911B-2309AA59D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591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1049-B9A6-49C2-A6A6-9BA9BDB875C9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C5B9-59F9-4283-911B-2309AA59D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87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1049-B9A6-49C2-A6A6-9BA9BDB875C9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C5B9-59F9-4283-911B-2309AA59D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882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1049-B9A6-49C2-A6A6-9BA9BDB875C9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C5B9-59F9-4283-911B-2309AA59D80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204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1049-B9A6-49C2-A6A6-9BA9BDB875C9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C5B9-59F9-4283-911B-2309AA59D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491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1049-B9A6-49C2-A6A6-9BA9BDB875C9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C5B9-59F9-4283-911B-2309AA59D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684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1049-B9A6-49C2-A6A6-9BA9BDB875C9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C5B9-59F9-4283-911B-2309AA59D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445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1049-B9A6-49C2-A6A6-9BA9BDB875C9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C5B9-59F9-4283-911B-2309AA59D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198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1049-B9A6-49C2-A6A6-9BA9BDB875C9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C5B9-59F9-4283-911B-2309AA59D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422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1049-B9A6-49C2-A6A6-9BA9BDB875C9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C5B9-59F9-4283-911B-2309AA59D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191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1049-B9A6-49C2-A6A6-9BA9BDB875C9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C5B9-59F9-4283-911B-2309AA59D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60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1049-B9A6-49C2-A6A6-9BA9BDB875C9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C5B9-59F9-4283-911B-2309AA59D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89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1049-B9A6-49C2-A6A6-9BA9BDB875C9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C5B9-59F9-4283-911B-2309AA59D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98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1049-B9A6-49C2-A6A6-9BA9BDB875C9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C5B9-59F9-4283-911B-2309AA59D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620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1049-B9A6-49C2-A6A6-9BA9BDB875C9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C5B9-59F9-4283-911B-2309AA59D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202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1049-B9A6-49C2-A6A6-9BA9BDB875C9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C5B9-59F9-4283-911B-2309AA59D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883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1049-B9A6-49C2-A6A6-9BA9BDB875C9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C5B9-59F9-4283-911B-2309AA59D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69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9C01049-B9A6-49C2-A6A6-9BA9BDB875C9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807C5B9-59F9-4283-911B-2309AA59D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0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9636" y="538125"/>
            <a:ext cx="8783781" cy="2554545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Пути формирования понимания методов биологии и навыков их применения 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практике линия 5 и 22 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ОГЭ.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80218" y="3909397"/>
            <a:ext cx="3251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</a:rPr>
              <a:t>Тьютер по биологии Крыловский район Айрапетян МВ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96326" y="5650451"/>
            <a:ext cx="3251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</a:rPr>
              <a:t>город</a:t>
            </a:r>
            <a:r>
              <a:rPr lang="ru-RU" sz="2400" b="1" dirty="0" smtClean="0">
                <a:latin typeface="Times New Roman" panose="02020603050405020304" pitchFamily="18" charset="0"/>
              </a:rPr>
              <a:t>    Новороссийск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</a:rPr>
              <a:t>2023 г.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0102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296" y="188843"/>
            <a:ext cx="11648661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Для успешной подготовки к ГИА учителю необходимо целенаправленно формировать у обучающихся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читательскую и естественно-научную грамотность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что позволит развивать у учащихся умения анализировать биологическую информацию, осмысливать и определять верные и неверные суждения, работать с биологическими текстами. Для тренировки данных компетенций можно использовать задания, аналогичные заданиям ОГЭ. 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-399" t="297" r="2264" b="7996"/>
          <a:stretch/>
        </p:blipFill>
        <p:spPr>
          <a:xfrm>
            <a:off x="2623931" y="2782956"/>
            <a:ext cx="7504043" cy="373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4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6981" y="205900"/>
            <a:ext cx="10359889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6.Для успешного усвоения учебного материала учителю необходимо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использовать современные средства обучения; натуральные объекты. </a:t>
            </a:r>
            <a:endParaRPr lang="ru-RU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435" y="1311964"/>
            <a:ext cx="8239538" cy="5468235"/>
          </a:xfrm>
          <a:prstGeom prst="rect">
            <a:avLst/>
          </a:prstGeom>
          <a:ln w="28575">
            <a:solidFill>
              <a:srgbClr val="009900"/>
            </a:solidFill>
          </a:ln>
        </p:spPr>
      </p:pic>
    </p:spTree>
    <p:extLst>
      <p:ext uri="{BB962C8B-B14F-4D97-AF65-F5344CB8AC3E}">
        <p14:creationId xmlns:p14="http://schemas.microsoft.com/office/powerpoint/2010/main" val="106963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494" y="72263"/>
            <a:ext cx="11837505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Для систематизации учебного материала полезно использовать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обобщающие таблицы, составлять краткие схемы и опорные конспекты.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Задания обучающиеся могут составлять самостоятельно, развивая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метапредметные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умения и навыки.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301" y="1674679"/>
            <a:ext cx="7246116" cy="4216232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39373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494" y="72263"/>
            <a:ext cx="11837505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Необходимым условием успешной подготовки к экзамену является выполнение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достаточного количества упражнений и заданий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формате ОГЭ.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332" y="1197343"/>
            <a:ext cx="11109721" cy="533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3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494" y="72263"/>
            <a:ext cx="11837505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Успешность обучения биологии зависит от методов, применяемых учителем. Необходимо использовать в большей степени продуктивные методы.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11" y="1142532"/>
            <a:ext cx="6068653" cy="23361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120" y="3623192"/>
            <a:ext cx="4729735" cy="3207981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789" y="1894256"/>
            <a:ext cx="3906836" cy="316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4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537" y="388857"/>
            <a:ext cx="11528271" cy="13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Отличный тренировочный материал – это онлайн база заданий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ФИПИ,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которой содержаться абсолютно все варианты вопросов, которые могут встретиться на ОГЭ по биологии в 2024 году. Конечно, там вы не найдете готовые ответы и решения, но сможете прорабатывать материал по темам или по типам заданий, отслеживая свой прогресс.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r="61957" b="32087"/>
          <a:stretch/>
        </p:blipFill>
        <p:spPr>
          <a:xfrm>
            <a:off x="1734108" y="1268297"/>
            <a:ext cx="3047466" cy="13462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2717" y="1851992"/>
            <a:ext cx="6744741" cy="407867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72795" y="2794008"/>
            <a:ext cx="48491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В результате,  текст будет более понятен и его уже можно пересказать, а чтобы лучше запомнить, можно составить опорный конспект. Открытый  сегмент  федеральной  базы  тестовых  заданий  позволяет  проверить  знания  по отдельным темам и по всему курсу, выявить пробелы в знаниях. Для подготовки к ЕГЭ и ОГЭ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пользуюсь   заданиями 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СтатГрада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 Выполнение  заданий  такого  формата  в  большей  степени способствует выявлению уровня подготовки обучающихся к сдаче экзамена по биологии. Нам с вами нужно расположить уровни организации начиная с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наибольшего.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02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3418" y="117693"/>
            <a:ext cx="11628582" cy="6740307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indent="450000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Существует огромное количество разнообразных методов обучения, использование которых дают положительные результаты в достижении качества обучения: </a:t>
            </a:r>
          </a:p>
          <a:p>
            <a:pPr lvl="4" algn="just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«Дифференцированное обучение»,</a:t>
            </a:r>
          </a:p>
          <a:p>
            <a:pPr lvl="4" algn="just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Здоровьесберегающая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технология»,</a:t>
            </a:r>
          </a:p>
          <a:p>
            <a:pPr lvl="4" algn="just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«Игровые технологии», «Индивидуальное обучение»,</a:t>
            </a:r>
          </a:p>
          <a:p>
            <a:pPr lvl="4" algn="just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«Исследовательская технология»,</a:t>
            </a:r>
          </a:p>
          <a:p>
            <a:pPr lvl="4" algn="just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«Кейс-технология»,</a:t>
            </a:r>
          </a:p>
          <a:p>
            <a:pPr lvl="4" algn="just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«Коллективная система обучения»,</a:t>
            </a:r>
          </a:p>
          <a:p>
            <a:pPr lvl="4" algn="just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Коучинг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»,</a:t>
            </a:r>
          </a:p>
          <a:p>
            <a:pPr lvl="4" algn="just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«Лекционно-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семинарско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-зачетная система обучения»,</a:t>
            </a:r>
          </a:p>
          <a:p>
            <a:pPr lvl="4" algn="just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«Личностно-ориентированная технология»,</a:t>
            </a:r>
          </a:p>
          <a:p>
            <a:pPr lvl="4" algn="just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«Модульное обучение»,</a:t>
            </a:r>
          </a:p>
          <a:p>
            <a:pPr lvl="4" algn="just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«Обучение в сотрудничестве», </a:t>
            </a:r>
          </a:p>
          <a:p>
            <a:pPr lvl="4" algn="just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«Проблемное обучение»,</a:t>
            </a:r>
          </a:p>
          <a:p>
            <a:pPr lvl="4" algn="just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«Проектная технология»,</a:t>
            </a:r>
          </a:p>
          <a:p>
            <a:pPr lvl="4" algn="just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«Развивающее обучение»,</a:t>
            </a:r>
          </a:p>
          <a:p>
            <a:pPr lvl="4" algn="just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«Технология развития «критического мышления»,</a:t>
            </a:r>
          </a:p>
          <a:p>
            <a:pPr lvl="4" algn="just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«Сетевая технология», </a:t>
            </a:r>
          </a:p>
          <a:p>
            <a:pPr lvl="4" algn="just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«Технология инновационных систем оценивания (портфолио, рейтинг)», </a:t>
            </a:r>
          </a:p>
          <a:p>
            <a:pPr lvl="4" algn="just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«Технологии, ориентированные на действия», «Технологическая карта», </a:t>
            </a:r>
          </a:p>
          <a:p>
            <a:pPr lvl="4" algn="just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«Технология «Дебаты», </a:t>
            </a:r>
          </a:p>
          <a:p>
            <a:pPr lvl="4" algn="just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«Технология решения исследовательских задач (ТРИЗ)»,</a:t>
            </a:r>
          </a:p>
          <a:p>
            <a:pPr indent="450000" algn="just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зависимости от изучаемого или повторяемого материала, возможен выбор приемов, а иногда и специальных технологий в обучении.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09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7748" y="576469"/>
            <a:ext cx="11555896" cy="5469702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Выпускник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должен понимать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смысл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прочитанного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текста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выделять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ключевые слова,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сжимать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текст,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перерабатывать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информацию в таблицы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схемы и т.д.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000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работе с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текстом:</a:t>
            </a:r>
          </a:p>
          <a:p>
            <a:pPr indent="450000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во-первых, учимся определять основную  мысль; 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0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во-вторых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необходимо  определить  ключевые  слова.  Ключевые  слова помогают  определить 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микротемы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и  прочитать  текст  без  дополнительной  (углубленной) информации.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000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В-третьих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пробуем составить из этих ключевых слов связный текст. 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результате,  текст будет более понятен и его уже можно пересказать, а чтобы лучше запомнить, можно составить опорный конспект.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15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199" y="1245345"/>
            <a:ext cx="10449339" cy="4524315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Самой важной задачей педагога заключается в умении вести ребенка - помочь рассмотреть собственные ему собственные интересы, предрасположенности. А потом только - дать прочные знания. Мы привыкли, что если мы взрослые выполняем какую-то работу, поручаем определенную работу своим ученикам, то для себя мы считаем, что такая работа - самая важная, срочная и необходимая. Учителю надо  дать ученику прочные, хорошие знания, но с наименьшей затратой энергии и времени.  И тем самым, помочь ему в будущем стать успешным человеком. Стиль работы педагога должен быть построен таким образом, чтобы, вовлечь учеников в активную творческую деятельность, способствовать, чтобы участники процесса обучения взаимодействовали друг с другом, строили диалог и самостоятельно получали знания.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67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43709" y="482799"/>
            <a:ext cx="108065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КИМ 2024 года по сравнению с 2023 годом. Изменения структуры и содержания КИМ отсутствуют.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22763" y="1698587"/>
            <a:ext cx="9070109" cy="4210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Начать работу над предметом стоит с таких действий: </a:t>
            </a:r>
          </a:p>
          <a:p>
            <a:pPr marL="800100" lvl="1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ознакомление с документацией ФИПИ; </a:t>
            </a:r>
          </a:p>
          <a:p>
            <a:pPr marL="800100" lvl="1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пробное решение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КИМа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(можно взять демонстрационный вариант за 2023 или 2024 год, не ранее); </a:t>
            </a:r>
          </a:p>
          <a:p>
            <a:pPr marL="800100" lvl="1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планирование дальнейшей подготовки. Решив тренировочный вариант, вы сможете понять, какие темы успели основательно забыть или не выучили свое время. 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23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9903" y="1641904"/>
            <a:ext cx="11085445" cy="3622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>
              <a:lnSpc>
                <a:spcPct val="107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Правильное выполнение задания 5 оценивается - 2 баллами. </a:t>
            </a:r>
          </a:p>
          <a:p>
            <a:pPr lvl="0" indent="450215" algn="just">
              <a:lnSpc>
                <a:spcPct val="107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считается выполненным верно, если ответ записан в той форме, которая указана в инструкции по выполнению задания, и полностью совпадает с эталоном ответа: каждый символ в ответе стоит на своём месте, лишние символы в ответе отсутствуют.  Выставляется 1 балл, если на не более чем двух позициях ответа записаны не те символы, которые представлены в эталоне ответа. Во всех других случаях выставляется 0 баллов. Если количество символов ответе превышает количество символов в эталоне, то балл за ответ уменьшается на 1, но не может стать меньше 0.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7565" y="364054"/>
            <a:ext cx="11410122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5 Научные методы изучения живой природы.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Составление инструкций по выполнению практической (лабораторной) работы (установление последовательности).</a:t>
            </a:r>
          </a:p>
        </p:txBody>
      </p:sp>
    </p:spTree>
    <p:extLst>
      <p:ext uri="{BB962C8B-B14F-4D97-AF65-F5344CB8AC3E}">
        <p14:creationId xmlns:p14="http://schemas.microsoft.com/office/powerpoint/2010/main" val="70056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95" y="392789"/>
            <a:ext cx="9949192" cy="537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9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3277" y="295005"/>
            <a:ext cx="1118483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задания 22 оценивается в зависимости от полноты и правильности ответа. Максимальный балл – 2.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по изображению и объяснение зависимости здоровья человека от состояния окружающей среды.</a:t>
            </a:r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962" y="1892178"/>
            <a:ext cx="8942142" cy="374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1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5436" y="442762"/>
            <a:ext cx="10972799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подготовке к экзамену необходимо систематизировать знания обучающихся по всем разделам и темам, включенным в кодификатор ОГЭ. Особое внимание следует обратить на отработку биологических понятий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0791" t="40013" r="29566" b="7527"/>
          <a:stretch/>
        </p:blipFill>
        <p:spPr bwMode="auto">
          <a:xfrm>
            <a:off x="983973" y="1858617"/>
            <a:ext cx="7981121" cy="46912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961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3764" y="268284"/>
            <a:ext cx="11393557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данных заданиях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требуются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знание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биологических понятий.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успешного выполнения подобных заданий необходимо целенаправленно работать с понятиями при изучении каждой темы на уроке биологии, закреплять изученное, выполнять задания, аналогичные заданиям ОГЭ. Также необходимо реализовывать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межпредметные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связи (с химией, физикой, географией)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199" y="2465688"/>
            <a:ext cx="11410122" cy="3945054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Установите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последовательность этапов индивидуального развития однолетнего цветкового растения, начиная с момента попадания семени в почву. В ответе запишите соответствующую последовательность цифр.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плодоношение и созревание семян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цветение и опыление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образование зиготы и формирование зародыша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рост и развитие вегетативных органов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прорастание семени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Ответ:54231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ближайший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 — прорастание этого семени (5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затем вырастут корень, стебель и другие вегетативные органы (4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сформируются цветки, пыльца будет принесена с тычинок на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пестики цветков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 е. произойдёт опыление (2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зигота образуется после опыления при слиянии спермия и яйцеклетки, из неё разовьётся зародыш (3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созревание семян в плодах, т. е. накопление питательных веществ, окончательное формирование всех частей семени возможно только после образования зиготы (1).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98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372" y="198167"/>
            <a:ext cx="5887280" cy="5624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3.Особую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сложность вызывают задания с рисунками биологических объектов или процессов. Для того чтобы обучающиеся могли уверенно справляться с подобным типом заданий, необходимо организовать целенаправленную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работу с рисунками, фотографиями, изображениями в учебнике, таблицах,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другими наглядными пособиями на уроке и при выполнении домашних заданий. Полезно зарисовывать в тетради биологические объекты, особенно при выполнении лабораторных и практических работ, а также во время экскурсии или практикума.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586" y="198167"/>
            <a:ext cx="5510308" cy="22965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045" y="3042823"/>
            <a:ext cx="4761389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5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225" y="182453"/>
            <a:ext cx="11681791" cy="2839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4.При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невнимательном прочтении задания участники экзамена не обращают внимание на то, что речь идёт не о роли поджелудочной железы в пищеварении, и могут допустить ошибку в ответе. Тема нейрогуморальной регуляции функций организма требует глубокой проработки, необходимо постоянно обращаться к вопросам регуляции при изучении всех систем органов и закреплять на различных примерах, аналогичных заданиям ОГЭ. Задание требует также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элементов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читательской грамотности.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498" y="2656620"/>
            <a:ext cx="7361049" cy="403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0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126</TotalTime>
  <Words>1131</Words>
  <Application>Microsoft Office PowerPoint</Application>
  <PresentationFormat>Широкоэкранный</PresentationFormat>
  <Paragraphs>74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Margarita</dc:creator>
  <cp:lastModifiedBy>Margarita</cp:lastModifiedBy>
  <cp:revision>17</cp:revision>
  <dcterms:created xsi:type="dcterms:W3CDTF">2023-10-02T18:19:24Z</dcterms:created>
  <dcterms:modified xsi:type="dcterms:W3CDTF">2023-10-03T07:12:30Z</dcterms:modified>
</cp:coreProperties>
</file>