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3" r:id="rId2"/>
  </p:sldMasterIdLst>
  <p:sldIdLst>
    <p:sldId id="279" r:id="rId3"/>
    <p:sldId id="281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5" r:id="rId18"/>
    <p:sldId id="276" r:id="rId19"/>
    <p:sldId id="274" r:id="rId20"/>
    <p:sldId id="257" r:id="rId21"/>
    <p:sldId id="258" r:id="rId22"/>
  </p:sldIdLst>
  <p:sldSz cx="9144000" cy="6858000" type="screen4x3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C1B95B2-A95D-D201-AFF1-7ED6EA4E38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"/>
            <a:ext cx="9144001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2E5C64-7C0A-9DE4-19D2-748CFB4E4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1363" y="320184"/>
            <a:ext cx="4641274" cy="2684892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0F31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1F2551F-6158-2508-10F5-164DBEA10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1363" y="3140224"/>
            <a:ext cx="4641274" cy="107155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B2220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A67A9DC-16CE-2F48-D411-F90ECBBD3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962C2-1498-40B8-9FD5-A7C7D5B5012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04.05.2023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15517AB-C880-05F1-B457-350443643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4A65AED-40F6-2F0E-FB5A-BE748E81B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108-FEAA-4F6D-9E79-F15857030EE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3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BB14D8-F247-41E0-D377-6BB8842FA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530AF41-2C56-404E-F13A-824A8887B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6E2EF0-B45A-BE32-57B6-B1347AAD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DFAE-0350-49AE-9ADD-BB460F686068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04.05.2023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616F66E-C556-E3B8-7B31-0FD54123F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1E39993-4E2D-BBA4-D639-CB640F79A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24A1-EB90-4ABF-8503-895C50BE5152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71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6B065BA-F926-5FD0-5678-DF6BAD051B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813FEBE-2FEA-66F0-637A-45BA94835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98A7CE6-3990-98D5-3432-3042FAD3D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DFAE-0350-49AE-9ADD-BB460F686068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04.05.2023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1DACD99-FA7A-EA70-8C22-2279E4CD3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237D339-F955-C2BA-0A0A-7B9E519C5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24A1-EB90-4ABF-8503-895C50BE5152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6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C1B95B2-A95D-D201-AFF1-7ED6EA4E38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"/>
            <a:ext cx="9144001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2E5C64-7C0A-9DE4-19D2-748CFB4E4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1363" y="320184"/>
            <a:ext cx="4641274" cy="2684892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0F31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1F2551F-6158-2508-10F5-164DBEA10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1363" y="3140224"/>
            <a:ext cx="4641274" cy="107155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B2220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A67A9DC-16CE-2F48-D411-F90ECBBD3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962C2-1498-40B8-9FD5-A7C7D5B5012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04.05.2023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15517AB-C880-05F1-B457-350443643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4A65AED-40F6-2F0E-FB5A-BE748E81B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108-FEAA-4F6D-9E79-F15857030EE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39B040-B387-1CAC-325D-18764E34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34A5386-C660-E45B-44C4-43AB1595C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043E344-205E-671F-AF2C-E1B54717F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DFAE-0350-49AE-9ADD-BB460F686068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04.05.2023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DEE1867-8F8B-BFF3-CC0C-026B575F3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C512D5F-4C12-1F43-1F33-C9A65A386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24A1-EB90-4ABF-8503-895C50BE5152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98C02A-A011-1173-B82B-E54B0F7A9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68B7844-FAC2-9C7E-7FC9-0D4720889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9F37676-FB92-8060-5879-C06AA16D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DFAE-0350-49AE-9ADD-BB460F686068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04.05.2023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4CCDCDE-4F03-2AB2-2F25-32C144C10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B0F9D81-62AE-6AA0-7125-BB15C5B32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24A1-EB90-4ABF-8503-895C50BE5152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F3D062-4425-9D60-8860-52D77889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CF1E99D-ADFD-F3BB-8C51-492941D09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97EF27E-A528-0BC6-27A5-DC9B594EE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EDAC4A9-3E73-AD92-7B86-05A1A862F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DFAE-0350-49AE-9ADD-BB460F686068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04.05.2023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6DA6579-D497-3F7E-E4C0-6DF21BBD3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C010233-4FE4-9507-8C5D-00E07611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24A1-EB90-4ABF-8503-895C50BE5152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0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EE4343-2D39-2A67-F5CE-DAB69296D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60264FF-12C9-1576-6585-BD872E875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853080B-9435-C377-D8D2-9EF982CC6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5C746C8-1D45-9982-DAC9-809C2177C3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547FBD6-3F82-4ECD-55A4-21ABF61B5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B60F596-5724-1000-BF04-1356D13D1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DFAE-0350-49AE-9ADD-BB460F686068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04.05.2023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63BF29E-1967-2D5B-F360-095290C65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FE94024-10EB-8E88-A180-DEEE73E83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24A1-EB90-4ABF-8503-895C50BE5152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9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7F7E27-131A-C1A8-7E9F-5D12D7A7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D1BDBAA-B2A3-13F9-3EAD-FF8CC6F8F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DFAE-0350-49AE-9ADD-BB460F686068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04.05.2023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CAFB9A4-76A8-0A34-E74D-9B691C5E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8184BE3-03E7-060D-3855-36E671AB6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24A1-EB90-4ABF-8503-895C50BE5152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79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CC6ACB9-A759-9B7D-8A23-B7C1F124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DFAE-0350-49AE-9ADD-BB460F686068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04.05.2023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C554224-1FFB-E129-775C-5B80F84C0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FD37E5B-B512-BA59-8077-98661598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24A1-EB90-4ABF-8503-895C50BE5152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7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05C690-56A1-B502-1BE4-91C1FF167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C8ECEB9-3575-7275-55A4-D5E4FA764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DA71A8D-F1E6-5842-A870-DDCE63B96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8A8E596-85AF-62E4-B613-990663CC9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DFAE-0350-49AE-9ADD-BB460F686068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04.05.2023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F2EA5A0-15D6-3596-E59E-783FFADE3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97E598C-17E3-A727-DD78-E9AA793F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24A1-EB90-4ABF-8503-895C50BE5152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20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39B040-B387-1CAC-325D-18764E34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34A5386-C660-E45B-44C4-43AB1595C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043E344-205E-671F-AF2C-E1B54717F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DFAE-0350-49AE-9ADD-BB460F686068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04.05.2023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DEE1867-8F8B-BFF3-CC0C-026B575F3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C512D5F-4C12-1F43-1F33-C9A65A386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24A1-EB90-4ABF-8503-895C50BE5152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4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908C2F-0CAA-C674-6E6C-B16623258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F513C53-054C-2F1E-26CA-8C8D73DA0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B6E5D19-1074-F7E1-9CAA-9AC3BE713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0070542-28BA-C4AE-D59D-83DF59CD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DFAE-0350-49AE-9ADD-BB460F686068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04.05.2023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D2747B3-E881-7CE4-EA4C-12CF3330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1044392-C8A2-346F-B842-4696A1D7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24A1-EB90-4ABF-8503-895C50BE5152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1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BB14D8-F247-41E0-D377-6BB8842FA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530AF41-2C56-404E-F13A-824A8887B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6E2EF0-B45A-BE32-57B6-B1347AAD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DFAE-0350-49AE-9ADD-BB460F686068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04.05.2023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616F66E-C556-E3B8-7B31-0FD54123F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1E39993-4E2D-BBA4-D639-CB640F79A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24A1-EB90-4ABF-8503-895C50BE5152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19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6B065BA-F926-5FD0-5678-DF6BAD051B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813FEBE-2FEA-66F0-637A-45BA94835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98A7CE6-3990-98D5-3432-3042FAD3D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DFAE-0350-49AE-9ADD-BB460F686068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04.05.2023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1DACD99-FA7A-EA70-8C22-2279E4CD3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237D339-F955-C2BA-0A0A-7B9E519C5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24A1-EB90-4ABF-8503-895C50BE5152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6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98C02A-A011-1173-B82B-E54B0F7A9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68B7844-FAC2-9C7E-7FC9-0D4720889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9F37676-FB92-8060-5879-C06AA16D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DFAE-0350-49AE-9ADD-BB460F686068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04.05.2023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4CCDCDE-4F03-2AB2-2F25-32C144C10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B0F9D81-62AE-6AA0-7125-BB15C5B32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24A1-EB90-4ABF-8503-895C50BE5152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6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F3D062-4425-9D60-8860-52D77889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CF1E99D-ADFD-F3BB-8C51-492941D09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97EF27E-A528-0BC6-27A5-DC9B594EE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EDAC4A9-3E73-AD92-7B86-05A1A862F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DFAE-0350-49AE-9ADD-BB460F686068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04.05.2023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6DA6579-D497-3F7E-E4C0-6DF21BBD3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C010233-4FE4-9507-8C5D-00E07611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24A1-EB90-4ABF-8503-895C50BE5152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1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EE4343-2D39-2A67-F5CE-DAB69296D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60264FF-12C9-1576-6585-BD872E875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853080B-9435-C377-D8D2-9EF982CC6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5C746C8-1D45-9982-DAC9-809C2177C3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547FBD6-3F82-4ECD-55A4-21ABF61B5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B60F596-5724-1000-BF04-1356D13D1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DFAE-0350-49AE-9ADD-BB460F686068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04.05.2023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63BF29E-1967-2D5B-F360-095290C65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FE94024-10EB-8E88-A180-DEEE73E83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24A1-EB90-4ABF-8503-895C50BE5152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7F7E27-131A-C1A8-7E9F-5D12D7A7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D1BDBAA-B2A3-13F9-3EAD-FF8CC6F8F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DFAE-0350-49AE-9ADD-BB460F686068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04.05.2023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CAFB9A4-76A8-0A34-E74D-9B691C5E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8184BE3-03E7-060D-3855-36E671AB6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24A1-EB90-4ABF-8503-895C50BE5152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1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CC6ACB9-A759-9B7D-8A23-B7C1F124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DFAE-0350-49AE-9ADD-BB460F686068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04.05.2023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C554224-1FFB-E129-775C-5B80F84C0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FD37E5B-B512-BA59-8077-98661598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24A1-EB90-4ABF-8503-895C50BE5152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2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05C690-56A1-B502-1BE4-91C1FF167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C8ECEB9-3575-7275-55A4-D5E4FA764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DA71A8D-F1E6-5842-A870-DDCE63B96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8A8E596-85AF-62E4-B613-990663CC9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DFAE-0350-49AE-9ADD-BB460F686068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04.05.2023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F2EA5A0-15D6-3596-E59E-783FFADE3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97E598C-17E3-A727-DD78-E9AA793F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24A1-EB90-4ABF-8503-895C50BE5152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908C2F-0CAA-C674-6E6C-B16623258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F513C53-054C-2F1E-26CA-8C8D73DA0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B6E5D19-1074-F7E1-9CAA-9AC3BE713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0070542-28BA-C4AE-D59D-83DF59CD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DFAE-0350-49AE-9ADD-BB460F686068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04.05.2023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D2747B3-E881-7CE4-EA4C-12CF3330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1044392-C8A2-346F-B842-4696A1D7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24A1-EB90-4ABF-8503-895C50BE5152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45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9A00F3D-1198-7FB6-6AD0-E1BE3356C1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974F1F-D43E-933E-020D-1AA065D0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759" y="365126"/>
            <a:ext cx="7886700" cy="41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C5AF68E-BFC0-624F-412A-19607A85C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5231973-D871-0356-AFEB-F078BEE81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DDFAE-0350-49AE-9ADD-BB460F686068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04.05.2023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B69EF2B-0101-C21C-E784-DB1DB6DAD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689B8C0-9231-7967-3808-B3180809E9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724A1-EB90-4ABF-8503-895C50BE5152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7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9A00F3D-1198-7FB6-6AD0-E1BE3356C1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974F1F-D43E-933E-020D-1AA065D0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759" y="365126"/>
            <a:ext cx="7886700" cy="41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C5AF68E-BFC0-624F-412A-19607A85C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5231973-D871-0356-AFEB-F078BEE81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DDFAE-0350-49AE-9ADD-BB460F686068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04.05.2023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B69EF2B-0101-C21C-E784-DB1DB6DAD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689B8C0-9231-7967-3808-B3180809E9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724A1-EB90-4ABF-8503-895C50BE5152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2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1671" y="1700808"/>
            <a:ext cx="7192073" cy="1656184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Составление задач по формированию функциональной грамотности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717032"/>
            <a:ext cx="9108504" cy="107155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Марина Елена Витальевна, 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учитель биологии, 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заместитель директора по УМР</a:t>
            </a:r>
            <a:endParaRPr lang="ru-RU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31495"/>
            <a:ext cx="1378615" cy="1378615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03805" y="27200"/>
            <a:ext cx="6571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бюджетное общеобразовательное учреждение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им.Н.И.Дейнега ст.Павловской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668" y="503279"/>
            <a:ext cx="91085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инновационная площадка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«Применение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образовательных технологий и методов обучения 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 функциональной грамотности учащихся»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9" t="20920" r="29572" b="20100"/>
          <a:stretch/>
        </p:blipFill>
        <p:spPr>
          <a:xfrm>
            <a:off x="107504" y="131495"/>
            <a:ext cx="1429697" cy="1425297"/>
          </a:xfrm>
          <a:prstGeom prst="ellipse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511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886700" cy="9036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Задания в банке относятся к трем </a:t>
            </a:r>
            <a:r>
              <a:rPr lang="ru-RU" b="1" dirty="0" smtClean="0">
                <a:solidFill>
                  <a:srgbClr val="0070C0"/>
                </a:solidFill>
              </a:rPr>
              <a:t>уровням сложности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492514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1) Низкий уровень. </a:t>
            </a:r>
          </a:p>
          <a:p>
            <a:pPr algn="just"/>
            <a:r>
              <a:rPr lang="ru-RU" dirty="0" smtClean="0"/>
              <a:t>Задания низкого уровня сложности рассчитаны на </a:t>
            </a:r>
            <a:r>
              <a:rPr lang="ru-RU" u="sng" dirty="0" smtClean="0"/>
              <a:t>распознавание </a:t>
            </a:r>
            <a:r>
              <a:rPr lang="ru-RU" dirty="0" smtClean="0"/>
              <a:t>фактов, терминов, принципов или понятий, </a:t>
            </a:r>
            <a:r>
              <a:rPr lang="ru-RU" u="sng" dirty="0" smtClean="0"/>
              <a:t>нахождение информации </a:t>
            </a:r>
            <a:r>
              <a:rPr lang="ru-RU" dirty="0" smtClean="0"/>
              <a:t>на графике, диаграмме, схеме или в таблице и т.п. и </a:t>
            </a:r>
            <a:r>
              <a:rPr lang="ru-RU" u="sng" dirty="0" smtClean="0"/>
              <a:t>требуют, как правило, выполнения одношаговой процедуры.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70C0"/>
                </a:solidFill>
              </a:rPr>
              <a:t>2) Средний уровень. </a:t>
            </a:r>
          </a:p>
          <a:p>
            <a:pPr algn="just"/>
            <a:r>
              <a:rPr lang="ru-RU" dirty="0" smtClean="0"/>
              <a:t>Задания среднего уровня </a:t>
            </a:r>
            <a:r>
              <a:rPr lang="ru-RU" u="sng" dirty="0" smtClean="0"/>
              <a:t>предполагают применение и использование знаний </a:t>
            </a:r>
            <a:r>
              <a:rPr lang="ru-RU" dirty="0" smtClean="0"/>
              <a:t>для описания или объяснения явлений и процессов, </a:t>
            </a:r>
            <a:r>
              <a:rPr lang="ru-RU" u="sng" dirty="0" smtClean="0"/>
              <a:t>выбора методологических приемов</a:t>
            </a:r>
            <a:r>
              <a:rPr lang="ru-RU" dirty="0" smtClean="0"/>
              <a:t>, планирование процедуры </a:t>
            </a:r>
            <a:r>
              <a:rPr lang="ru-RU" u="sng" dirty="0" smtClean="0"/>
              <a:t>из двух и более шагов</a:t>
            </a:r>
            <a:r>
              <a:rPr lang="ru-RU" dirty="0" smtClean="0"/>
              <a:t>, формулирование </a:t>
            </a:r>
            <a:r>
              <a:rPr lang="ru-RU" u="sng" dirty="0" smtClean="0"/>
              <a:t>простых выводов </a:t>
            </a:r>
            <a:r>
              <a:rPr lang="ru-RU" dirty="0" smtClean="0"/>
              <a:t>или интерпретацию данных, представленных в различных графических формах.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70C0"/>
                </a:solidFill>
              </a:rPr>
              <a:t>3) Высокий уровень. </a:t>
            </a:r>
          </a:p>
          <a:p>
            <a:pPr algn="just"/>
            <a:r>
              <a:rPr lang="ru-RU" dirty="0" smtClean="0"/>
              <a:t>Задания высокого уровня рассчитаны на </a:t>
            </a:r>
            <a:r>
              <a:rPr lang="ru-RU" u="sng" dirty="0" smtClean="0"/>
              <a:t>интеграцию знаний из различных областей естествознания</a:t>
            </a:r>
            <a:r>
              <a:rPr lang="ru-RU" dirty="0" smtClean="0"/>
              <a:t>, </a:t>
            </a:r>
            <a:r>
              <a:rPr lang="ru-RU" u="sng" dirty="0" smtClean="0"/>
              <a:t>анализ нескольких источников информации</a:t>
            </a:r>
            <a:r>
              <a:rPr lang="ru-RU" dirty="0" smtClean="0"/>
              <a:t>, </a:t>
            </a:r>
            <a:r>
              <a:rPr lang="ru-RU" u="sng" dirty="0" smtClean="0"/>
              <a:t>обобщение и оценку аргументов</a:t>
            </a:r>
            <a:r>
              <a:rPr lang="ru-RU" dirty="0" smtClean="0"/>
              <a:t>, формулировку выводов на базе интеграции нескольких источников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38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256" y="188640"/>
            <a:ext cx="6696744" cy="9361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Форма задания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15719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0070C0"/>
                </a:solidFill>
              </a:rPr>
              <a:t>1) Задания с закрытым ответом: </a:t>
            </a:r>
          </a:p>
          <a:p>
            <a:pPr>
              <a:spcBef>
                <a:spcPts val="0"/>
              </a:spcBef>
            </a:pPr>
            <a:r>
              <a:rPr lang="ru-RU" sz="2200" dirty="0" smtClean="0"/>
              <a:t>− с выбором одного верного ответа из четырех предложенных (единичный выбор); </a:t>
            </a:r>
          </a:p>
          <a:p>
            <a:pPr>
              <a:spcBef>
                <a:spcPts val="0"/>
              </a:spcBef>
            </a:pPr>
            <a:r>
              <a:rPr lang="ru-RU" sz="2200" dirty="0" smtClean="0"/>
              <a:t>− с множественным выбором; </a:t>
            </a:r>
          </a:p>
          <a:p>
            <a:pPr>
              <a:spcBef>
                <a:spcPts val="0"/>
              </a:spcBef>
            </a:pPr>
            <a:r>
              <a:rPr lang="ru-RU" sz="2200" dirty="0" smtClean="0"/>
              <a:t>− на установление соответствия элементов одного множества другому;</a:t>
            </a:r>
          </a:p>
          <a:p>
            <a:pPr>
              <a:spcBef>
                <a:spcPts val="0"/>
              </a:spcBef>
            </a:pPr>
            <a:r>
              <a:rPr lang="ru-RU" sz="2200" dirty="0" smtClean="0"/>
              <a:t> − с выбором слов для вставки в текст (разновидность заданий на соответствие); </a:t>
            </a:r>
          </a:p>
          <a:p>
            <a:pPr>
              <a:spcBef>
                <a:spcPts val="0"/>
              </a:spcBef>
            </a:pPr>
            <a:r>
              <a:rPr lang="ru-RU" sz="2200" dirty="0" smtClean="0"/>
              <a:t>− на установление последовательности действий; </a:t>
            </a:r>
          </a:p>
          <a:p>
            <a:pPr>
              <a:spcBef>
                <a:spcPts val="0"/>
              </a:spcBef>
            </a:pPr>
            <a:r>
              <a:rPr lang="ru-RU" sz="2200" dirty="0" smtClean="0"/>
              <a:t>− задания в вопросной форме на выбор «Да» или «Нет»;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0070C0"/>
                </a:solidFill>
              </a:rPr>
              <a:t>2) Задания со свободно-конструируемым ответом: </a:t>
            </a:r>
          </a:p>
          <a:p>
            <a:pPr>
              <a:spcBef>
                <a:spcPts val="0"/>
              </a:spcBef>
            </a:pPr>
            <a:r>
              <a:rPr lang="ru-RU" sz="2200" dirty="0" smtClean="0"/>
              <a:t>− задания на дополнение словом (несколькими словами); </a:t>
            </a:r>
          </a:p>
          <a:p>
            <a:pPr>
              <a:spcBef>
                <a:spcPts val="0"/>
              </a:spcBef>
            </a:pPr>
            <a:r>
              <a:rPr lang="ru-RU" sz="2200" dirty="0" smtClean="0"/>
              <a:t>− задания с кратким ответом (в виде слова, словосочетания, числа); </a:t>
            </a:r>
          </a:p>
          <a:p>
            <a:pPr>
              <a:spcBef>
                <a:spcPts val="0"/>
              </a:spcBef>
            </a:pPr>
            <a:r>
              <a:rPr lang="ru-RU" sz="2200" dirty="0" smtClean="0"/>
              <a:t>− задания с развернутым ответом.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0070C0"/>
                </a:solidFill>
              </a:rPr>
              <a:t>3) Задания, предполагающие сочетание разных форм </a:t>
            </a:r>
            <a:r>
              <a:rPr lang="ru-RU" sz="2200" dirty="0" smtClean="0"/>
              <a:t>(например, сначала выбор одного из предложенных утверждений, а затем обоснование выбора)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15854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3" t="13809" r="11339" b="7777"/>
          <a:stretch/>
        </p:blipFill>
        <p:spPr bwMode="auto">
          <a:xfrm>
            <a:off x="111149" y="260648"/>
            <a:ext cx="8808018" cy="516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21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4" t="13132" r="14218" b="7438"/>
          <a:stretch/>
        </p:blipFill>
        <p:spPr bwMode="auto">
          <a:xfrm>
            <a:off x="0" y="116632"/>
            <a:ext cx="9015971" cy="595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31884"/>
              </p:ext>
            </p:extLst>
          </p:nvPr>
        </p:nvGraphicFramePr>
        <p:xfrm>
          <a:off x="179512" y="3466688"/>
          <a:ext cx="3744416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2376264"/>
                <a:gridCol w="136815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Компетентная область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Познавательное действие (объект оценки)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Контекст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Тип научного знания (содержательная область/процедурное)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Познавательный уровень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Форма задания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88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4" t="13132" r="14218" b="7438"/>
          <a:stretch/>
        </p:blipFill>
        <p:spPr bwMode="auto">
          <a:xfrm>
            <a:off x="0" y="116632"/>
            <a:ext cx="9015971" cy="595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649799"/>
              </p:ext>
            </p:extLst>
          </p:nvPr>
        </p:nvGraphicFramePr>
        <p:xfrm>
          <a:off x="179512" y="3571448"/>
          <a:ext cx="6408712" cy="3169920"/>
        </p:xfrm>
        <a:graphic>
          <a:graphicData uri="http://schemas.openxmlformats.org/drawingml/2006/table">
            <a:tbl>
              <a:tblPr firstRow="1" firstCol="1" bandRow="1"/>
              <a:tblGrid>
                <a:gridCol w="2592288"/>
                <a:gridCol w="3816424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Компетентная область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интерпретация данных и использование научных доказательств для получения выводов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Познавательное действие (объект оценки)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интерпретировать данные и делать соответствующие выводы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Контекст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процессы и явления в неживой природе/ местный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Тип научного знания (содержательная область/процедурное)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содержательное:</a:t>
                      </a:r>
                      <a:r>
                        <a:rPr lang="ru-RU" sz="1600" baseline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 физические системы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Познавательный уровень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средний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Форма задания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комплексное (выбор ответа с объяснением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7504" y="2348880"/>
            <a:ext cx="3888432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Ответ: отсутствие атмосферы. Там нет воздуха и воды, которые могли бы нарушить слой пыли.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94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1" t="16033" r="14197" b="8095"/>
          <a:stretch/>
        </p:blipFill>
        <p:spPr bwMode="auto">
          <a:xfrm>
            <a:off x="179512" y="1348511"/>
            <a:ext cx="8928992" cy="546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845578"/>
              </p:ext>
            </p:extLst>
          </p:nvPr>
        </p:nvGraphicFramePr>
        <p:xfrm>
          <a:off x="107504" y="1348512"/>
          <a:ext cx="3960440" cy="5447506"/>
        </p:xfrm>
        <a:graphic>
          <a:graphicData uri="http://schemas.openxmlformats.org/drawingml/2006/table">
            <a:tbl>
              <a:tblPr firstRow="1" firstCol="1" bandRow="1"/>
              <a:tblGrid>
                <a:gridCol w="1728192"/>
                <a:gridCol w="2232248"/>
              </a:tblGrid>
              <a:tr h="1176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Компетентная область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интерпретация данных и использование научных доказательств для получения выводов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4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Познавательное действие (объект оценки)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интерпретировать данные и делать соответствующие выводы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4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Контекст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процессы и явления в неживой природе/ местный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3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Тип научного знания (содержательная область/процедурное)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содержательное:</a:t>
                      </a:r>
                      <a:r>
                        <a:rPr lang="ru-RU" sz="1600" baseline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 физические системы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Познавательный уровень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средний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4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Форма задания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задание</a:t>
                      </a:r>
                      <a:r>
                        <a:rPr lang="ru-RU" sz="1600" baseline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 с выбором нескольких верных ответов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1" t="16033" r="14197" b="8095"/>
          <a:stretch/>
        </p:blipFill>
        <p:spPr bwMode="auto">
          <a:xfrm>
            <a:off x="107504" y="116632"/>
            <a:ext cx="8928992" cy="546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204381"/>
              </p:ext>
            </p:extLst>
          </p:nvPr>
        </p:nvGraphicFramePr>
        <p:xfrm>
          <a:off x="143508" y="4235481"/>
          <a:ext cx="8820980" cy="2361871"/>
        </p:xfrm>
        <a:graphic>
          <a:graphicData uri="http://schemas.openxmlformats.org/drawingml/2006/table">
            <a:tbl>
              <a:tblPr firstRow="1" firstCol="1" bandRow="1"/>
              <a:tblGrid>
                <a:gridCol w="3924436"/>
                <a:gridCol w="4896544"/>
              </a:tblGrid>
              <a:tr h="505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Компетентная область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интерпретация данных и использование научных доказательств для получения выводов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88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Познавательное действие (объект оценки)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интерпретировать данные и делать соответствующие выводы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2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Контекст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процессы и явления в неживой природе/ местный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Тип научного знания (содержательная область/процедурное)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содержательное:</a:t>
                      </a:r>
                      <a:r>
                        <a:rPr lang="ru-RU" sz="1600" baseline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 физические системы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Познавательный уровень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средний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2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Форма задания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задание</a:t>
                      </a:r>
                      <a:r>
                        <a:rPr lang="ru-RU" sz="1600" baseline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 с выбором нескольких верных ответов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30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5" t="15997" r="14439" b="15559"/>
          <a:stretch/>
        </p:blipFill>
        <p:spPr bwMode="auto">
          <a:xfrm>
            <a:off x="2407500" y="89652"/>
            <a:ext cx="6628996" cy="661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95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t="16032" r="14197" b="15874"/>
          <a:stretch/>
        </p:blipFill>
        <p:spPr bwMode="auto">
          <a:xfrm>
            <a:off x="179512" y="35159"/>
            <a:ext cx="8908577" cy="490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560230"/>
              </p:ext>
            </p:extLst>
          </p:nvPr>
        </p:nvGraphicFramePr>
        <p:xfrm>
          <a:off x="215516" y="4163473"/>
          <a:ext cx="8820980" cy="2361871"/>
        </p:xfrm>
        <a:graphic>
          <a:graphicData uri="http://schemas.openxmlformats.org/drawingml/2006/table">
            <a:tbl>
              <a:tblPr firstRow="1" firstCol="1" bandRow="1"/>
              <a:tblGrid>
                <a:gridCol w="3924436"/>
                <a:gridCol w="4896544"/>
              </a:tblGrid>
              <a:tr h="505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Компетентная область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Понимание особенностей естественнонаучного эксперимента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88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Познавательное действие (объект оценки)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Различать вопросы, которые возможно</a:t>
                      </a:r>
                      <a:r>
                        <a:rPr lang="ru-RU" sz="1600" baseline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 исследовать методами естественных наук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2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Контекст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процессы и явления в неживой природе/ личный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Тип научного знания (содержательная область/процедурное)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содержательное:</a:t>
                      </a:r>
                      <a:r>
                        <a:rPr lang="ru-RU" sz="1600" baseline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 физические системы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Познавательный уровень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низкий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2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Форма задания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задание</a:t>
                      </a:r>
                      <a:r>
                        <a:rPr lang="ru-RU" sz="1600" baseline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 с развернутым ответом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70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3"/>
            <a:ext cx="8781848" cy="396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58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759" y="365126"/>
            <a:ext cx="8176689" cy="68761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Особенности заданий для оценки функциональной грамотности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0405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Задача, поставленная </a:t>
            </a:r>
            <a:r>
              <a:rPr lang="ru-RU" sz="1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 предметной области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решаемая с помощью предметных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 из заданий описываются </a:t>
            </a:r>
            <a:r>
              <a:rPr lang="ru-RU" sz="1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жизненная ситуация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правило, близкая понятная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учащемуся.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близок к </a:t>
            </a:r>
            <a:r>
              <a:rPr lang="ru-RU" sz="1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проблемным ситуациям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возникающим в повседневной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 осознанного </a:t>
            </a:r>
            <a:r>
              <a:rPr lang="ru-RU" sz="1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выбора модели </a:t>
            </a:r>
            <a:r>
              <a:rPr lang="ru-RU" sz="1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1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изложены простым, ясным языком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как правило,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немногословны.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Требуют </a:t>
            </a:r>
            <a:r>
              <a:rPr lang="ru-RU" sz="1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обыденного языка </a:t>
            </a:r>
            <a:r>
              <a:rPr lang="ru-RU" sz="1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язык предметной области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(математики, физики и др.)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</a:t>
            </a:r>
            <a:r>
              <a:rPr lang="ru-RU" sz="1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рисунки,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и др.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4149080"/>
            <a:ext cx="8176689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Как использовать задания в учебном процессе?</a:t>
            </a:r>
            <a:endParaRPr lang="ru-RU" sz="28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5070301"/>
            <a:ext cx="4536504" cy="1440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Формирующая цель</a:t>
            </a:r>
          </a:p>
          <a:p>
            <a:r>
              <a:rPr lang="ru-RU" sz="1600" dirty="0">
                <a:solidFill>
                  <a:srgbClr val="000000"/>
                </a:solidFill>
              </a:rPr>
              <a:t>Различные фазы урока: введение нового материала; актуализация знаний; формирование умений. </a:t>
            </a:r>
            <a:r>
              <a:rPr lang="ru-RU" sz="1600" dirty="0" smtClean="0">
                <a:solidFill>
                  <a:srgbClr val="000000"/>
                </a:solidFill>
              </a:rPr>
              <a:t>В </a:t>
            </a:r>
            <a:r>
              <a:rPr lang="ru-RU" sz="1600" dirty="0">
                <a:solidFill>
                  <a:srgbClr val="000000"/>
                </a:solidFill>
              </a:rPr>
              <a:t>составе специального естественнонаучного </a:t>
            </a:r>
            <a:r>
              <a:rPr lang="ru-RU" sz="1600" dirty="0" smtClean="0">
                <a:solidFill>
                  <a:srgbClr val="000000"/>
                </a:solidFill>
              </a:rPr>
              <a:t>практикума.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085184"/>
            <a:ext cx="3456384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Диагностика</a:t>
            </a:r>
          </a:p>
          <a:p>
            <a:r>
              <a:rPr lang="ru-RU" sz="1600" dirty="0">
                <a:solidFill>
                  <a:srgbClr val="000000"/>
                </a:solidFill>
              </a:rPr>
              <a:t>Оценка достижения планируемых результатов. Выявление реальных возможностей учащихся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4653136"/>
            <a:ext cx="4464496" cy="3451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С какой целью применяется?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0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"/>
          <a:stretch/>
        </p:blipFill>
        <p:spPr bwMode="auto">
          <a:xfrm>
            <a:off x="1259632" y="2101755"/>
            <a:ext cx="6756926" cy="4586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83" b="63461"/>
          <a:stretch/>
        </p:blipFill>
        <p:spPr bwMode="auto">
          <a:xfrm>
            <a:off x="2474892" y="116631"/>
            <a:ext cx="6345580" cy="176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44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886700" cy="687610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Каждое задание описывается посредством следующих содержательных характеристик: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88840"/>
            <a:ext cx="8003232" cy="413732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П</a:t>
            </a:r>
            <a:r>
              <a:rPr lang="ru-RU" dirty="0" smtClean="0"/>
              <a:t>роверяемая компетентность и проверяемое познавательное действие,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</a:t>
            </a:r>
            <a:r>
              <a:rPr lang="ru-RU" dirty="0" smtClean="0"/>
              <a:t>онтекст – описание ситуации контекст – «локализация» ситуации,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Тип научного знания (содержательное/процедурное),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Познавательный уровень (уровень сложности задания) и форма задания.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43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08912" cy="1942985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Перечень </a:t>
            </a:r>
            <a:r>
              <a:rPr lang="ru-RU" sz="2800" b="1" dirty="0" smtClean="0">
                <a:solidFill>
                  <a:srgbClr val="0070C0"/>
                </a:solidFill>
              </a:rPr>
              <a:t>компетенций </a:t>
            </a:r>
            <a:r>
              <a:rPr lang="ru-RU" sz="2800" dirty="0" smtClean="0"/>
              <a:t>и </a:t>
            </a:r>
            <a:r>
              <a:rPr lang="ru-RU" sz="2800" b="1" dirty="0" smtClean="0">
                <a:solidFill>
                  <a:srgbClr val="00B050"/>
                </a:solidFill>
              </a:rPr>
              <a:t>познавательных действий, </a:t>
            </a:r>
            <a:r>
              <a:rPr lang="ru-RU" sz="2800" dirty="0" smtClean="0"/>
              <a:t>использующихся для описания заданий банка по оценки естественнонаучной грамотности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640960" cy="41764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1. Научное объяснение явлений.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1.1. Применить естественнонаучные знания для анализа ситуации/проблемы.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1.2. Выбрать модель, лежащую в основе объяснения.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1.3. Выбрать объяснение, наиболее полно отражающее описанные процессы.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1.4. Создать объяснение, указав несколько причинно-следственных связей.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1.5. Выбрать возможный прогноз и аргументировать выбор.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1.6. Сделать прогноз на основании предложенного объяснения процесса.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1.7. Привести примеры возможного применения естественнонаучного знания для общества.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-26348"/>
            <a:ext cx="8424936" cy="1654953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Перечень </a:t>
            </a:r>
            <a:r>
              <a:rPr lang="ru-RU" sz="2400" b="1" dirty="0" smtClean="0">
                <a:solidFill>
                  <a:srgbClr val="0070C0"/>
                </a:solidFill>
              </a:rPr>
              <a:t>компетенций </a:t>
            </a:r>
            <a:r>
              <a:rPr lang="ru-RU" sz="2400" dirty="0" smtClean="0"/>
              <a:t>и </a:t>
            </a:r>
            <a:r>
              <a:rPr lang="ru-RU" sz="2400" b="1" dirty="0" smtClean="0">
                <a:solidFill>
                  <a:srgbClr val="00B050"/>
                </a:solidFill>
              </a:rPr>
              <a:t>познавательных действий, </a:t>
            </a:r>
            <a:r>
              <a:rPr lang="ru-RU" sz="2400" dirty="0" smtClean="0"/>
              <a:t>использующихся для описания заданий банка по оценки естественнонаучной грамотности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78867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500" b="1" dirty="0">
                <a:solidFill>
                  <a:srgbClr val="0070C0"/>
                </a:solidFill>
              </a:rPr>
              <a:t>2. Понимание особенностей естественнонаучного исследования.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2.1. Различать вопросы, которые возможно исследовать методами естественных наук.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2.2. Распознавать гипотезу (предположение), на проверку которой направлено данное исследование.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2.3. Оценить предложенный способ проведения исследования/план исследования.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2.4. Интерпретировать результаты исследований/находить информацию в данных, подтверждающую выводы.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2.5. Сделать выводы по предложенным результатам исследования. 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2.6. Оценить способ, которые используются для обеспечения надёжности данных и достоверности объяснений.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2.7. Предложить способ увеличения точности получаемых в исследовании данных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7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336698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Перечень </a:t>
            </a:r>
            <a:r>
              <a:rPr lang="ru-RU" sz="2400" b="1" dirty="0" smtClean="0">
                <a:solidFill>
                  <a:srgbClr val="0070C0"/>
                </a:solidFill>
              </a:rPr>
              <a:t>компетенций </a:t>
            </a:r>
            <a:r>
              <a:rPr lang="ru-RU" sz="2400" dirty="0" smtClean="0"/>
              <a:t>и </a:t>
            </a:r>
            <a:r>
              <a:rPr lang="ru-RU" sz="2400" b="1" dirty="0" smtClean="0">
                <a:solidFill>
                  <a:srgbClr val="00B050"/>
                </a:solidFill>
              </a:rPr>
              <a:t>познавательных действий, </a:t>
            </a:r>
            <a:r>
              <a:rPr lang="ru-RU" sz="2400" dirty="0" smtClean="0"/>
              <a:t>использующихся для описания заданий банка по оценки естественнонаучной грамотности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>
                <a:solidFill>
                  <a:srgbClr val="0070C0"/>
                </a:solidFill>
              </a:rPr>
              <a:t>3. Интерпретация данных и использование научных доказательств для получения выводов</a:t>
            </a:r>
            <a:r>
              <a:rPr lang="ru-RU" sz="2200" dirty="0" smtClean="0"/>
              <a:t>. </a:t>
            </a:r>
          </a:p>
          <a:p>
            <a:r>
              <a:rPr lang="ru-RU" sz="2200" dirty="0" smtClean="0">
                <a:solidFill>
                  <a:srgbClr val="00B050"/>
                </a:solidFill>
              </a:rPr>
              <a:t>3.1. Определять недостающую информацию для решения проблемы. </a:t>
            </a:r>
          </a:p>
          <a:p>
            <a:r>
              <a:rPr lang="ru-RU" sz="2200" dirty="0" smtClean="0">
                <a:solidFill>
                  <a:srgbClr val="00B050"/>
                </a:solidFill>
              </a:rPr>
              <a:t>3.2. Распознавать предположения (допущения), аргументы и описания в научно-популярных текстах . </a:t>
            </a:r>
          </a:p>
          <a:p>
            <a:r>
              <a:rPr lang="ru-RU" sz="2200" dirty="0" smtClean="0">
                <a:solidFill>
                  <a:srgbClr val="00B050"/>
                </a:solidFill>
              </a:rPr>
              <a:t>3.3. Находить необходимые данные в источниках информации, представленной в различной форме (таблицы, графики, схемы, диаграммы, карты). </a:t>
            </a:r>
          </a:p>
          <a:p>
            <a:r>
              <a:rPr lang="ru-RU" sz="2200" dirty="0" smtClean="0">
                <a:solidFill>
                  <a:srgbClr val="00B050"/>
                </a:solidFill>
              </a:rPr>
              <a:t>3.4. Преобразовать информацию из одной формы представления данных в другую.</a:t>
            </a:r>
          </a:p>
          <a:p>
            <a:r>
              <a:rPr lang="ru-RU" sz="2200" dirty="0" smtClean="0">
                <a:solidFill>
                  <a:srgbClr val="00B050"/>
                </a:solidFill>
              </a:rPr>
              <a:t>3.5. Интерпретировать данные и делать соответствующие выводы. </a:t>
            </a:r>
          </a:p>
          <a:p>
            <a:r>
              <a:rPr lang="ru-RU" sz="2200" dirty="0" smtClean="0">
                <a:solidFill>
                  <a:srgbClr val="00B050"/>
                </a:solidFill>
              </a:rPr>
              <a:t>3.6. Оценивать достоверность научных аргументов и доказательства из различных источников. </a:t>
            </a:r>
            <a:endParaRPr lang="ru-RU" sz="2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3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8136904" cy="13366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Контекст </a:t>
            </a:r>
            <a:r>
              <a:rPr lang="ru-RU" sz="2800" dirty="0" smtClean="0"/>
              <a:t>заданий учитывает тематику вопросов, изучаемых по биологии, физике и химии в данном классе.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- «Процессы и явления в неживой природе», </a:t>
            </a:r>
          </a:p>
          <a:p>
            <a:pPr marL="0" indent="0">
              <a:buNone/>
            </a:pPr>
            <a:r>
              <a:rPr lang="ru-RU" dirty="0" smtClean="0"/>
              <a:t>− «Процессы и явления в живой природе», </a:t>
            </a:r>
          </a:p>
          <a:p>
            <a:pPr marL="0" indent="0">
              <a:buNone/>
            </a:pPr>
            <a:r>
              <a:rPr lang="ru-RU" dirty="0" smtClean="0"/>
              <a:t>− «Современные технологии», </a:t>
            </a:r>
          </a:p>
          <a:p>
            <a:pPr marL="0" indent="0">
              <a:buNone/>
            </a:pPr>
            <a:r>
              <a:rPr lang="ru-RU" dirty="0" smtClean="0"/>
              <a:t>− «Техника и технологии в быту» </a:t>
            </a:r>
          </a:p>
          <a:p>
            <a:pPr marL="0" indent="0">
              <a:buNone/>
            </a:pPr>
            <a:r>
              <a:rPr lang="ru-RU" dirty="0" smtClean="0"/>
              <a:t>− «Сохранение здоровья человека», </a:t>
            </a:r>
          </a:p>
          <a:p>
            <a:pPr marL="0" indent="0">
              <a:buNone/>
            </a:pPr>
            <a:r>
              <a:rPr lang="ru-RU" dirty="0" smtClean="0"/>
              <a:t>− «Опасности и риски», </a:t>
            </a:r>
          </a:p>
          <a:p>
            <a:pPr marL="0" indent="0">
              <a:buNone/>
            </a:pPr>
            <a:r>
              <a:rPr lang="ru-RU" dirty="0" smtClean="0"/>
              <a:t>− «Экологические проблемы», </a:t>
            </a:r>
          </a:p>
          <a:p>
            <a:pPr marL="0" indent="0">
              <a:buNone/>
            </a:pPr>
            <a:r>
              <a:rPr lang="ru-RU" dirty="0" smtClean="0"/>
              <a:t>− «Использование природных ресурсов».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85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ыноска 1 (граница и черта) 8"/>
          <p:cNvSpPr/>
          <p:nvPr/>
        </p:nvSpPr>
        <p:spPr>
          <a:xfrm>
            <a:off x="212657" y="3199675"/>
            <a:ext cx="4182180" cy="3426543"/>
          </a:xfrm>
          <a:prstGeom prst="accentBorderCallout1">
            <a:avLst>
              <a:gd name="adj1" fmla="val -203"/>
              <a:gd name="adj2" fmla="val 102360"/>
              <a:gd name="adj3" fmla="val -3900"/>
              <a:gd name="adj4" fmla="val 606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86700" cy="41073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a typeface="+mn-ea"/>
                <a:cs typeface="+mn-cs"/>
              </a:rPr>
              <a:t>Контекст</a:t>
            </a:r>
            <a: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– «локализация» ситуации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Каждый блок контекстов может рассматриваться в одной или нескольких ситуациях: </a:t>
            </a:r>
          </a:p>
          <a:p>
            <a:r>
              <a:rPr lang="ru-RU" dirty="0" smtClean="0"/>
              <a:t>Личностная (личный) </a:t>
            </a:r>
          </a:p>
          <a:p>
            <a:r>
              <a:rPr lang="ru-RU" dirty="0"/>
              <a:t>Н</a:t>
            </a:r>
            <a:r>
              <a:rPr lang="ru-RU" dirty="0" smtClean="0"/>
              <a:t>ациональная (местный)  </a:t>
            </a:r>
          </a:p>
          <a:p>
            <a:r>
              <a:rPr lang="ru-RU" dirty="0" smtClean="0"/>
              <a:t>Глобальная. </a:t>
            </a:r>
            <a:endParaRPr lang="ru-RU" dirty="0"/>
          </a:p>
        </p:txBody>
      </p:sp>
      <p:sp>
        <p:nvSpPr>
          <p:cNvPr id="4" name="Выноска 1 (граница и черта) 3"/>
          <p:cNvSpPr/>
          <p:nvPr/>
        </p:nvSpPr>
        <p:spPr>
          <a:xfrm>
            <a:off x="4721732" y="1772816"/>
            <a:ext cx="4265984" cy="3162940"/>
          </a:xfrm>
          <a:prstGeom prst="accentBorderCallout1">
            <a:avLst>
              <a:gd name="adj1" fmla="val -203"/>
              <a:gd name="adj2" fmla="val -1934"/>
              <a:gd name="adj3" fmla="val 8315"/>
              <a:gd name="adj4" fmla="val -162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016" y="1897608"/>
            <a:ext cx="4265984" cy="291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41843"/>
            <a:ext cx="3960439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43627"/>
            <a:ext cx="3212964" cy="1195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53609"/>
            <a:ext cx="2622628" cy="23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22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768752" cy="1008112"/>
          </a:xfrm>
        </p:spPr>
        <p:txBody>
          <a:bodyPr>
            <a:noAutofit/>
          </a:bodyPr>
          <a:lstStyle/>
          <a:p>
            <a:r>
              <a:rPr lang="ru-RU" sz="3200" dirty="0"/>
              <a:t>Типы научного знания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1398" y="1124744"/>
            <a:ext cx="88569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• </a:t>
            </a:r>
            <a:r>
              <a:rPr lang="ru-RU" sz="2800" b="1" dirty="0">
                <a:solidFill>
                  <a:srgbClr val="0070C0"/>
                </a:solidFill>
              </a:rPr>
              <a:t>Содержательное знание</a:t>
            </a:r>
            <a:r>
              <a:rPr lang="ru-RU" sz="2800" dirty="0"/>
              <a:t>, знание научного содержания, относящегося к следующим областям: </a:t>
            </a:r>
            <a:endParaRPr lang="ru-RU" sz="2800" dirty="0" smtClean="0"/>
          </a:p>
          <a:p>
            <a:pPr algn="just"/>
            <a:r>
              <a:rPr lang="ru-RU" sz="2800" dirty="0" smtClean="0"/>
              <a:t>«</a:t>
            </a:r>
            <a:r>
              <a:rPr lang="ru-RU" sz="2800" dirty="0"/>
              <a:t>Физические системы», </a:t>
            </a:r>
            <a:endParaRPr lang="ru-RU" sz="2800" dirty="0" smtClean="0"/>
          </a:p>
          <a:p>
            <a:pPr algn="just"/>
            <a:r>
              <a:rPr lang="ru-RU" sz="2800" dirty="0" smtClean="0"/>
              <a:t>«</a:t>
            </a:r>
            <a:r>
              <a:rPr lang="ru-RU" sz="2800" dirty="0"/>
              <a:t>Живые системы</a:t>
            </a:r>
            <a:r>
              <a:rPr lang="ru-RU" sz="2800" dirty="0" smtClean="0"/>
              <a:t>»,</a:t>
            </a:r>
          </a:p>
          <a:p>
            <a:pPr algn="just"/>
            <a:r>
              <a:rPr lang="ru-RU" sz="2800" dirty="0" smtClean="0"/>
              <a:t>«Науки </a:t>
            </a:r>
            <a:r>
              <a:rPr lang="ru-RU" sz="2800" dirty="0"/>
              <a:t>о Земле и Вселенной». </a:t>
            </a:r>
            <a:endParaRPr lang="ru-RU" sz="2800" dirty="0" smtClean="0"/>
          </a:p>
          <a:p>
            <a:pPr algn="just"/>
            <a:r>
              <a:rPr lang="ru-RU" sz="2800" dirty="0" smtClean="0"/>
              <a:t>• </a:t>
            </a:r>
            <a:r>
              <a:rPr lang="ru-RU" sz="2800" b="1" dirty="0">
                <a:solidFill>
                  <a:srgbClr val="0070C0"/>
                </a:solidFill>
              </a:rPr>
              <a:t>Процедурное знание</a:t>
            </a:r>
            <a:r>
              <a:rPr lang="ru-RU" sz="2800" dirty="0"/>
              <a:t>, знание разнообразных методов, используемых для получения научного знания, а также знание стандартных исследовательских процедур.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1685" y="4687059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Комплекс </a:t>
            </a:r>
            <a:r>
              <a:rPr lang="ru-RU" sz="2000" dirty="0"/>
              <a:t>знаний, умений, компетентностей, относящихся к типу процедурного знания, принято объединять под рубрикой «Методы научного познания».</a:t>
            </a:r>
          </a:p>
        </p:txBody>
      </p:sp>
    </p:spTree>
    <p:extLst>
      <p:ext uri="{BB962C8B-B14F-4D97-AF65-F5344CB8AC3E}">
        <p14:creationId xmlns:p14="http://schemas.microsoft.com/office/powerpoint/2010/main" val="382246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1">
  <a:themeElements>
    <a:clrScheme name="Custom 4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F4745F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21">
  <a:themeElements>
    <a:clrScheme name="Custom 4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F4745F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1091</Words>
  <Application>Microsoft Office PowerPoint</Application>
  <PresentationFormat>Экран (4:3)</PresentationFormat>
  <Paragraphs>156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Тема21</vt:lpstr>
      <vt:lpstr>1_Тема21</vt:lpstr>
      <vt:lpstr>Составление задач по формированию функциональной грамотности</vt:lpstr>
      <vt:lpstr>Особенности заданий для оценки функциональной грамотности</vt:lpstr>
      <vt:lpstr>Каждое задание описывается посредством следующих содержательных характеристик:</vt:lpstr>
      <vt:lpstr>Перечень компетенций и познавательных действий, использующихся для описания заданий банка по оценки естественнонаучной грамотности</vt:lpstr>
      <vt:lpstr>Перечень компетенций и познавательных действий, использующихся для описания заданий банка по оценки естественнонаучной грамотности</vt:lpstr>
      <vt:lpstr>Перечень компетенций и познавательных действий, использующихся для описания заданий банка по оценки естественнонаучной грамотности</vt:lpstr>
      <vt:lpstr>Контекст заданий учитывает тематику вопросов, изучаемых по биологии, физике и химии в данном классе.</vt:lpstr>
      <vt:lpstr>Контекст – «локализация» ситуации. </vt:lpstr>
      <vt:lpstr>Типы научного знания </vt:lpstr>
      <vt:lpstr>Задания в банке относятся к трем уровням сложности:</vt:lpstr>
      <vt:lpstr>Форма задания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16</cp:revision>
  <dcterms:created xsi:type="dcterms:W3CDTF">2023-04-09T11:57:19Z</dcterms:created>
  <dcterms:modified xsi:type="dcterms:W3CDTF">2023-05-04T18:29:46Z</dcterms:modified>
</cp:coreProperties>
</file>