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300" r:id="rId10"/>
    <p:sldId id="299" r:id="rId11"/>
    <p:sldId id="297" r:id="rId12"/>
    <p:sldId id="298" r:id="rId13"/>
    <p:sldId id="264" r:id="rId14"/>
    <p:sldId id="265" r:id="rId15"/>
    <p:sldId id="266" r:id="rId16"/>
    <p:sldId id="267" r:id="rId17"/>
    <p:sldId id="268" r:id="rId18"/>
    <p:sldId id="302" r:id="rId19"/>
    <p:sldId id="262" r:id="rId20"/>
    <p:sldId id="263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301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81" r:id="rId42"/>
    <p:sldId id="310" r:id="rId43"/>
    <p:sldId id="303" r:id="rId44"/>
    <p:sldId id="308" r:id="rId45"/>
    <p:sldId id="305" r:id="rId46"/>
    <p:sldId id="309" r:id="rId47"/>
    <p:sldId id="307" r:id="rId48"/>
    <p:sldId id="311" r:id="rId49"/>
    <p:sldId id="312" r:id="rId50"/>
    <p:sldId id="313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4" r:id="rId60"/>
    <p:sldId id="325" r:id="rId61"/>
    <p:sldId id="323" r:id="rId62"/>
    <p:sldId id="328" r:id="rId63"/>
    <p:sldId id="333" r:id="rId64"/>
    <p:sldId id="334" r:id="rId65"/>
    <p:sldId id="326" r:id="rId66"/>
    <p:sldId id="327" r:id="rId67"/>
    <p:sldId id="330" r:id="rId68"/>
    <p:sldId id="331" r:id="rId69"/>
    <p:sldId id="329" r:id="rId70"/>
    <p:sldId id="332" r:id="rId71"/>
    <p:sldId id="335" r:id="rId72"/>
    <p:sldId id="336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37" r:id="rId107"/>
    <p:sldId id="338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90" r:id="rId127"/>
    <p:sldId id="391" r:id="rId128"/>
    <p:sldId id="392" r:id="rId129"/>
    <p:sldId id="393" r:id="rId130"/>
    <p:sldId id="394" r:id="rId131"/>
    <p:sldId id="395" r:id="rId132"/>
    <p:sldId id="396" r:id="rId133"/>
    <p:sldId id="397" r:id="rId134"/>
    <p:sldId id="398" r:id="rId135"/>
    <p:sldId id="399" r:id="rId136"/>
    <p:sldId id="400" r:id="rId137"/>
    <p:sldId id="401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12" r:id="rId149"/>
    <p:sldId id="413" r:id="rId150"/>
    <p:sldId id="414" r:id="rId151"/>
    <p:sldId id="415" r:id="rId152"/>
    <p:sldId id="416" r:id="rId153"/>
    <p:sldId id="423" r:id="rId154"/>
    <p:sldId id="417" r:id="rId155"/>
    <p:sldId id="422" r:id="rId156"/>
    <p:sldId id="418" r:id="rId157"/>
    <p:sldId id="424" r:id="rId158"/>
    <p:sldId id="419" r:id="rId159"/>
    <p:sldId id="425" r:id="rId160"/>
    <p:sldId id="420" r:id="rId161"/>
    <p:sldId id="426" r:id="rId162"/>
    <p:sldId id="421" r:id="rId163"/>
    <p:sldId id="427" r:id="rId164"/>
  </p:sldIdLst>
  <p:sldSz cx="9144000" cy="6858000" type="screen4x3"/>
  <p:notesSz cx="7102475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6483732-A834-4C86-8598-48BE91B087DE}">
          <p14:sldIdLst>
            <p14:sldId id="256"/>
            <p14:sldId id="257"/>
            <p14:sldId id="258"/>
            <p14:sldId id="259"/>
            <p14:sldId id="260"/>
            <p14:sldId id="261"/>
            <p14:sldId id="300"/>
            <p14:sldId id="299"/>
            <p14:sldId id="297"/>
            <p14:sldId id="298"/>
            <p14:sldId id="264"/>
            <p14:sldId id="265"/>
            <p14:sldId id="266"/>
            <p14:sldId id="267"/>
            <p14:sldId id="268"/>
            <p14:sldId id="302"/>
            <p14:sldId id="262"/>
            <p14:sldId id="263"/>
            <p14:sldId id="277"/>
            <p14:sldId id="278"/>
            <p14:sldId id="279"/>
            <p14:sldId id="280"/>
            <p14:sldId id="282"/>
            <p14:sldId id="283"/>
            <p14:sldId id="284"/>
            <p14:sldId id="285"/>
            <p14:sldId id="286"/>
            <p14:sldId id="301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81"/>
            <p14:sldId id="310"/>
            <p14:sldId id="303"/>
            <p14:sldId id="308"/>
            <p14:sldId id="305"/>
            <p14:sldId id="309"/>
            <p14:sldId id="307"/>
            <p14:sldId id="311"/>
            <p14:sldId id="312"/>
            <p14:sldId id="313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5"/>
            <p14:sldId id="323"/>
            <p14:sldId id="328"/>
            <p14:sldId id="333"/>
            <p14:sldId id="334"/>
            <p14:sldId id="326"/>
            <p14:sldId id="327"/>
            <p14:sldId id="330"/>
            <p14:sldId id="331"/>
            <p14:sldId id="329"/>
            <p14:sldId id="332"/>
            <p14:sldId id="335"/>
            <p14:sldId id="336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37"/>
            <p14:sldId id="338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23"/>
            <p14:sldId id="417"/>
            <p14:sldId id="422"/>
            <p14:sldId id="418"/>
            <p14:sldId id="424"/>
            <p14:sldId id="419"/>
            <p14:sldId id="425"/>
            <p14:sldId id="420"/>
            <p14:sldId id="426"/>
            <p14:sldId id="421"/>
            <p14:sldId id="4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A02"/>
    <a:srgbClr val="069C14"/>
    <a:srgbClr val="1DB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3" autoAdjust="0"/>
    <p:restoredTop sz="94660"/>
  </p:normalViewPr>
  <p:slideViewPr>
    <p:cSldViewPr>
      <p:cViewPr>
        <p:scale>
          <a:sx n="60" d="100"/>
          <a:sy n="60" d="100"/>
        </p:scale>
        <p:origin x="-2266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slide" Target="slides/slide16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894E8-EBBF-41F7-A938-C8A1F96ED107}" type="doc">
      <dgm:prSet loTypeId="urn:microsoft.com/office/officeart/2005/8/layout/orgChart1" loCatId="hierarchy" qsTypeId="urn:microsoft.com/office/officeart/2005/8/quickstyle/3d1" qsCatId="3D" csTypeId="urn:microsoft.com/office/officeart/2005/8/colors/accent1_1" csCatId="accent1" phldr="1"/>
      <dgm:spPr/>
    </dgm:pt>
    <dgm:pt modelId="{A9505818-0C7B-4422-ACDA-78EEE37A40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Методы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 селекции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29F08FFB-38A1-4388-AAF1-E5BE503A1A56}" type="parTrans" cxnId="{42891652-B400-48A3-964F-4F1F2C41A2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21AE00B-EF65-43B7-B4D6-32E0D312C1A5}" type="sibTrans" cxnId="{42891652-B400-48A3-964F-4F1F2C41A2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F938B87-F70F-4C20-8587-08327BD4E91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Скрещивание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1874C8CD-9699-48E3-BD63-360C500A9EEA}" type="parTrans" cxnId="{0D5B5A1B-C7F8-472C-B9B4-C3DC8C37A8D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3DACD5E-02F1-4EB0-A1E0-757F08161A4E}" type="sibTrans" cxnId="{0D5B5A1B-C7F8-472C-B9B4-C3DC8C37A8D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DDFD7B7-3C3F-49BE-AE12-97B851A66A4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Родственное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2A86FB94-C0E4-4336-8784-2B0202D85676}" type="parTrans" cxnId="{BE9AD3F3-541C-4654-8DB1-C1598EC81B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42236D7-0963-4227-A932-61108B13977A}" type="sibTrans" cxnId="{BE9AD3F3-541C-4654-8DB1-C1598EC81B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88E5B2-8105-489A-8A6A-637BA685293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Неродственное 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D2341078-E94F-49C4-A9C8-8672B4EBAB9B}" type="parTrans" cxnId="{18A0FF80-E87D-4CB3-91E3-AC3866F41E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CE06672-6433-428F-AE5C-4F416635C32E}" type="sibTrans" cxnId="{18A0FF80-E87D-4CB3-91E3-AC3866F41E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9980837-96CB-43DE-8D7C-71BC3B35047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Внутрипородное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(внутрисортовое)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8346459E-F5DD-48A9-BCA6-FBBFD097CD10}" type="parTrans" cxnId="{A26C36D1-B4C2-43F9-AB98-113644539EE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341A071-FC5C-48D7-847F-4E8758FE820E}" type="sibTrans" cxnId="{A26C36D1-B4C2-43F9-AB98-113644539EE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07A015C-EFE9-4C48-92EB-5A4A34F6822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Межпородное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(межсортовое)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F290C2F0-6D1D-4BE4-B934-AC9E33800C15}" type="parTrans" cxnId="{83C0FC1F-4959-49C1-B93A-A1B2C9CACBE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32D7C98-E6B0-45AB-B122-CC0E57445C2B}" type="sibTrans" cxnId="{83C0FC1F-4959-49C1-B93A-A1B2C9CACBE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66C67E-E646-4358-9506-04854CCC6A2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Отдаленная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FD42B40D-CB72-4D0A-B2D8-658DB13C3265}" type="parTrans" cxnId="{48942B8F-DF5C-4E4F-AB23-1AA515DAD09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A7E9714-19B9-44F6-B4CE-04D572D261E2}" type="sibTrans" cxnId="{48942B8F-DF5C-4E4F-AB23-1AA515DAD09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C86B3A1-3F6A-4D79-A456-8E876F31A0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Искусственный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отбор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CD68E18B-CDC6-4D74-A395-AE69C9B6AA25}" type="parTrans" cxnId="{4B29DFD9-58A8-4A60-B860-C7672C013CE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748834-AB8A-4C40-B9C9-C6B2F76F931E}" type="sibTrans" cxnId="{4B29DFD9-58A8-4A60-B860-C7672C013CE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36C375F-02C4-45EC-B397-B605115856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Массовый 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7636CD83-4E1B-4E01-965C-AA30170F8E26}" type="parTrans" cxnId="{8B69D75B-EC07-449F-92AF-5130B89268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16A2C5F-1901-446C-BDC7-4B3D38756EB7}" type="sibTrans" cxnId="{8B69D75B-EC07-449F-92AF-5130B89268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060FBA5-BE25-4DD8-A553-4006C35A50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Индивидуальный </a:t>
          </a:r>
          <a:endParaRPr kumimoji="0" lang="ru-RU" b="0" i="0" u="none" strike="noStrike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gm:t>
    </dgm:pt>
    <dgm:pt modelId="{1E98D42E-B556-4F47-981E-516F61161958}" type="parTrans" cxnId="{F2F13D17-7CE1-4BCE-A8DB-919464BF173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D6B0178-B9FC-4900-B2A9-F97986503B8D}" type="sibTrans" cxnId="{F2F13D17-7CE1-4BCE-A8DB-919464BF173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565E920-5FD7-44F7-872F-CD03C5DEB39F}" type="pres">
      <dgm:prSet presAssocID="{5ED894E8-EBBF-41F7-A938-C8A1F96ED1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F6BC87-9B5B-4147-B48F-36B0253BC00D}" type="pres">
      <dgm:prSet presAssocID="{A9505818-0C7B-4422-ACDA-78EEE37A4057}" presName="hierRoot1" presStyleCnt="0">
        <dgm:presLayoutVars>
          <dgm:hierBranch/>
        </dgm:presLayoutVars>
      </dgm:prSet>
      <dgm:spPr/>
    </dgm:pt>
    <dgm:pt modelId="{DC795B88-E736-4D61-AF64-05BCC80221D5}" type="pres">
      <dgm:prSet presAssocID="{A9505818-0C7B-4422-ACDA-78EEE37A4057}" presName="rootComposite1" presStyleCnt="0"/>
      <dgm:spPr/>
    </dgm:pt>
    <dgm:pt modelId="{2F26A46A-98D8-4784-B2F4-DFD225DD9D14}" type="pres">
      <dgm:prSet presAssocID="{A9505818-0C7B-4422-ACDA-78EEE37A40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FCB0E4-E3CF-4C2A-B347-24E9191A73D0}" type="pres">
      <dgm:prSet presAssocID="{A9505818-0C7B-4422-ACDA-78EEE37A40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5ABC17A-501A-491A-82E5-A8906160E7CB}" type="pres">
      <dgm:prSet presAssocID="{A9505818-0C7B-4422-ACDA-78EEE37A4057}" presName="hierChild2" presStyleCnt="0"/>
      <dgm:spPr/>
    </dgm:pt>
    <dgm:pt modelId="{DEFBEBB5-6615-43F7-A26E-32E09B7D31EB}" type="pres">
      <dgm:prSet presAssocID="{1874C8CD-9699-48E3-BD63-360C500A9EEA}" presName="Name35" presStyleLbl="parChTrans1D2" presStyleIdx="0" presStyleCnt="2"/>
      <dgm:spPr/>
      <dgm:t>
        <a:bodyPr/>
        <a:lstStyle/>
        <a:p>
          <a:endParaRPr lang="ru-RU"/>
        </a:p>
      </dgm:t>
    </dgm:pt>
    <dgm:pt modelId="{911C1C82-EFAE-4467-B77B-2BF985D26AB3}" type="pres">
      <dgm:prSet presAssocID="{CF938B87-F70F-4C20-8587-08327BD4E916}" presName="hierRoot2" presStyleCnt="0">
        <dgm:presLayoutVars>
          <dgm:hierBranch/>
        </dgm:presLayoutVars>
      </dgm:prSet>
      <dgm:spPr/>
    </dgm:pt>
    <dgm:pt modelId="{2DB1A755-E8A1-4ED7-A985-41A69CCAF607}" type="pres">
      <dgm:prSet presAssocID="{CF938B87-F70F-4C20-8587-08327BD4E916}" presName="rootComposite" presStyleCnt="0"/>
      <dgm:spPr/>
    </dgm:pt>
    <dgm:pt modelId="{2715B26C-E9C4-4EAB-AD11-42647AD302F0}" type="pres">
      <dgm:prSet presAssocID="{CF938B87-F70F-4C20-8587-08327BD4E916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2D8FC0-3FFD-454E-948B-B41A959B805D}" type="pres">
      <dgm:prSet presAssocID="{CF938B87-F70F-4C20-8587-08327BD4E916}" presName="rootConnector" presStyleLbl="node2" presStyleIdx="0" presStyleCnt="2"/>
      <dgm:spPr/>
      <dgm:t>
        <a:bodyPr/>
        <a:lstStyle/>
        <a:p>
          <a:endParaRPr lang="ru-RU"/>
        </a:p>
      </dgm:t>
    </dgm:pt>
    <dgm:pt modelId="{C4BC51FF-18D6-4DAD-8C66-A1D711D1BDB8}" type="pres">
      <dgm:prSet presAssocID="{CF938B87-F70F-4C20-8587-08327BD4E916}" presName="hierChild4" presStyleCnt="0"/>
      <dgm:spPr/>
    </dgm:pt>
    <dgm:pt modelId="{19BDA1AA-1ED1-452A-A563-5E66BA196B6F}" type="pres">
      <dgm:prSet presAssocID="{2A86FB94-C0E4-4336-8784-2B0202D85676}" presName="Name35" presStyleLbl="parChTrans1D3" presStyleIdx="0" presStyleCnt="4"/>
      <dgm:spPr/>
      <dgm:t>
        <a:bodyPr/>
        <a:lstStyle/>
        <a:p>
          <a:endParaRPr lang="ru-RU"/>
        </a:p>
      </dgm:t>
    </dgm:pt>
    <dgm:pt modelId="{E8FE5C47-EFCE-4F42-B667-6A6367EAAA01}" type="pres">
      <dgm:prSet presAssocID="{FDDFD7B7-3C3F-49BE-AE12-97B851A66A43}" presName="hierRoot2" presStyleCnt="0">
        <dgm:presLayoutVars>
          <dgm:hierBranch val="r"/>
        </dgm:presLayoutVars>
      </dgm:prSet>
      <dgm:spPr/>
    </dgm:pt>
    <dgm:pt modelId="{F81DEEC8-BFFE-4F17-9BDB-48909F00FE53}" type="pres">
      <dgm:prSet presAssocID="{FDDFD7B7-3C3F-49BE-AE12-97B851A66A43}" presName="rootComposite" presStyleCnt="0"/>
      <dgm:spPr/>
    </dgm:pt>
    <dgm:pt modelId="{AED49EBB-15AE-45BB-B85A-8DDC60412958}" type="pres">
      <dgm:prSet presAssocID="{FDDFD7B7-3C3F-49BE-AE12-97B851A66A43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026986-CA29-40C3-B38D-5E37CFDB1F21}" type="pres">
      <dgm:prSet presAssocID="{FDDFD7B7-3C3F-49BE-AE12-97B851A66A43}" presName="rootConnector" presStyleLbl="node3" presStyleIdx="0" presStyleCnt="4"/>
      <dgm:spPr/>
      <dgm:t>
        <a:bodyPr/>
        <a:lstStyle/>
        <a:p>
          <a:endParaRPr lang="ru-RU"/>
        </a:p>
      </dgm:t>
    </dgm:pt>
    <dgm:pt modelId="{F849B196-2D31-4FFF-8530-3DDA2D2D3094}" type="pres">
      <dgm:prSet presAssocID="{FDDFD7B7-3C3F-49BE-AE12-97B851A66A43}" presName="hierChild4" presStyleCnt="0"/>
      <dgm:spPr/>
    </dgm:pt>
    <dgm:pt modelId="{13908CB9-0142-4405-A09B-A73126E0B758}" type="pres">
      <dgm:prSet presAssocID="{FDDFD7B7-3C3F-49BE-AE12-97B851A66A43}" presName="hierChild5" presStyleCnt="0"/>
      <dgm:spPr/>
    </dgm:pt>
    <dgm:pt modelId="{E86B0BF0-963E-40F1-888E-0CDF3268E120}" type="pres">
      <dgm:prSet presAssocID="{D2341078-E94F-49C4-A9C8-8672B4EBAB9B}" presName="Name35" presStyleLbl="parChTrans1D3" presStyleIdx="1" presStyleCnt="4"/>
      <dgm:spPr/>
      <dgm:t>
        <a:bodyPr/>
        <a:lstStyle/>
        <a:p>
          <a:endParaRPr lang="ru-RU"/>
        </a:p>
      </dgm:t>
    </dgm:pt>
    <dgm:pt modelId="{AA9CDD11-7361-485A-A2D5-217C1F4FB073}" type="pres">
      <dgm:prSet presAssocID="{EB88E5B2-8105-489A-8A6A-637BA6852934}" presName="hierRoot2" presStyleCnt="0">
        <dgm:presLayoutVars>
          <dgm:hierBranch/>
        </dgm:presLayoutVars>
      </dgm:prSet>
      <dgm:spPr/>
    </dgm:pt>
    <dgm:pt modelId="{AED905B7-D680-431E-B1AF-708DDAF3CD6D}" type="pres">
      <dgm:prSet presAssocID="{EB88E5B2-8105-489A-8A6A-637BA6852934}" presName="rootComposite" presStyleCnt="0"/>
      <dgm:spPr/>
    </dgm:pt>
    <dgm:pt modelId="{A001A89B-47E4-4629-8225-F61D441365E8}" type="pres">
      <dgm:prSet presAssocID="{EB88E5B2-8105-489A-8A6A-637BA6852934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90AE18-8DB8-4365-BE04-F5A7FB493C55}" type="pres">
      <dgm:prSet presAssocID="{EB88E5B2-8105-489A-8A6A-637BA6852934}" presName="rootConnector" presStyleLbl="node3" presStyleIdx="1" presStyleCnt="4"/>
      <dgm:spPr/>
      <dgm:t>
        <a:bodyPr/>
        <a:lstStyle/>
        <a:p>
          <a:endParaRPr lang="ru-RU"/>
        </a:p>
      </dgm:t>
    </dgm:pt>
    <dgm:pt modelId="{E1EC8C3A-8807-4346-B5CD-C2AED99F8149}" type="pres">
      <dgm:prSet presAssocID="{EB88E5B2-8105-489A-8A6A-637BA6852934}" presName="hierChild4" presStyleCnt="0"/>
      <dgm:spPr/>
    </dgm:pt>
    <dgm:pt modelId="{2BD99243-ABA1-4D7B-8877-6811E70F295F}" type="pres">
      <dgm:prSet presAssocID="{8346459E-F5DD-48A9-BCA6-FBBFD097CD10}" presName="Name35" presStyleLbl="parChTrans1D4" presStyleIdx="0" presStyleCnt="3"/>
      <dgm:spPr/>
      <dgm:t>
        <a:bodyPr/>
        <a:lstStyle/>
        <a:p>
          <a:endParaRPr lang="ru-RU"/>
        </a:p>
      </dgm:t>
    </dgm:pt>
    <dgm:pt modelId="{9E7D493A-2ADF-4C55-BB05-980F24B429F3}" type="pres">
      <dgm:prSet presAssocID="{99980837-96CB-43DE-8D7C-71BC3B35047B}" presName="hierRoot2" presStyleCnt="0">
        <dgm:presLayoutVars>
          <dgm:hierBranch val="r"/>
        </dgm:presLayoutVars>
      </dgm:prSet>
      <dgm:spPr/>
    </dgm:pt>
    <dgm:pt modelId="{A9C0D3EC-50EE-464D-9990-DADE2CD696A7}" type="pres">
      <dgm:prSet presAssocID="{99980837-96CB-43DE-8D7C-71BC3B35047B}" presName="rootComposite" presStyleCnt="0"/>
      <dgm:spPr/>
    </dgm:pt>
    <dgm:pt modelId="{3E2AF98B-3DF0-45B6-B84F-BB8CED47049A}" type="pres">
      <dgm:prSet presAssocID="{99980837-96CB-43DE-8D7C-71BC3B35047B}" presName="rootText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A14C0-7280-4D13-BFA8-1ABF65230A05}" type="pres">
      <dgm:prSet presAssocID="{99980837-96CB-43DE-8D7C-71BC3B35047B}" presName="rootConnector" presStyleLbl="node4" presStyleIdx="0" presStyleCnt="3"/>
      <dgm:spPr/>
      <dgm:t>
        <a:bodyPr/>
        <a:lstStyle/>
        <a:p>
          <a:endParaRPr lang="ru-RU"/>
        </a:p>
      </dgm:t>
    </dgm:pt>
    <dgm:pt modelId="{AD25824B-1B43-4316-ABF0-562AADC18304}" type="pres">
      <dgm:prSet presAssocID="{99980837-96CB-43DE-8D7C-71BC3B35047B}" presName="hierChild4" presStyleCnt="0"/>
      <dgm:spPr/>
    </dgm:pt>
    <dgm:pt modelId="{E920101F-A5A7-4617-B6B8-404AAC6DDF01}" type="pres">
      <dgm:prSet presAssocID="{99980837-96CB-43DE-8D7C-71BC3B35047B}" presName="hierChild5" presStyleCnt="0"/>
      <dgm:spPr/>
    </dgm:pt>
    <dgm:pt modelId="{A74F0FDF-3218-4871-93F0-4C64D16F207B}" type="pres">
      <dgm:prSet presAssocID="{F290C2F0-6D1D-4BE4-B934-AC9E33800C15}" presName="Name35" presStyleLbl="parChTrans1D4" presStyleIdx="1" presStyleCnt="3"/>
      <dgm:spPr/>
      <dgm:t>
        <a:bodyPr/>
        <a:lstStyle/>
        <a:p>
          <a:endParaRPr lang="ru-RU"/>
        </a:p>
      </dgm:t>
    </dgm:pt>
    <dgm:pt modelId="{29F72DB1-542C-4435-B2BD-3BE631213716}" type="pres">
      <dgm:prSet presAssocID="{D07A015C-EFE9-4C48-92EB-5A4A34F68224}" presName="hierRoot2" presStyleCnt="0">
        <dgm:presLayoutVars>
          <dgm:hierBranch val="r"/>
        </dgm:presLayoutVars>
      </dgm:prSet>
      <dgm:spPr/>
    </dgm:pt>
    <dgm:pt modelId="{759820A2-35C5-4FEC-B5DA-E77DB3EBA15B}" type="pres">
      <dgm:prSet presAssocID="{D07A015C-EFE9-4C48-92EB-5A4A34F68224}" presName="rootComposite" presStyleCnt="0"/>
      <dgm:spPr/>
    </dgm:pt>
    <dgm:pt modelId="{7E5A6F90-19DE-42C6-8808-3D1F6D0B3F67}" type="pres">
      <dgm:prSet presAssocID="{D07A015C-EFE9-4C48-92EB-5A4A34F68224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0B8443-A1F0-45F5-8F76-31A81EB4740C}" type="pres">
      <dgm:prSet presAssocID="{D07A015C-EFE9-4C48-92EB-5A4A34F68224}" presName="rootConnector" presStyleLbl="node4" presStyleIdx="1" presStyleCnt="3"/>
      <dgm:spPr/>
      <dgm:t>
        <a:bodyPr/>
        <a:lstStyle/>
        <a:p>
          <a:endParaRPr lang="ru-RU"/>
        </a:p>
      </dgm:t>
    </dgm:pt>
    <dgm:pt modelId="{9D1AB3AD-AE3F-4F3C-AECB-D356721532EA}" type="pres">
      <dgm:prSet presAssocID="{D07A015C-EFE9-4C48-92EB-5A4A34F68224}" presName="hierChild4" presStyleCnt="0"/>
      <dgm:spPr/>
    </dgm:pt>
    <dgm:pt modelId="{3B43D750-F729-4D8B-8B33-55B8F0F08535}" type="pres">
      <dgm:prSet presAssocID="{D07A015C-EFE9-4C48-92EB-5A4A34F68224}" presName="hierChild5" presStyleCnt="0"/>
      <dgm:spPr/>
    </dgm:pt>
    <dgm:pt modelId="{5234E215-A4ED-4AAB-BB3A-6ADFDAF7D75C}" type="pres">
      <dgm:prSet presAssocID="{FD42B40D-CB72-4D0A-B2D8-658DB13C3265}" presName="Name35" presStyleLbl="parChTrans1D4" presStyleIdx="2" presStyleCnt="3"/>
      <dgm:spPr/>
      <dgm:t>
        <a:bodyPr/>
        <a:lstStyle/>
        <a:p>
          <a:endParaRPr lang="ru-RU"/>
        </a:p>
      </dgm:t>
    </dgm:pt>
    <dgm:pt modelId="{B1A89662-DB11-49F9-B452-D61D7B1FDE62}" type="pres">
      <dgm:prSet presAssocID="{0C66C67E-E646-4358-9506-04854CCC6A23}" presName="hierRoot2" presStyleCnt="0">
        <dgm:presLayoutVars>
          <dgm:hierBranch val="r"/>
        </dgm:presLayoutVars>
      </dgm:prSet>
      <dgm:spPr/>
    </dgm:pt>
    <dgm:pt modelId="{D26A8E1D-9522-4C25-AC58-10981FF88A34}" type="pres">
      <dgm:prSet presAssocID="{0C66C67E-E646-4358-9506-04854CCC6A23}" presName="rootComposite" presStyleCnt="0"/>
      <dgm:spPr/>
    </dgm:pt>
    <dgm:pt modelId="{C18E77B6-F474-4F6B-936A-1022E81BCE2B}" type="pres">
      <dgm:prSet presAssocID="{0C66C67E-E646-4358-9506-04854CCC6A23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D29FD-8EC7-42DA-BA37-16725BF69C8B}" type="pres">
      <dgm:prSet presAssocID="{0C66C67E-E646-4358-9506-04854CCC6A23}" presName="rootConnector" presStyleLbl="node4" presStyleIdx="2" presStyleCnt="3"/>
      <dgm:spPr/>
      <dgm:t>
        <a:bodyPr/>
        <a:lstStyle/>
        <a:p>
          <a:endParaRPr lang="ru-RU"/>
        </a:p>
      </dgm:t>
    </dgm:pt>
    <dgm:pt modelId="{1D218BFB-312E-46A6-91DC-2C9C8852C980}" type="pres">
      <dgm:prSet presAssocID="{0C66C67E-E646-4358-9506-04854CCC6A23}" presName="hierChild4" presStyleCnt="0"/>
      <dgm:spPr/>
    </dgm:pt>
    <dgm:pt modelId="{40E18C09-D544-4E78-8D80-94A1A3DA0A92}" type="pres">
      <dgm:prSet presAssocID="{0C66C67E-E646-4358-9506-04854CCC6A23}" presName="hierChild5" presStyleCnt="0"/>
      <dgm:spPr/>
    </dgm:pt>
    <dgm:pt modelId="{2426255C-608E-4DE5-A29C-28264897FA65}" type="pres">
      <dgm:prSet presAssocID="{EB88E5B2-8105-489A-8A6A-637BA6852934}" presName="hierChild5" presStyleCnt="0"/>
      <dgm:spPr/>
    </dgm:pt>
    <dgm:pt modelId="{065DDF04-CC13-486D-B2F4-0745E50496C9}" type="pres">
      <dgm:prSet presAssocID="{CF938B87-F70F-4C20-8587-08327BD4E916}" presName="hierChild5" presStyleCnt="0"/>
      <dgm:spPr/>
    </dgm:pt>
    <dgm:pt modelId="{73361BD1-19EE-4387-A63E-46C363247B5F}" type="pres">
      <dgm:prSet presAssocID="{CD68E18B-CDC6-4D74-A395-AE69C9B6AA25}" presName="Name35" presStyleLbl="parChTrans1D2" presStyleIdx="1" presStyleCnt="2"/>
      <dgm:spPr/>
      <dgm:t>
        <a:bodyPr/>
        <a:lstStyle/>
        <a:p>
          <a:endParaRPr lang="ru-RU"/>
        </a:p>
      </dgm:t>
    </dgm:pt>
    <dgm:pt modelId="{601C2247-3688-43F7-BAF9-718D7D0E9731}" type="pres">
      <dgm:prSet presAssocID="{AC86B3A1-3F6A-4D79-A456-8E876F31A0BB}" presName="hierRoot2" presStyleCnt="0">
        <dgm:presLayoutVars>
          <dgm:hierBranch/>
        </dgm:presLayoutVars>
      </dgm:prSet>
      <dgm:spPr/>
    </dgm:pt>
    <dgm:pt modelId="{F9B9B7BB-AA92-4E64-A6AD-925E46E1267B}" type="pres">
      <dgm:prSet presAssocID="{AC86B3A1-3F6A-4D79-A456-8E876F31A0BB}" presName="rootComposite" presStyleCnt="0"/>
      <dgm:spPr/>
    </dgm:pt>
    <dgm:pt modelId="{0D0CF4F1-4CEF-42AC-8755-DB84F78E9BC5}" type="pres">
      <dgm:prSet presAssocID="{AC86B3A1-3F6A-4D79-A456-8E876F31A0B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A35584-FACA-4BA6-953A-A7B0E0E830E6}" type="pres">
      <dgm:prSet presAssocID="{AC86B3A1-3F6A-4D79-A456-8E876F31A0BB}" presName="rootConnector" presStyleLbl="node2" presStyleIdx="1" presStyleCnt="2"/>
      <dgm:spPr/>
      <dgm:t>
        <a:bodyPr/>
        <a:lstStyle/>
        <a:p>
          <a:endParaRPr lang="ru-RU"/>
        </a:p>
      </dgm:t>
    </dgm:pt>
    <dgm:pt modelId="{624BCE9D-2769-4134-8F47-7E654E7B4836}" type="pres">
      <dgm:prSet presAssocID="{AC86B3A1-3F6A-4D79-A456-8E876F31A0BB}" presName="hierChild4" presStyleCnt="0"/>
      <dgm:spPr/>
    </dgm:pt>
    <dgm:pt modelId="{B520545D-3CD3-4C88-9770-9CE96933F035}" type="pres">
      <dgm:prSet presAssocID="{7636CD83-4E1B-4E01-965C-AA30170F8E26}" presName="Name35" presStyleLbl="parChTrans1D3" presStyleIdx="2" presStyleCnt="4"/>
      <dgm:spPr/>
      <dgm:t>
        <a:bodyPr/>
        <a:lstStyle/>
        <a:p>
          <a:endParaRPr lang="ru-RU"/>
        </a:p>
      </dgm:t>
    </dgm:pt>
    <dgm:pt modelId="{BD26ADAC-D017-417A-A878-56EBE1A8B24C}" type="pres">
      <dgm:prSet presAssocID="{036C375F-02C4-45EC-B397-B605115856F4}" presName="hierRoot2" presStyleCnt="0">
        <dgm:presLayoutVars>
          <dgm:hierBranch val="r"/>
        </dgm:presLayoutVars>
      </dgm:prSet>
      <dgm:spPr/>
    </dgm:pt>
    <dgm:pt modelId="{1089E696-CC6C-4ADA-B7BA-46F0D45860B3}" type="pres">
      <dgm:prSet presAssocID="{036C375F-02C4-45EC-B397-B605115856F4}" presName="rootComposite" presStyleCnt="0"/>
      <dgm:spPr/>
    </dgm:pt>
    <dgm:pt modelId="{BAAC4894-717D-4A78-95CA-B8045D31F052}" type="pres">
      <dgm:prSet presAssocID="{036C375F-02C4-45EC-B397-B605115856F4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B44569-494E-4686-8CDF-2C055A486931}" type="pres">
      <dgm:prSet presAssocID="{036C375F-02C4-45EC-B397-B605115856F4}" presName="rootConnector" presStyleLbl="node3" presStyleIdx="2" presStyleCnt="4"/>
      <dgm:spPr/>
      <dgm:t>
        <a:bodyPr/>
        <a:lstStyle/>
        <a:p>
          <a:endParaRPr lang="ru-RU"/>
        </a:p>
      </dgm:t>
    </dgm:pt>
    <dgm:pt modelId="{4AAA3D86-D4CF-43F2-A917-18DF9274E2D8}" type="pres">
      <dgm:prSet presAssocID="{036C375F-02C4-45EC-B397-B605115856F4}" presName="hierChild4" presStyleCnt="0"/>
      <dgm:spPr/>
    </dgm:pt>
    <dgm:pt modelId="{4A748B01-2899-49D7-BB1C-F73DDEC0A271}" type="pres">
      <dgm:prSet presAssocID="{036C375F-02C4-45EC-B397-B605115856F4}" presName="hierChild5" presStyleCnt="0"/>
      <dgm:spPr/>
    </dgm:pt>
    <dgm:pt modelId="{807ECF3A-D8D7-47D9-8EA7-F2EECA56736C}" type="pres">
      <dgm:prSet presAssocID="{1E98D42E-B556-4F47-981E-516F61161958}" presName="Name35" presStyleLbl="parChTrans1D3" presStyleIdx="3" presStyleCnt="4"/>
      <dgm:spPr/>
      <dgm:t>
        <a:bodyPr/>
        <a:lstStyle/>
        <a:p>
          <a:endParaRPr lang="ru-RU"/>
        </a:p>
      </dgm:t>
    </dgm:pt>
    <dgm:pt modelId="{64CF4779-81A1-4451-981E-373D10E9F533}" type="pres">
      <dgm:prSet presAssocID="{6060FBA5-BE25-4DD8-A553-4006C35A5057}" presName="hierRoot2" presStyleCnt="0">
        <dgm:presLayoutVars>
          <dgm:hierBranch val="r"/>
        </dgm:presLayoutVars>
      </dgm:prSet>
      <dgm:spPr/>
    </dgm:pt>
    <dgm:pt modelId="{05420CA4-38CD-48F2-8BE3-E546F8F418EC}" type="pres">
      <dgm:prSet presAssocID="{6060FBA5-BE25-4DD8-A553-4006C35A5057}" presName="rootComposite" presStyleCnt="0"/>
      <dgm:spPr/>
    </dgm:pt>
    <dgm:pt modelId="{9FA67E21-0A79-4D14-ABBA-81ACE8341741}" type="pres">
      <dgm:prSet presAssocID="{6060FBA5-BE25-4DD8-A553-4006C35A5057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F4EAC-BBF5-460C-893A-CD5C46660DCC}" type="pres">
      <dgm:prSet presAssocID="{6060FBA5-BE25-4DD8-A553-4006C35A5057}" presName="rootConnector" presStyleLbl="node3" presStyleIdx="3" presStyleCnt="4"/>
      <dgm:spPr/>
      <dgm:t>
        <a:bodyPr/>
        <a:lstStyle/>
        <a:p>
          <a:endParaRPr lang="ru-RU"/>
        </a:p>
      </dgm:t>
    </dgm:pt>
    <dgm:pt modelId="{85F7756B-B9D8-4F64-9B67-607513746D0A}" type="pres">
      <dgm:prSet presAssocID="{6060FBA5-BE25-4DD8-A553-4006C35A5057}" presName="hierChild4" presStyleCnt="0"/>
      <dgm:spPr/>
    </dgm:pt>
    <dgm:pt modelId="{1F493492-2622-4F39-B050-6CDA27C666C5}" type="pres">
      <dgm:prSet presAssocID="{6060FBA5-BE25-4DD8-A553-4006C35A5057}" presName="hierChild5" presStyleCnt="0"/>
      <dgm:spPr/>
    </dgm:pt>
    <dgm:pt modelId="{37E5504A-719F-4428-ADE9-954FB03D5B54}" type="pres">
      <dgm:prSet presAssocID="{AC86B3A1-3F6A-4D79-A456-8E876F31A0BB}" presName="hierChild5" presStyleCnt="0"/>
      <dgm:spPr/>
    </dgm:pt>
    <dgm:pt modelId="{1773C1D7-C436-47DE-9428-6C2B403449B7}" type="pres">
      <dgm:prSet presAssocID="{A9505818-0C7B-4422-ACDA-78EEE37A4057}" presName="hierChild3" presStyleCnt="0"/>
      <dgm:spPr/>
    </dgm:pt>
  </dgm:ptLst>
  <dgm:cxnLst>
    <dgm:cxn modelId="{95A547BE-9CA5-4942-9298-04B78E47F451}" type="presOf" srcId="{CF938B87-F70F-4C20-8587-08327BD4E916}" destId="{2F2D8FC0-3FFD-454E-948B-B41A959B805D}" srcOrd="1" destOrd="0" presId="urn:microsoft.com/office/officeart/2005/8/layout/orgChart1"/>
    <dgm:cxn modelId="{0D5B5A1B-C7F8-472C-B9B4-C3DC8C37A8D2}" srcId="{A9505818-0C7B-4422-ACDA-78EEE37A4057}" destId="{CF938B87-F70F-4C20-8587-08327BD4E916}" srcOrd="0" destOrd="0" parTransId="{1874C8CD-9699-48E3-BD63-360C500A9EEA}" sibTransId="{43DACD5E-02F1-4EB0-A1E0-757F08161A4E}"/>
    <dgm:cxn modelId="{A23EB350-F31F-4CAC-81CA-DE8C6B35887F}" type="presOf" srcId="{A9505818-0C7B-4422-ACDA-78EEE37A4057}" destId="{2F26A46A-98D8-4784-B2F4-DFD225DD9D14}" srcOrd="0" destOrd="0" presId="urn:microsoft.com/office/officeart/2005/8/layout/orgChart1"/>
    <dgm:cxn modelId="{83C0FC1F-4959-49C1-B93A-A1B2C9CACBEA}" srcId="{EB88E5B2-8105-489A-8A6A-637BA6852934}" destId="{D07A015C-EFE9-4C48-92EB-5A4A34F68224}" srcOrd="1" destOrd="0" parTransId="{F290C2F0-6D1D-4BE4-B934-AC9E33800C15}" sibTransId="{B32D7C98-E6B0-45AB-B122-CC0E57445C2B}"/>
    <dgm:cxn modelId="{48562B06-2697-4AA7-AB31-FBDA96986A7C}" type="presOf" srcId="{EB88E5B2-8105-489A-8A6A-637BA6852934}" destId="{5490AE18-8DB8-4365-BE04-F5A7FB493C55}" srcOrd="1" destOrd="0" presId="urn:microsoft.com/office/officeart/2005/8/layout/orgChart1"/>
    <dgm:cxn modelId="{4E4A10F8-53D9-49A1-9932-32E348A6EBA7}" type="presOf" srcId="{A9505818-0C7B-4422-ACDA-78EEE37A4057}" destId="{1EFCB0E4-E3CF-4C2A-B347-24E9191A73D0}" srcOrd="1" destOrd="0" presId="urn:microsoft.com/office/officeart/2005/8/layout/orgChart1"/>
    <dgm:cxn modelId="{1D883BA2-BEB3-443F-8B78-08CE6B1BAE8D}" type="presOf" srcId="{2A86FB94-C0E4-4336-8784-2B0202D85676}" destId="{19BDA1AA-1ED1-452A-A563-5E66BA196B6F}" srcOrd="0" destOrd="0" presId="urn:microsoft.com/office/officeart/2005/8/layout/orgChart1"/>
    <dgm:cxn modelId="{3AB15B96-44B8-4058-B95F-64A55FE14902}" type="presOf" srcId="{99980837-96CB-43DE-8D7C-71BC3B35047B}" destId="{3E2AF98B-3DF0-45B6-B84F-BB8CED47049A}" srcOrd="0" destOrd="0" presId="urn:microsoft.com/office/officeart/2005/8/layout/orgChart1"/>
    <dgm:cxn modelId="{06F4877E-6702-4866-9558-643C5CFCE4FF}" type="presOf" srcId="{D07A015C-EFE9-4C48-92EB-5A4A34F68224}" destId="{510B8443-A1F0-45F5-8F76-31A81EB4740C}" srcOrd="1" destOrd="0" presId="urn:microsoft.com/office/officeart/2005/8/layout/orgChart1"/>
    <dgm:cxn modelId="{8AE1D6EE-9276-41D1-82B3-92A06AC23192}" type="presOf" srcId="{1E98D42E-B556-4F47-981E-516F61161958}" destId="{807ECF3A-D8D7-47D9-8EA7-F2EECA56736C}" srcOrd="0" destOrd="0" presId="urn:microsoft.com/office/officeart/2005/8/layout/orgChart1"/>
    <dgm:cxn modelId="{ADBF5767-080F-41DE-9EE9-1E1B8223364B}" type="presOf" srcId="{5ED894E8-EBBF-41F7-A938-C8A1F96ED107}" destId="{4565E920-5FD7-44F7-872F-CD03C5DEB39F}" srcOrd="0" destOrd="0" presId="urn:microsoft.com/office/officeart/2005/8/layout/orgChart1"/>
    <dgm:cxn modelId="{42FC184A-8978-42F8-8EDC-B24A1A44B7AF}" type="presOf" srcId="{99980837-96CB-43DE-8D7C-71BC3B35047B}" destId="{15CA14C0-7280-4D13-BFA8-1ABF65230A05}" srcOrd="1" destOrd="0" presId="urn:microsoft.com/office/officeart/2005/8/layout/orgChart1"/>
    <dgm:cxn modelId="{1BDD5DB1-DC47-4441-AE79-955600ECABC7}" type="presOf" srcId="{D2341078-E94F-49C4-A9C8-8672B4EBAB9B}" destId="{E86B0BF0-963E-40F1-888E-0CDF3268E120}" srcOrd="0" destOrd="0" presId="urn:microsoft.com/office/officeart/2005/8/layout/orgChart1"/>
    <dgm:cxn modelId="{F2F13D17-7CE1-4BCE-A8DB-919464BF173C}" srcId="{AC86B3A1-3F6A-4D79-A456-8E876F31A0BB}" destId="{6060FBA5-BE25-4DD8-A553-4006C35A5057}" srcOrd="1" destOrd="0" parTransId="{1E98D42E-B556-4F47-981E-516F61161958}" sibTransId="{2D6B0178-B9FC-4900-B2A9-F97986503B8D}"/>
    <dgm:cxn modelId="{25B7DC46-F071-418E-A319-9D02E366FDFC}" type="presOf" srcId="{036C375F-02C4-45EC-B397-B605115856F4}" destId="{E4B44569-494E-4686-8CDF-2C055A486931}" srcOrd="1" destOrd="0" presId="urn:microsoft.com/office/officeart/2005/8/layout/orgChart1"/>
    <dgm:cxn modelId="{4B29DFD9-58A8-4A60-B860-C7672C013CE5}" srcId="{A9505818-0C7B-4422-ACDA-78EEE37A4057}" destId="{AC86B3A1-3F6A-4D79-A456-8E876F31A0BB}" srcOrd="1" destOrd="0" parTransId="{CD68E18B-CDC6-4D74-A395-AE69C9B6AA25}" sibTransId="{23748834-AB8A-4C40-B9C9-C6B2F76F931E}"/>
    <dgm:cxn modelId="{7A29AE1A-7174-4588-A124-5DC988ACB0B2}" type="presOf" srcId="{D07A015C-EFE9-4C48-92EB-5A4A34F68224}" destId="{7E5A6F90-19DE-42C6-8808-3D1F6D0B3F67}" srcOrd="0" destOrd="0" presId="urn:microsoft.com/office/officeart/2005/8/layout/orgChart1"/>
    <dgm:cxn modelId="{548B9A68-D107-460B-A12F-9EDD49840C2C}" type="presOf" srcId="{8346459E-F5DD-48A9-BCA6-FBBFD097CD10}" destId="{2BD99243-ABA1-4D7B-8877-6811E70F295F}" srcOrd="0" destOrd="0" presId="urn:microsoft.com/office/officeart/2005/8/layout/orgChart1"/>
    <dgm:cxn modelId="{42891652-B400-48A3-964F-4F1F2C41A221}" srcId="{5ED894E8-EBBF-41F7-A938-C8A1F96ED107}" destId="{A9505818-0C7B-4422-ACDA-78EEE37A4057}" srcOrd="0" destOrd="0" parTransId="{29F08FFB-38A1-4388-AAF1-E5BE503A1A56}" sibTransId="{F21AE00B-EF65-43B7-B4D6-32E0D312C1A5}"/>
    <dgm:cxn modelId="{3EBDF666-A2ED-48EA-A4AE-B2E3F6A54E7B}" type="presOf" srcId="{7636CD83-4E1B-4E01-965C-AA30170F8E26}" destId="{B520545D-3CD3-4C88-9770-9CE96933F035}" srcOrd="0" destOrd="0" presId="urn:microsoft.com/office/officeart/2005/8/layout/orgChart1"/>
    <dgm:cxn modelId="{DC37980E-4BDD-4F2D-86FB-78C2EA98B6DD}" type="presOf" srcId="{CF938B87-F70F-4C20-8587-08327BD4E916}" destId="{2715B26C-E9C4-4EAB-AD11-42647AD302F0}" srcOrd="0" destOrd="0" presId="urn:microsoft.com/office/officeart/2005/8/layout/orgChart1"/>
    <dgm:cxn modelId="{1FC37548-C39A-40C8-BC2D-D691D4FA657B}" type="presOf" srcId="{6060FBA5-BE25-4DD8-A553-4006C35A5057}" destId="{9FA67E21-0A79-4D14-ABBA-81ACE8341741}" srcOrd="0" destOrd="0" presId="urn:microsoft.com/office/officeart/2005/8/layout/orgChart1"/>
    <dgm:cxn modelId="{13414FC6-07B6-4BE3-B1C6-1AA12790DFA1}" type="presOf" srcId="{F290C2F0-6D1D-4BE4-B934-AC9E33800C15}" destId="{A74F0FDF-3218-4871-93F0-4C64D16F207B}" srcOrd="0" destOrd="0" presId="urn:microsoft.com/office/officeart/2005/8/layout/orgChart1"/>
    <dgm:cxn modelId="{154AA858-EDBC-4466-A93B-1519C757D5A9}" type="presOf" srcId="{EB88E5B2-8105-489A-8A6A-637BA6852934}" destId="{A001A89B-47E4-4629-8225-F61D441365E8}" srcOrd="0" destOrd="0" presId="urn:microsoft.com/office/officeart/2005/8/layout/orgChart1"/>
    <dgm:cxn modelId="{BE9AD3F3-541C-4654-8DB1-C1598EC81B87}" srcId="{CF938B87-F70F-4C20-8587-08327BD4E916}" destId="{FDDFD7B7-3C3F-49BE-AE12-97B851A66A43}" srcOrd="0" destOrd="0" parTransId="{2A86FB94-C0E4-4336-8784-2B0202D85676}" sibTransId="{942236D7-0963-4227-A932-61108B13977A}"/>
    <dgm:cxn modelId="{D4DAF007-ACF2-4EC9-81DF-B269D12CCA5E}" type="presOf" srcId="{6060FBA5-BE25-4DD8-A553-4006C35A5057}" destId="{A99F4EAC-BBF5-460C-893A-CD5C46660DCC}" srcOrd="1" destOrd="0" presId="urn:microsoft.com/office/officeart/2005/8/layout/orgChart1"/>
    <dgm:cxn modelId="{A26C36D1-B4C2-43F9-AB98-113644539EE1}" srcId="{EB88E5B2-8105-489A-8A6A-637BA6852934}" destId="{99980837-96CB-43DE-8D7C-71BC3B35047B}" srcOrd="0" destOrd="0" parTransId="{8346459E-F5DD-48A9-BCA6-FBBFD097CD10}" sibTransId="{E341A071-FC5C-48D7-847F-4E8758FE820E}"/>
    <dgm:cxn modelId="{18A0FF80-E87D-4CB3-91E3-AC3866F41EA6}" srcId="{CF938B87-F70F-4C20-8587-08327BD4E916}" destId="{EB88E5B2-8105-489A-8A6A-637BA6852934}" srcOrd="1" destOrd="0" parTransId="{D2341078-E94F-49C4-A9C8-8672B4EBAB9B}" sibTransId="{DCE06672-6433-428F-AE5C-4F416635C32E}"/>
    <dgm:cxn modelId="{0EFAB217-34AA-4A27-AA16-4D2EF58FEFB3}" type="presOf" srcId="{1874C8CD-9699-48E3-BD63-360C500A9EEA}" destId="{DEFBEBB5-6615-43F7-A26E-32E09B7D31EB}" srcOrd="0" destOrd="0" presId="urn:microsoft.com/office/officeart/2005/8/layout/orgChart1"/>
    <dgm:cxn modelId="{5A9C8AE6-04F2-4112-8219-8B6BECFB22B9}" type="presOf" srcId="{AC86B3A1-3F6A-4D79-A456-8E876F31A0BB}" destId="{F3A35584-FACA-4BA6-953A-A7B0E0E830E6}" srcOrd="1" destOrd="0" presId="urn:microsoft.com/office/officeart/2005/8/layout/orgChart1"/>
    <dgm:cxn modelId="{230C81B6-766A-4899-88CF-F5D0F76CA714}" type="presOf" srcId="{FDDFD7B7-3C3F-49BE-AE12-97B851A66A43}" destId="{AED49EBB-15AE-45BB-B85A-8DDC60412958}" srcOrd="0" destOrd="0" presId="urn:microsoft.com/office/officeart/2005/8/layout/orgChart1"/>
    <dgm:cxn modelId="{7BD999DC-8484-4A42-94DF-D73CC03C90CC}" type="presOf" srcId="{0C66C67E-E646-4358-9506-04854CCC6A23}" destId="{C18E77B6-F474-4F6B-936A-1022E81BCE2B}" srcOrd="0" destOrd="0" presId="urn:microsoft.com/office/officeart/2005/8/layout/orgChart1"/>
    <dgm:cxn modelId="{8B69D75B-EC07-449F-92AF-5130B892689C}" srcId="{AC86B3A1-3F6A-4D79-A456-8E876F31A0BB}" destId="{036C375F-02C4-45EC-B397-B605115856F4}" srcOrd="0" destOrd="0" parTransId="{7636CD83-4E1B-4E01-965C-AA30170F8E26}" sibTransId="{716A2C5F-1901-446C-BDC7-4B3D38756EB7}"/>
    <dgm:cxn modelId="{1B40B42A-2825-4254-A169-69CC641C5795}" type="presOf" srcId="{036C375F-02C4-45EC-B397-B605115856F4}" destId="{BAAC4894-717D-4A78-95CA-B8045D31F052}" srcOrd="0" destOrd="0" presId="urn:microsoft.com/office/officeart/2005/8/layout/orgChart1"/>
    <dgm:cxn modelId="{A2E6A3B6-5B16-45CA-92BD-BEA7FCF89D7B}" type="presOf" srcId="{FD42B40D-CB72-4D0A-B2D8-658DB13C3265}" destId="{5234E215-A4ED-4AAB-BB3A-6ADFDAF7D75C}" srcOrd="0" destOrd="0" presId="urn:microsoft.com/office/officeart/2005/8/layout/orgChart1"/>
    <dgm:cxn modelId="{48942B8F-DF5C-4E4F-AB23-1AA515DAD093}" srcId="{EB88E5B2-8105-489A-8A6A-637BA6852934}" destId="{0C66C67E-E646-4358-9506-04854CCC6A23}" srcOrd="2" destOrd="0" parTransId="{FD42B40D-CB72-4D0A-B2D8-658DB13C3265}" sibTransId="{FA7E9714-19B9-44F6-B4CE-04D572D261E2}"/>
    <dgm:cxn modelId="{65E19B6E-A5BD-4482-989B-F5DC308AA80E}" type="presOf" srcId="{AC86B3A1-3F6A-4D79-A456-8E876F31A0BB}" destId="{0D0CF4F1-4CEF-42AC-8755-DB84F78E9BC5}" srcOrd="0" destOrd="0" presId="urn:microsoft.com/office/officeart/2005/8/layout/orgChart1"/>
    <dgm:cxn modelId="{9F97C90C-83DB-4200-92EC-2A2E0202C170}" type="presOf" srcId="{0C66C67E-E646-4358-9506-04854CCC6A23}" destId="{725D29FD-8EC7-42DA-BA37-16725BF69C8B}" srcOrd="1" destOrd="0" presId="urn:microsoft.com/office/officeart/2005/8/layout/orgChart1"/>
    <dgm:cxn modelId="{A0AAD349-64B6-4E78-AE2A-56BF647E5436}" type="presOf" srcId="{FDDFD7B7-3C3F-49BE-AE12-97B851A66A43}" destId="{C5026986-CA29-40C3-B38D-5E37CFDB1F21}" srcOrd="1" destOrd="0" presId="urn:microsoft.com/office/officeart/2005/8/layout/orgChart1"/>
    <dgm:cxn modelId="{2CBF1270-B2FF-4039-95A2-29C982526EDD}" type="presOf" srcId="{CD68E18B-CDC6-4D74-A395-AE69C9B6AA25}" destId="{73361BD1-19EE-4387-A63E-46C363247B5F}" srcOrd="0" destOrd="0" presId="urn:microsoft.com/office/officeart/2005/8/layout/orgChart1"/>
    <dgm:cxn modelId="{2C34EF17-BAB9-4904-9D5F-4F6278CB04B1}" type="presParOf" srcId="{4565E920-5FD7-44F7-872F-CD03C5DEB39F}" destId="{87F6BC87-9B5B-4147-B48F-36B0253BC00D}" srcOrd="0" destOrd="0" presId="urn:microsoft.com/office/officeart/2005/8/layout/orgChart1"/>
    <dgm:cxn modelId="{C1BE342C-1C02-4968-9A60-B002D99FE02D}" type="presParOf" srcId="{87F6BC87-9B5B-4147-B48F-36B0253BC00D}" destId="{DC795B88-E736-4D61-AF64-05BCC80221D5}" srcOrd="0" destOrd="0" presId="urn:microsoft.com/office/officeart/2005/8/layout/orgChart1"/>
    <dgm:cxn modelId="{5ADA5D86-A4A4-4171-B8E6-B9CF8BEB2DB4}" type="presParOf" srcId="{DC795B88-E736-4D61-AF64-05BCC80221D5}" destId="{2F26A46A-98D8-4784-B2F4-DFD225DD9D14}" srcOrd="0" destOrd="0" presId="urn:microsoft.com/office/officeart/2005/8/layout/orgChart1"/>
    <dgm:cxn modelId="{BFB873BF-DB46-4798-9452-403722241D3D}" type="presParOf" srcId="{DC795B88-E736-4D61-AF64-05BCC80221D5}" destId="{1EFCB0E4-E3CF-4C2A-B347-24E9191A73D0}" srcOrd="1" destOrd="0" presId="urn:microsoft.com/office/officeart/2005/8/layout/orgChart1"/>
    <dgm:cxn modelId="{960337E9-F0C4-4EB7-8E04-25F293139C27}" type="presParOf" srcId="{87F6BC87-9B5B-4147-B48F-36B0253BC00D}" destId="{95ABC17A-501A-491A-82E5-A8906160E7CB}" srcOrd="1" destOrd="0" presId="urn:microsoft.com/office/officeart/2005/8/layout/orgChart1"/>
    <dgm:cxn modelId="{51576B10-6C36-4FD0-87A4-F072B133B1C4}" type="presParOf" srcId="{95ABC17A-501A-491A-82E5-A8906160E7CB}" destId="{DEFBEBB5-6615-43F7-A26E-32E09B7D31EB}" srcOrd="0" destOrd="0" presId="urn:microsoft.com/office/officeart/2005/8/layout/orgChart1"/>
    <dgm:cxn modelId="{9A52D9BA-F279-4749-B334-4A477396A595}" type="presParOf" srcId="{95ABC17A-501A-491A-82E5-A8906160E7CB}" destId="{911C1C82-EFAE-4467-B77B-2BF985D26AB3}" srcOrd="1" destOrd="0" presId="urn:microsoft.com/office/officeart/2005/8/layout/orgChart1"/>
    <dgm:cxn modelId="{FF17FEC8-239A-4F27-9801-33FD02905452}" type="presParOf" srcId="{911C1C82-EFAE-4467-B77B-2BF985D26AB3}" destId="{2DB1A755-E8A1-4ED7-A985-41A69CCAF607}" srcOrd="0" destOrd="0" presId="urn:microsoft.com/office/officeart/2005/8/layout/orgChart1"/>
    <dgm:cxn modelId="{91AEEA04-1D9A-4C63-8CCF-DBE07E68539B}" type="presParOf" srcId="{2DB1A755-E8A1-4ED7-A985-41A69CCAF607}" destId="{2715B26C-E9C4-4EAB-AD11-42647AD302F0}" srcOrd="0" destOrd="0" presId="urn:microsoft.com/office/officeart/2005/8/layout/orgChart1"/>
    <dgm:cxn modelId="{1EA22BCF-5502-4D6F-B3BB-F4CDD38B841B}" type="presParOf" srcId="{2DB1A755-E8A1-4ED7-A985-41A69CCAF607}" destId="{2F2D8FC0-3FFD-454E-948B-B41A959B805D}" srcOrd="1" destOrd="0" presId="urn:microsoft.com/office/officeart/2005/8/layout/orgChart1"/>
    <dgm:cxn modelId="{15F01DD9-877B-4023-A424-C54DD69C4C69}" type="presParOf" srcId="{911C1C82-EFAE-4467-B77B-2BF985D26AB3}" destId="{C4BC51FF-18D6-4DAD-8C66-A1D711D1BDB8}" srcOrd="1" destOrd="0" presId="urn:microsoft.com/office/officeart/2005/8/layout/orgChart1"/>
    <dgm:cxn modelId="{531B2734-D68E-4008-8B1E-CF753ECD7E53}" type="presParOf" srcId="{C4BC51FF-18D6-4DAD-8C66-A1D711D1BDB8}" destId="{19BDA1AA-1ED1-452A-A563-5E66BA196B6F}" srcOrd="0" destOrd="0" presId="urn:microsoft.com/office/officeart/2005/8/layout/orgChart1"/>
    <dgm:cxn modelId="{A1EF5C9A-82A4-4C18-997A-23ABEFDB9DA6}" type="presParOf" srcId="{C4BC51FF-18D6-4DAD-8C66-A1D711D1BDB8}" destId="{E8FE5C47-EFCE-4F42-B667-6A6367EAAA01}" srcOrd="1" destOrd="0" presId="urn:microsoft.com/office/officeart/2005/8/layout/orgChart1"/>
    <dgm:cxn modelId="{9CE42448-5E4C-4361-9EA4-9383E2C2E8AC}" type="presParOf" srcId="{E8FE5C47-EFCE-4F42-B667-6A6367EAAA01}" destId="{F81DEEC8-BFFE-4F17-9BDB-48909F00FE53}" srcOrd="0" destOrd="0" presId="urn:microsoft.com/office/officeart/2005/8/layout/orgChart1"/>
    <dgm:cxn modelId="{5491EB9E-B187-4D39-99B1-8368603E3495}" type="presParOf" srcId="{F81DEEC8-BFFE-4F17-9BDB-48909F00FE53}" destId="{AED49EBB-15AE-45BB-B85A-8DDC60412958}" srcOrd="0" destOrd="0" presId="urn:microsoft.com/office/officeart/2005/8/layout/orgChart1"/>
    <dgm:cxn modelId="{B52102C7-5313-4CCE-A275-D1ABE78CD49B}" type="presParOf" srcId="{F81DEEC8-BFFE-4F17-9BDB-48909F00FE53}" destId="{C5026986-CA29-40C3-B38D-5E37CFDB1F21}" srcOrd="1" destOrd="0" presId="urn:microsoft.com/office/officeart/2005/8/layout/orgChart1"/>
    <dgm:cxn modelId="{154A2A7A-F4EB-4D6B-8A36-C776DEAB1E41}" type="presParOf" srcId="{E8FE5C47-EFCE-4F42-B667-6A6367EAAA01}" destId="{F849B196-2D31-4FFF-8530-3DDA2D2D3094}" srcOrd="1" destOrd="0" presId="urn:microsoft.com/office/officeart/2005/8/layout/orgChart1"/>
    <dgm:cxn modelId="{258817F7-3012-486D-88CF-91E08173DAE2}" type="presParOf" srcId="{E8FE5C47-EFCE-4F42-B667-6A6367EAAA01}" destId="{13908CB9-0142-4405-A09B-A73126E0B758}" srcOrd="2" destOrd="0" presId="urn:microsoft.com/office/officeart/2005/8/layout/orgChart1"/>
    <dgm:cxn modelId="{731C2667-1BA4-48C9-9F19-250DC0A0590E}" type="presParOf" srcId="{C4BC51FF-18D6-4DAD-8C66-A1D711D1BDB8}" destId="{E86B0BF0-963E-40F1-888E-0CDF3268E120}" srcOrd="2" destOrd="0" presId="urn:microsoft.com/office/officeart/2005/8/layout/orgChart1"/>
    <dgm:cxn modelId="{FEBB3287-1416-4C88-B620-378ADB3C801F}" type="presParOf" srcId="{C4BC51FF-18D6-4DAD-8C66-A1D711D1BDB8}" destId="{AA9CDD11-7361-485A-A2D5-217C1F4FB073}" srcOrd="3" destOrd="0" presId="urn:microsoft.com/office/officeart/2005/8/layout/orgChart1"/>
    <dgm:cxn modelId="{62A27AB8-E581-47F6-AA18-E0EF1F202C6A}" type="presParOf" srcId="{AA9CDD11-7361-485A-A2D5-217C1F4FB073}" destId="{AED905B7-D680-431E-B1AF-708DDAF3CD6D}" srcOrd="0" destOrd="0" presId="urn:microsoft.com/office/officeart/2005/8/layout/orgChart1"/>
    <dgm:cxn modelId="{B06C0530-B50F-4F15-A90E-0C2E4B928E9A}" type="presParOf" srcId="{AED905B7-D680-431E-B1AF-708DDAF3CD6D}" destId="{A001A89B-47E4-4629-8225-F61D441365E8}" srcOrd="0" destOrd="0" presId="urn:microsoft.com/office/officeart/2005/8/layout/orgChart1"/>
    <dgm:cxn modelId="{7CC3020C-2AB6-48DF-97FA-DED47A238706}" type="presParOf" srcId="{AED905B7-D680-431E-B1AF-708DDAF3CD6D}" destId="{5490AE18-8DB8-4365-BE04-F5A7FB493C55}" srcOrd="1" destOrd="0" presId="urn:microsoft.com/office/officeart/2005/8/layout/orgChart1"/>
    <dgm:cxn modelId="{3C52BB5F-A56C-418C-B2C6-CA2FB2F6A6EB}" type="presParOf" srcId="{AA9CDD11-7361-485A-A2D5-217C1F4FB073}" destId="{E1EC8C3A-8807-4346-B5CD-C2AED99F8149}" srcOrd="1" destOrd="0" presId="urn:microsoft.com/office/officeart/2005/8/layout/orgChart1"/>
    <dgm:cxn modelId="{B1ECE649-782A-40C2-9FB7-859EBB1C7F93}" type="presParOf" srcId="{E1EC8C3A-8807-4346-B5CD-C2AED99F8149}" destId="{2BD99243-ABA1-4D7B-8877-6811E70F295F}" srcOrd="0" destOrd="0" presId="urn:microsoft.com/office/officeart/2005/8/layout/orgChart1"/>
    <dgm:cxn modelId="{AF397A5C-4C15-4A29-A4F7-8FC667E80E01}" type="presParOf" srcId="{E1EC8C3A-8807-4346-B5CD-C2AED99F8149}" destId="{9E7D493A-2ADF-4C55-BB05-980F24B429F3}" srcOrd="1" destOrd="0" presId="urn:microsoft.com/office/officeart/2005/8/layout/orgChart1"/>
    <dgm:cxn modelId="{CD316952-2B45-4DED-BB82-62E3396D7B90}" type="presParOf" srcId="{9E7D493A-2ADF-4C55-BB05-980F24B429F3}" destId="{A9C0D3EC-50EE-464D-9990-DADE2CD696A7}" srcOrd="0" destOrd="0" presId="urn:microsoft.com/office/officeart/2005/8/layout/orgChart1"/>
    <dgm:cxn modelId="{5A6F34FF-8206-4E9E-A338-2B445312A205}" type="presParOf" srcId="{A9C0D3EC-50EE-464D-9990-DADE2CD696A7}" destId="{3E2AF98B-3DF0-45B6-B84F-BB8CED47049A}" srcOrd="0" destOrd="0" presId="urn:microsoft.com/office/officeart/2005/8/layout/orgChart1"/>
    <dgm:cxn modelId="{1A813BF7-5132-4701-9228-508D772013F4}" type="presParOf" srcId="{A9C0D3EC-50EE-464D-9990-DADE2CD696A7}" destId="{15CA14C0-7280-4D13-BFA8-1ABF65230A05}" srcOrd="1" destOrd="0" presId="urn:microsoft.com/office/officeart/2005/8/layout/orgChart1"/>
    <dgm:cxn modelId="{9E41F5F1-4E9F-4590-962A-3A777A07A0A5}" type="presParOf" srcId="{9E7D493A-2ADF-4C55-BB05-980F24B429F3}" destId="{AD25824B-1B43-4316-ABF0-562AADC18304}" srcOrd="1" destOrd="0" presId="urn:microsoft.com/office/officeart/2005/8/layout/orgChart1"/>
    <dgm:cxn modelId="{34BAE232-F2D1-4FAB-9C60-D2649D91B352}" type="presParOf" srcId="{9E7D493A-2ADF-4C55-BB05-980F24B429F3}" destId="{E920101F-A5A7-4617-B6B8-404AAC6DDF01}" srcOrd="2" destOrd="0" presId="urn:microsoft.com/office/officeart/2005/8/layout/orgChart1"/>
    <dgm:cxn modelId="{2E2A14DD-6159-49A3-A813-AD9892402FE7}" type="presParOf" srcId="{E1EC8C3A-8807-4346-B5CD-C2AED99F8149}" destId="{A74F0FDF-3218-4871-93F0-4C64D16F207B}" srcOrd="2" destOrd="0" presId="urn:microsoft.com/office/officeart/2005/8/layout/orgChart1"/>
    <dgm:cxn modelId="{08DCB100-F8E4-4FB9-A8EA-EFB005567B22}" type="presParOf" srcId="{E1EC8C3A-8807-4346-B5CD-C2AED99F8149}" destId="{29F72DB1-542C-4435-B2BD-3BE631213716}" srcOrd="3" destOrd="0" presId="urn:microsoft.com/office/officeart/2005/8/layout/orgChart1"/>
    <dgm:cxn modelId="{4AE4F36D-843F-4ECE-BFF1-AF0E1111D4EE}" type="presParOf" srcId="{29F72DB1-542C-4435-B2BD-3BE631213716}" destId="{759820A2-35C5-4FEC-B5DA-E77DB3EBA15B}" srcOrd="0" destOrd="0" presId="urn:microsoft.com/office/officeart/2005/8/layout/orgChart1"/>
    <dgm:cxn modelId="{FF7ED423-EBB4-4DDA-98E8-D66F7ECD868B}" type="presParOf" srcId="{759820A2-35C5-4FEC-B5DA-E77DB3EBA15B}" destId="{7E5A6F90-19DE-42C6-8808-3D1F6D0B3F67}" srcOrd="0" destOrd="0" presId="urn:microsoft.com/office/officeart/2005/8/layout/orgChart1"/>
    <dgm:cxn modelId="{BDCD8386-EE5B-43C9-9343-2773DFC25893}" type="presParOf" srcId="{759820A2-35C5-4FEC-B5DA-E77DB3EBA15B}" destId="{510B8443-A1F0-45F5-8F76-31A81EB4740C}" srcOrd="1" destOrd="0" presId="urn:microsoft.com/office/officeart/2005/8/layout/orgChart1"/>
    <dgm:cxn modelId="{A806DDAF-124A-4EC4-911A-D7AB6385FFEA}" type="presParOf" srcId="{29F72DB1-542C-4435-B2BD-3BE631213716}" destId="{9D1AB3AD-AE3F-4F3C-AECB-D356721532EA}" srcOrd="1" destOrd="0" presId="urn:microsoft.com/office/officeart/2005/8/layout/orgChart1"/>
    <dgm:cxn modelId="{2F519554-241C-4DFA-96E5-E9411ADB5558}" type="presParOf" srcId="{29F72DB1-542C-4435-B2BD-3BE631213716}" destId="{3B43D750-F729-4D8B-8B33-55B8F0F08535}" srcOrd="2" destOrd="0" presId="urn:microsoft.com/office/officeart/2005/8/layout/orgChart1"/>
    <dgm:cxn modelId="{282635F2-DFD4-43F2-80FA-C9CAFFF875DA}" type="presParOf" srcId="{E1EC8C3A-8807-4346-B5CD-C2AED99F8149}" destId="{5234E215-A4ED-4AAB-BB3A-6ADFDAF7D75C}" srcOrd="4" destOrd="0" presId="urn:microsoft.com/office/officeart/2005/8/layout/orgChart1"/>
    <dgm:cxn modelId="{4224E2C0-BCAA-4192-8481-AA5C7654A334}" type="presParOf" srcId="{E1EC8C3A-8807-4346-B5CD-C2AED99F8149}" destId="{B1A89662-DB11-49F9-B452-D61D7B1FDE62}" srcOrd="5" destOrd="0" presId="urn:microsoft.com/office/officeart/2005/8/layout/orgChart1"/>
    <dgm:cxn modelId="{456301D9-948B-4528-AFB5-1DEF581E6D3D}" type="presParOf" srcId="{B1A89662-DB11-49F9-B452-D61D7B1FDE62}" destId="{D26A8E1D-9522-4C25-AC58-10981FF88A34}" srcOrd="0" destOrd="0" presId="urn:microsoft.com/office/officeart/2005/8/layout/orgChart1"/>
    <dgm:cxn modelId="{5AB2E424-DC9B-4468-A6B4-3077A80EFC75}" type="presParOf" srcId="{D26A8E1D-9522-4C25-AC58-10981FF88A34}" destId="{C18E77B6-F474-4F6B-936A-1022E81BCE2B}" srcOrd="0" destOrd="0" presId="urn:microsoft.com/office/officeart/2005/8/layout/orgChart1"/>
    <dgm:cxn modelId="{E8E51275-5B19-4E8A-B032-9BDFAC617E16}" type="presParOf" srcId="{D26A8E1D-9522-4C25-AC58-10981FF88A34}" destId="{725D29FD-8EC7-42DA-BA37-16725BF69C8B}" srcOrd="1" destOrd="0" presId="urn:microsoft.com/office/officeart/2005/8/layout/orgChart1"/>
    <dgm:cxn modelId="{45C108CD-61E6-421C-A936-9E943B9FD580}" type="presParOf" srcId="{B1A89662-DB11-49F9-B452-D61D7B1FDE62}" destId="{1D218BFB-312E-46A6-91DC-2C9C8852C980}" srcOrd="1" destOrd="0" presId="urn:microsoft.com/office/officeart/2005/8/layout/orgChart1"/>
    <dgm:cxn modelId="{AFC156E5-F8DF-41B0-A856-75B8DD39742E}" type="presParOf" srcId="{B1A89662-DB11-49F9-B452-D61D7B1FDE62}" destId="{40E18C09-D544-4E78-8D80-94A1A3DA0A92}" srcOrd="2" destOrd="0" presId="urn:microsoft.com/office/officeart/2005/8/layout/orgChart1"/>
    <dgm:cxn modelId="{561D276D-645B-47E5-B336-732DB1C52D03}" type="presParOf" srcId="{AA9CDD11-7361-485A-A2D5-217C1F4FB073}" destId="{2426255C-608E-4DE5-A29C-28264897FA65}" srcOrd="2" destOrd="0" presId="urn:microsoft.com/office/officeart/2005/8/layout/orgChart1"/>
    <dgm:cxn modelId="{BB7511A4-0BCC-4C5C-B326-A8AE76C627D9}" type="presParOf" srcId="{911C1C82-EFAE-4467-B77B-2BF985D26AB3}" destId="{065DDF04-CC13-486D-B2F4-0745E50496C9}" srcOrd="2" destOrd="0" presId="urn:microsoft.com/office/officeart/2005/8/layout/orgChart1"/>
    <dgm:cxn modelId="{F9FD4005-D983-478B-915B-9007CFA0A860}" type="presParOf" srcId="{95ABC17A-501A-491A-82E5-A8906160E7CB}" destId="{73361BD1-19EE-4387-A63E-46C363247B5F}" srcOrd="2" destOrd="0" presId="urn:microsoft.com/office/officeart/2005/8/layout/orgChart1"/>
    <dgm:cxn modelId="{797A8B10-4F7D-4568-AACF-FA9E01CDC977}" type="presParOf" srcId="{95ABC17A-501A-491A-82E5-A8906160E7CB}" destId="{601C2247-3688-43F7-BAF9-718D7D0E9731}" srcOrd="3" destOrd="0" presId="urn:microsoft.com/office/officeart/2005/8/layout/orgChart1"/>
    <dgm:cxn modelId="{EEAC34A1-4B71-481E-8059-8D6B97616014}" type="presParOf" srcId="{601C2247-3688-43F7-BAF9-718D7D0E9731}" destId="{F9B9B7BB-AA92-4E64-A6AD-925E46E1267B}" srcOrd="0" destOrd="0" presId="urn:microsoft.com/office/officeart/2005/8/layout/orgChart1"/>
    <dgm:cxn modelId="{111A2DCF-24C9-4045-8BEF-232B28938F59}" type="presParOf" srcId="{F9B9B7BB-AA92-4E64-A6AD-925E46E1267B}" destId="{0D0CF4F1-4CEF-42AC-8755-DB84F78E9BC5}" srcOrd="0" destOrd="0" presId="urn:microsoft.com/office/officeart/2005/8/layout/orgChart1"/>
    <dgm:cxn modelId="{3279F403-ACE0-46A6-9F0A-AC73C5DF8610}" type="presParOf" srcId="{F9B9B7BB-AA92-4E64-A6AD-925E46E1267B}" destId="{F3A35584-FACA-4BA6-953A-A7B0E0E830E6}" srcOrd="1" destOrd="0" presId="urn:microsoft.com/office/officeart/2005/8/layout/orgChart1"/>
    <dgm:cxn modelId="{80819AAA-ADE9-4EF6-9B64-C752BF9A37F3}" type="presParOf" srcId="{601C2247-3688-43F7-BAF9-718D7D0E9731}" destId="{624BCE9D-2769-4134-8F47-7E654E7B4836}" srcOrd="1" destOrd="0" presId="urn:microsoft.com/office/officeart/2005/8/layout/orgChart1"/>
    <dgm:cxn modelId="{635B667A-2720-436C-A50A-5A39D2C8E133}" type="presParOf" srcId="{624BCE9D-2769-4134-8F47-7E654E7B4836}" destId="{B520545D-3CD3-4C88-9770-9CE96933F035}" srcOrd="0" destOrd="0" presId="urn:microsoft.com/office/officeart/2005/8/layout/orgChart1"/>
    <dgm:cxn modelId="{5AC0C243-DE2B-4E10-8DF0-7DC4DDC05F8C}" type="presParOf" srcId="{624BCE9D-2769-4134-8F47-7E654E7B4836}" destId="{BD26ADAC-D017-417A-A878-56EBE1A8B24C}" srcOrd="1" destOrd="0" presId="urn:microsoft.com/office/officeart/2005/8/layout/orgChart1"/>
    <dgm:cxn modelId="{21311BC2-029E-4D4D-8917-17540465A61C}" type="presParOf" srcId="{BD26ADAC-D017-417A-A878-56EBE1A8B24C}" destId="{1089E696-CC6C-4ADA-B7BA-46F0D45860B3}" srcOrd="0" destOrd="0" presId="urn:microsoft.com/office/officeart/2005/8/layout/orgChart1"/>
    <dgm:cxn modelId="{213A4F67-6F36-460B-A69A-E0710EDC204A}" type="presParOf" srcId="{1089E696-CC6C-4ADA-B7BA-46F0D45860B3}" destId="{BAAC4894-717D-4A78-95CA-B8045D31F052}" srcOrd="0" destOrd="0" presId="urn:microsoft.com/office/officeart/2005/8/layout/orgChart1"/>
    <dgm:cxn modelId="{51E22ED6-4B21-4E58-AFD4-4EB6F1EAD210}" type="presParOf" srcId="{1089E696-CC6C-4ADA-B7BA-46F0D45860B3}" destId="{E4B44569-494E-4686-8CDF-2C055A486931}" srcOrd="1" destOrd="0" presId="urn:microsoft.com/office/officeart/2005/8/layout/orgChart1"/>
    <dgm:cxn modelId="{BEB58FA1-61BF-4BFD-9FAA-6271071A7293}" type="presParOf" srcId="{BD26ADAC-D017-417A-A878-56EBE1A8B24C}" destId="{4AAA3D86-D4CF-43F2-A917-18DF9274E2D8}" srcOrd="1" destOrd="0" presId="urn:microsoft.com/office/officeart/2005/8/layout/orgChart1"/>
    <dgm:cxn modelId="{7B1FCDE5-305E-4C7A-85C6-AE2D203589AB}" type="presParOf" srcId="{BD26ADAC-D017-417A-A878-56EBE1A8B24C}" destId="{4A748B01-2899-49D7-BB1C-F73DDEC0A271}" srcOrd="2" destOrd="0" presId="urn:microsoft.com/office/officeart/2005/8/layout/orgChart1"/>
    <dgm:cxn modelId="{2DACF7E4-62B5-44A6-8E9C-1975A7640724}" type="presParOf" srcId="{624BCE9D-2769-4134-8F47-7E654E7B4836}" destId="{807ECF3A-D8D7-47D9-8EA7-F2EECA56736C}" srcOrd="2" destOrd="0" presId="urn:microsoft.com/office/officeart/2005/8/layout/orgChart1"/>
    <dgm:cxn modelId="{EA28F551-4111-4440-ACF7-18F019430219}" type="presParOf" srcId="{624BCE9D-2769-4134-8F47-7E654E7B4836}" destId="{64CF4779-81A1-4451-981E-373D10E9F533}" srcOrd="3" destOrd="0" presId="urn:microsoft.com/office/officeart/2005/8/layout/orgChart1"/>
    <dgm:cxn modelId="{58D892F5-B5A3-437B-9BDB-297D17B7A088}" type="presParOf" srcId="{64CF4779-81A1-4451-981E-373D10E9F533}" destId="{05420CA4-38CD-48F2-8BE3-E546F8F418EC}" srcOrd="0" destOrd="0" presId="urn:microsoft.com/office/officeart/2005/8/layout/orgChart1"/>
    <dgm:cxn modelId="{0DA0F527-754B-4039-8023-DDAF0296D1CD}" type="presParOf" srcId="{05420CA4-38CD-48F2-8BE3-E546F8F418EC}" destId="{9FA67E21-0A79-4D14-ABBA-81ACE8341741}" srcOrd="0" destOrd="0" presId="urn:microsoft.com/office/officeart/2005/8/layout/orgChart1"/>
    <dgm:cxn modelId="{B765F32C-8CAA-446C-81CC-CC5959EF13F0}" type="presParOf" srcId="{05420CA4-38CD-48F2-8BE3-E546F8F418EC}" destId="{A99F4EAC-BBF5-460C-893A-CD5C46660DCC}" srcOrd="1" destOrd="0" presId="urn:microsoft.com/office/officeart/2005/8/layout/orgChart1"/>
    <dgm:cxn modelId="{906FEDFC-F5A6-416F-93D2-28C6EF3DE508}" type="presParOf" srcId="{64CF4779-81A1-4451-981E-373D10E9F533}" destId="{85F7756B-B9D8-4F64-9B67-607513746D0A}" srcOrd="1" destOrd="0" presId="urn:microsoft.com/office/officeart/2005/8/layout/orgChart1"/>
    <dgm:cxn modelId="{61DF83E7-B1B2-457C-9A10-31DCB0238ED6}" type="presParOf" srcId="{64CF4779-81A1-4451-981E-373D10E9F533}" destId="{1F493492-2622-4F39-B050-6CDA27C666C5}" srcOrd="2" destOrd="0" presId="urn:microsoft.com/office/officeart/2005/8/layout/orgChart1"/>
    <dgm:cxn modelId="{4878B774-0A4E-4C13-A958-41FF206DACC5}" type="presParOf" srcId="{601C2247-3688-43F7-BAF9-718D7D0E9731}" destId="{37E5504A-719F-4428-ADE9-954FB03D5B54}" srcOrd="2" destOrd="0" presId="urn:microsoft.com/office/officeart/2005/8/layout/orgChart1"/>
    <dgm:cxn modelId="{0D5BCDC6-7B9D-42C2-8B3B-3A4EC7253E1B}" type="presParOf" srcId="{87F6BC87-9B5B-4147-B48F-36B0253BC00D}" destId="{1773C1D7-C436-47DE-9428-6C2B403449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894E8-EBBF-41F7-A938-C8A1F96ED107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</dgm:pt>
    <dgm:pt modelId="{A9505818-0C7B-4422-ACDA-78EEE37A40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Методы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 селекции</a:t>
          </a:r>
        </a:p>
      </dgm:t>
    </dgm:pt>
    <dgm:pt modelId="{29F08FFB-38A1-4388-AAF1-E5BE503A1A56}" type="parTrans" cxnId="{42891652-B400-48A3-964F-4F1F2C41A2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21AE00B-EF65-43B7-B4D6-32E0D312C1A5}" type="sibTrans" cxnId="{42891652-B400-48A3-964F-4F1F2C41A22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F938B87-F70F-4C20-8587-08327BD4E91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</a:p>
      </dgm:t>
    </dgm:pt>
    <dgm:pt modelId="{1874C8CD-9699-48E3-BD63-360C500A9EEA}" type="parTrans" cxnId="{0D5B5A1B-C7F8-472C-B9B4-C3DC8C37A8D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3DACD5E-02F1-4EB0-A1E0-757F08161A4E}" type="sibTrans" cxnId="{0D5B5A1B-C7F8-472C-B9B4-C3DC8C37A8D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DDFD7B7-3C3F-49BE-AE12-97B851A66A4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Родственное</a:t>
          </a:r>
        </a:p>
      </dgm:t>
    </dgm:pt>
    <dgm:pt modelId="{2A86FB94-C0E4-4336-8784-2B0202D85676}" type="parTrans" cxnId="{BE9AD3F3-541C-4654-8DB1-C1598EC81B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42236D7-0963-4227-A932-61108B13977A}" type="sibTrans" cxnId="{BE9AD3F3-541C-4654-8DB1-C1598EC81B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88E5B2-8105-489A-8A6A-637BA685293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Неродственное </a:t>
          </a:r>
        </a:p>
      </dgm:t>
    </dgm:pt>
    <dgm:pt modelId="{D2341078-E94F-49C4-A9C8-8672B4EBAB9B}" type="parTrans" cxnId="{18A0FF80-E87D-4CB3-91E3-AC3866F41E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CE06672-6433-428F-AE5C-4F416635C32E}" type="sibTrans" cxnId="{18A0FF80-E87D-4CB3-91E3-AC3866F41E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9980837-96CB-43DE-8D7C-71BC3B35047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Внутрипородное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(внутрисортовое)</a:t>
          </a:r>
        </a:p>
      </dgm:t>
    </dgm:pt>
    <dgm:pt modelId="{8346459E-F5DD-48A9-BCA6-FBBFD097CD10}" type="parTrans" cxnId="{A26C36D1-B4C2-43F9-AB98-113644539EE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341A071-FC5C-48D7-847F-4E8758FE820E}" type="sibTrans" cxnId="{A26C36D1-B4C2-43F9-AB98-113644539EE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07A015C-EFE9-4C48-92EB-5A4A34F6822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Межпородное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(межсортовое)</a:t>
          </a:r>
        </a:p>
      </dgm:t>
    </dgm:pt>
    <dgm:pt modelId="{F290C2F0-6D1D-4BE4-B934-AC9E33800C15}" type="parTrans" cxnId="{83C0FC1F-4959-49C1-B93A-A1B2C9CACBE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32D7C98-E6B0-45AB-B122-CC0E57445C2B}" type="sibTrans" cxnId="{83C0FC1F-4959-49C1-B93A-A1B2C9CACBE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66C67E-E646-4358-9506-04854CCC6A2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Отдаленная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</a:p>
      </dgm:t>
    </dgm:pt>
    <dgm:pt modelId="{FD42B40D-CB72-4D0A-B2D8-658DB13C3265}" type="parTrans" cxnId="{48942B8F-DF5C-4E4F-AB23-1AA515DAD09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A7E9714-19B9-44F6-B4CE-04D572D261E2}" type="sibTrans" cxnId="{48942B8F-DF5C-4E4F-AB23-1AA515DAD09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C86B3A1-3F6A-4D79-A456-8E876F31A0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Искусственный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отбор</a:t>
          </a:r>
        </a:p>
      </dgm:t>
    </dgm:pt>
    <dgm:pt modelId="{CD68E18B-CDC6-4D74-A395-AE69C9B6AA25}" type="parTrans" cxnId="{4B29DFD9-58A8-4A60-B860-C7672C013CE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748834-AB8A-4C40-B9C9-C6B2F76F931E}" type="sibTrans" cxnId="{4B29DFD9-58A8-4A60-B860-C7672C013CE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36C375F-02C4-45EC-B397-B605115856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Массовый </a:t>
          </a:r>
        </a:p>
      </dgm:t>
    </dgm:pt>
    <dgm:pt modelId="{7636CD83-4E1B-4E01-965C-AA30170F8E26}" type="parTrans" cxnId="{8B69D75B-EC07-449F-92AF-5130B89268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16A2C5F-1901-446C-BDC7-4B3D38756EB7}" type="sibTrans" cxnId="{8B69D75B-EC07-449F-92AF-5130B892689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060FBA5-BE25-4DD8-A553-4006C35A50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Индивидуальный </a:t>
          </a:r>
        </a:p>
      </dgm:t>
    </dgm:pt>
    <dgm:pt modelId="{1E98D42E-B556-4F47-981E-516F61161958}" type="parTrans" cxnId="{F2F13D17-7CE1-4BCE-A8DB-919464BF173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D6B0178-B9FC-4900-B2A9-F97986503B8D}" type="sibTrans" cxnId="{F2F13D17-7CE1-4BCE-A8DB-919464BF173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565E920-5FD7-44F7-872F-CD03C5DEB39F}" type="pres">
      <dgm:prSet presAssocID="{5ED894E8-EBBF-41F7-A938-C8A1F96ED1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F6BC87-9B5B-4147-B48F-36B0253BC00D}" type="pres">
      <dgm:prSet presAssocID="{A9505818-0C7B-4422-ACDA-78EEE37A4057}" presName="hierRoot1" presStyleCnt="0">
        <dgm:presLayoutVars>
          <dgm:hierBranch/>
        </dgm:presLayoutVars>
      </dgm:prSet>
      <dgm:spPr/>
    </dgm:pt>
    <dgm:pt modelId="{DC795B88-E736-4D61-AF64-05BCC80221D5}" type="pres">
      <dgm:prSet presAssocID="{A9505818-0C7B-4422-ACDA-78EEE37A4057}" presName="rootComposite1" presStyleCnt="0"/>
      <dgm:spPr/>
    </dgm:pt>
    <dgm:pt modelId="{2F26A46A-98D8-4784-B2F4-DFD225DD9D14}" type="pres">
      <dgm:prSet presAssocID="{A9505818-0C7B-4422-ACDA-78EEE37A4057}" presName="rootText1" presStyleLbl="node0" presStyleIdx="0" presStyleCnt="1" custScaleX="1828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FCB0E4-E3CF-4C2A-B347-24E9191A73D0}" type="pres">
      <dgm:prSet presAssocID="{A9505818-0C7B-4422-ACDA-78EEE37A40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5ABC17A-501A-491A-82E5-A8906160E7CB}" type="pres">
      <dgm:prSet presAssocID="{A9505818-0C7B-4422-ACDA-78EEE37A4057}" presName="hierChild2" presStyleCnt="0"/>
      <dgm:spPr/>
    </dgm:pt>
    <dgm:pt modelId="{DEFBEBB5-6615-43F7-A26E-32E09B7D31EB}" type="pres">
      <dgm:prSet presAssocID="{1874C8CD-9699-48E3-BD63-360C500A9EEA}" presName="Name35" presStyleLbl="parChTrans1D2" presStyleIdx="0" presStyleCnt="2"/>
      <dgm:spPr/>
      <dgm:t>
        <a:bodyPr/>
        <a:lstStyle/>
        <a:p>
          <a:endParaRPr lang="ru-RU"/>
        </a:p>
      </dgm:t>
    </dgm:pt>
    <dgm:pt modelId="{911C1C82-EFAE-4467-B77B-2BF985D26AB3}" type="pres">
      <dgm:prSet presAssocID="{CF938B87-F70F-4C20-8587-08327BD4E916}" presName="hierRoot2" presStyleCnt="0">
        <dgm:presLayoutVars>
          <dgm:hierBranch/>
        </dgm:presLayoutVars>
      </dgm:prSet>
      <dgm:spPr/>
    </dgm:pt>
    <dgm:pt modelId="{2DB1A755-E8A1-4ED7-A985-41A69CCAF607}" type="pres">
      <dgm:prSet presAssocID="{CF938B87-F70F-4C20-8587-08327BD4E916}" presName="rootComposite" presStyleCnt="0"/>
      <dgm:spPr/>
    </dgm:pt>
    <dgm:pt modelId="{2715B26C-E9C4-4EAB-AD11-42647AD302F0}" type="pres">
      <dgm:prSet presAssocID="{CF938B87-F70F-4C20-8587-08327BD4E916}" presName="rootText" presStyleLbl="node2" presStyleIdx="0" presStyleCnt="2" custScaleX="184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2D8FC0-3FFD-454E-948B-B41A959B805D}" type="pres">
      <dgm:prSet presAssocID="{CF938B87-F70F-4C20-8587-08327BD4E916}" presName="rootConnector" presStyleLbl="node2" presStyleIdx="0" presStyleCnt="2"/>
      <dgm:spPr/>
      <dgm:t>
        <a:bodyPr/>
        <a:lstStyle/>
        <a:p>
          <a:endParaRPr lang="ru-RU"/>
        </a:p>
      </dgm:t>
    </dgm:pt>
    <dgm:pt modelId="{C4BC51FF-18D6-4DAD-8C66-A1D711D1BDB8}" type="pres">
      <dgm:prSet presAssocID="{CF938B87-F70F-4C20-8587-08327BD4E916}" presName="hierChild4" presStyleCnt="0"/>
      <dgm:spPr/>
    </dgm:pt>
    <dgm:pt modelId="{19BDA1AA-1ED1-452A-A563-5E66BA196B6F}" type="pres">
      <dgm:prSet presAssocID="{2A86FB94-C0E4-4336-8784-2B0202D85676}" presName="Name35" presStyleLbl="parChTrans1D3" presStyleIdx="0" presStyleCnt="4"/>
      <dgm:spPr/>
      <dgm:t>
        <a:bodyPr/>
        <a:lstStyle/>
        <a:p>
          <a:endParaRPr lang="ru-RU"/>
        </a:p>
      </dgm:t>
    </dgm:pt>
    <dgm:pt modelId="{E8FE5C47-EFCE-4F42-B667-6A6367EAAA01}" type="pres">
      <dgm:prSet presAssocID="{FDDFD7B7-3C3F-49BE-AE12-97B851A66A43}" presName="hierRoot2" presStyleCnt="0">
        <dgm:presLayoutVars>
          <dgm:hierBranch val="r"/>
        </dgm:presLayoutVars>
      </dgm:prSet>
      <dgm:spPr/>
    </dgm:pt>
    <dgm:pt modelId="{F81DEEC8-BFFE-4F17-9BDB-48909F00FE53}" type="pres">
      <dgm:prSet presAssocID="{FDDFD7B7-3C3F-49BE-AE12-97B851A66A43}" presName="rootComposite" presStyleCnt="0"/>
      <dgm:spPr/>
    </dgm:pt>
    <dgm:pt modelId="{AED49EBB-15AE-45BB-B85A-8DDC60412958}" type="pres">
      <dgm:prSet presAssocID="{FDDFD7B7-3C3F-49BE-AE12-97B851A66A43}" presName="rootText" presStyleLbl="node3" presStyleIdx="0" presStyleCnt="4" custScaleX="1721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026986-CA29-40C3-B38D-5E37CFDB1F21}" type="pres">
      <dgm:prSet presAssocID="{FDDFD7B7-3C3F-49BE-AE12-97B851A66A43}" presName="rootConnector" presStyleLbl="node3" presStyleIdx="0" presStyleCnt="4"/>
      <dgm:spPr/>
      <dgm:t>
        <a:bodyPr/>
        <a:lstStyle/>
        <a:p>
          <a:endParaRPr lang="ru-RU"/>
        </a:p>
      </dgm:t>
    </dgm:pt>
    <dgm:pt modelId="{F849B196-2D31-4FFF-8530-3DDA2D2D3094}" type="pres">
      <dgm:prSet presAssocID="{FDDFD7B7-3C3F-49BE-AE12-97B851A66A43}" presName="hierChild4" presStyleCnt="0"/>
      <dgm:spPr/>
    </dgm:pt>
    <dgm:pt modelId="{13908CB9-0142-4405-A09B-A73126E0B758}" type="pres">
      <dgm:prSet presAssocID="{FDDFD7B7-3C3F-49BE-AE12-97B851A66A43}" presName="hierChild5" presStyleCnt="0"/>
      <dgm:spPr/>
    </dgm:pt>
    <dgm:pt modelId="{E86B0BF0-963E-40F1-888E-0CDF3268E120}" type="pres">
      <dgm:prSet presAssocID="{D2341078-E94F-49C4-A9C8-8672B4EBAB9B}" presName="Name35" presStyleLbl="parChTrans1D3" presStyleIdx="1" presStyleCnt="4"/>
      <dgm:spPr/>
      <dgm:t>
        <a:bodyPr/>
        <a:lstStyle/>
        <a:p>
          <a:endParaRPr lang="ru-RU"/>
        </a:p>
      </dgm:t>
    </dgm:pt>
    <dgm:pt modelId="{AA9CDD11-7361-485A-A2D5-217C1F4FB073}" type="pres">
      <dgm:prSet presAssocID="{EB88E5B2-8105-489A-8A6A-637BA6852934}" presName="hierRoot2" presStyleCnt="0">
        <dgm:presLayoutVars>
          <dgm:hierBranch/>
        </dgm:presLayoutVars>
      </dgm:prSet>
      <dgm:spPr/>
    </dgm:pt>
    <dgm:pt modelId="{AED905B7-D680-431E-B1AF-708DDAF3CD6D}" type="pres">
      <dgm:prSet presAssocID="{EB88E5B2-8105-489A-8A6A-637BA6852934}" presName="rootComposite" presStyleCnt="0"/>
      <dgm:spPr/>
    </dgm:pt>
    <dgm:pt modelId="{A001A89B-47E4-4629-8225-F61D441365E8}" type="pres">
      <dgm:prSet presAssocID="{EB88E5B2-8105-489A-8A6A-637BA6852934}" presName="rootText" presStyleLbl="node3" presStyleIdx="1" presStyleCnt="4" custScaleX="1746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90AE18-8DB8-4365-BE04-F5A7FB493C55}" type="pres">
      <dgm:prSet presAssocID="{EB88E5B2-8105-489A-8A6A-637BA6852934}" presName="rootConnector" presStyleLbl="node3" presStyleIdx="1" presStyleCnt="4"/>
      <dgm:spPr/>
      <dgm:t>
        <a:bodyPr/>
        <a:lstStyle/>
        <a:p>
          <a:endParaRPr lang="ru-RU"/>
        </a:p>
      </dgm:t>
    </dgm:pt>
    <dgm:pt modelId="{E1EC8C3A-8807-4346-B5CD-C2AED99F8149}" type="pres">
      <dgm:prSet presAssocID="{EB88E5B2-8105-489A-8A6A-637BA6852934}" presName="hierChild4" presStyleCnt="0"/>
      <dgm:spPr/>
    </dgm:pt>
    <dgm:pt modelId="{2BD99243-ABA1-4D7B-8877-6811E70F295F}" type="pres">
      <dgm:prSet presAssocID="{8346459E-F5DD-48A9-BCA6-FBBFD097CD10}" presName="Name35" presStyleLbl="parChTrans1D4" presStyleIdx="0" presStyleCnt="3"/>
      <dgm:spPr/>
      <dgm:t>
        <a:bodyPr/>
        <a:lstStyle/>
        <a:p>
          <a:endParaRPr lang="ru-RU"/>
        </a:p>
      </dgm:t>
    </dgm:pt>
    <dgm:pt modelId="{9E7D493A-2ADF-4C55-BB05-980F24B429F3}" type="pres">
      <dgm:prSet presAssocID="{99980837-96CB-43DE-8D7C-71BC3B35047B}" presName="hierRoot2" presStyleCnt="0">
        <dgm:presLayoutVars>
          <dgm:hierBranch val="r"/>
        </dgm:presLayoutVars>
      </dgm:prSet>
      <dgm:spPr/>
    </dgm:pt>
    <dgm:pt modelId="{A9C0D3EC-50EE-464D-9990-DADE2CD696A7}" type="pres">
      <dgm:prSet presAssocID="{99980837-96CB-43DE-8D7C-71BC3B35047B}" presName="rootComposite" presStyleCnt="0"/>
      <dgm:spPr/>
    </dgm:pt>
    <dgm:pt modelId="{3E2AF98B-3DF0-45B6-B84F-BB8CED47049A}" type="pres">
      <dgm:prSet presAssocID="{99980837-96CB-43DE-8D7C-71BC3B35047B}" presName="rootText" presStyleLbl="node4" presStyleIdx="0" presStyleCnt="3" custScaleX="142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A14C0-7280-4D13-BFA8-1ABF65230A05}" type="pres">
      <dgm:prSet presAssocID="{99980837-96CB-43DE-8D7C-71BC3B35047B}" presName="rootConnector" presStyleLbl="node4" presStyleIdx="0" presStyleCnt="3"/>
      <dgm:spPr/>
      <dgm:t>
        <a:bodyPr/>
        <a:lstStyle/>
        <a:p>
          <a:endParaRPr lang="ru-RU"/>
        </a:p>
      </dgm:t>
    </dgm:pt>
    <dgm:pt modelId="{AD25824B-1B43-4316-ABF0-562AADC18304}" type="pres">
      <dgm:prSet presAssocID="{99980837-96CB-43DE-8D7C-71BC3B35047B}" presName="hierChild4" presStyleCnt="0"/>
      <dgm:spPr/>
    </dgm:pt>
    <dgm:pt modelId="{E920101F-A5A7-4617-B6B8-404AAC6DDF01}" type="pres">
      <dgm:prSet presAssocID="{99980837-96CB-43DE-8D7C-71BC3B35047B}" presName="hierChild5" presStyleCnt="0"/>
      <dgm:spPr/>
    </dgm:pt>
    <dgm:pt modelId="{A74F0FDF-3218-4871-93F0-4C64D16F207B}" type="pres">
      <dgm:prSet presAssocID="{F290C2F0-6D1D-4BE4-B934-AC9E33800C15}" presName="Name35" presStyleLbl="parChTrans1D4" presStyleIdx="1" presStyleCnt="3"/>
      <dgm:spPr/>
      <dgm:t>
        <a:bodyPr/>
        <a:lstStyle/>
        <a:p>
          <a:endParaRPr lang="ru-RU"/>
        </a:p>
      </dgm:t>
    </dgm:pt>
    <dgm:pt modelId="{29F72DB1-542C-4435-B2BD-3BE631213716}" type="pres">
      <dgm:prSet presAssocID="{D07A015C-EFE9-4C48-92EB-5A4A34F68224}" presName="hierRoot2" presStyleCnt="0">
        <dgm:presLayoutVars>
          <dgm:hierBranch val="r"/>
        </dgm:presLayoutVars>
      </dgm:prSet>
      <dgm:spPr/>
    </dgm:pt>
    <dgm:pt modelId="{759820A2-35C5-4FEC-B5DA-E77DB3EBA15B}" type="pres">
      <dgm:prSet presAssocID="{D07A015C-EFE9-4C48-92EB-5A4A34F68224}" presName="rootComposite" presStyleCnt="0"/>
      <dgm:spPr/>
    </dgm:pt>
    <dgm:pt modelId="{7E5A6F90-19DE-42C6-8808-3D1F6D0B3F67}" type="pres">
      <dgm:prSet presAssocID="{D07A015C-EFE9-4C48-92EB-5A4A34F68224}" presName="rootText" presStyleLbl="node4" presStyleIdx="1" presStyleCnt="3" custScaleX="149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0B8443-A1F0-45F5-8F76-31A81EB4740C}" type="pres">
      <dgm:prSet presAssocID="{D07A015C-EFE9-4C48-92EB-5A4A34F68224}" presName="rootConnector" presStyleLbl="node4" presStyleIdx="1" presStyleCnt="3"/>
      <dgm:spPr/>
      <dgm:t>
        <a:bodyPr/>
        <a:lstStyle/>
        <a:p>
          <a:endParaRPr lang="ru-RU"/>
        </a:p>
      </dgm:t>
    </dgm:pt>
    <dgm:pt modelId="{9D1AB3AD-AE3F-4F3C-AECB-D356721532EA}" type="pres">
      <dgm:prSet presAssocID="{D07A015C-EFE9-4C48-92EB-5A4A34F68224}" presName="hierChild4" presStyleCnt="0"/>
      <dgm:spPr/>
    </dgm:pt>
    <dgm:pt modelId="{3B43D750-F729-4D8B-8B33-55B8F0F08535}" type="pres">
      <dgm:prSet presAssocID="{D07A015C-EFE9-4C48-92EB-5A4A34F68224}" presName="hierChild5" presStyleCnt="0"/>
      <dgm:spPr/>
    </dgm:pt>
    <dgm:pt modelId="{5234E215-A4ED-4AAB-BB3A-6ADFDAF7D75C}" type="pres">
      <dgm:prSet presAssocID="{FD42B40D-CB72-4D0A-B2D8-658DB13C3265}" presName="Name35" presStyleLbl="parChTrans1D4" presStyleIdx="2" presStyleCnt="3"/>
      <dgm:spPr/>
      <dgm:t>
        <a:bodyPr/>
        <a:lstStyle/>
        <a:p>
          <a:endParaRPr lang="ru-RU"/>
        </a:p>
      </dgm:t>
    </dgm:pt>
    <dgm:pt modelId="{B1A89662-DB11-49F9-B452-D61D7B1FDE62}" type="pres">
      <dgm:prSet presAssocID="{0C66C67E-E646-4358-9506-04854CCC6A23}" presName="hierRoot2" presStyleCnt="0">
        <dgm:presLayoutVars>
          <dgm:hierBranch val="r"/>
        </dgm:presLayoutVars>
      </dgm:prSet>
      <dgm:spPr/>
    </dgm:pt>
    <dgm:pt modelId="{D26A8E1D-9522-4C25-AC58-10981FF88A34}" type="pres">
      <dgm:prSet presAssocID="{0C66C67E-E646-4358-9506-04854CCC6A23}" presName="rootComposite" presStyleCnt="0"/>
      <dgm:spPr/>
    </dgm:pt>
    <dgm:pt modelId="{C18E77B6-F474-4F6B-936A-1022E81BCE2B}" type="pres">
      <dgm:prSet presAssocID="{0C66C67E-E646-4358-9506-04854CCC6A23}" presName="rootText" presStyleLbl="node4" presStyleIdx="2" presStyleCnt="3" custScaleX="1594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D29FD-8EC7-42DA-BA37-16725BF69C8B}" type="pres">
      <dgm:prSet presAssocID="{0C66C67E-E646-4358-9506-04854CCC6A23}" presName="rootConnector" presStyleLbl="node4" presStyleIdx="2" presStyleCnt="3"/>
      <dgm:spPr/>
      <dgm:t>
        <a:bodyPr/>
        <a:lstStyle/>
        <a:p>
          <a:endParaRPr lang="ru-RU"/>
        </a:p>
      </dgm:t>
    </dgm:pt>
    <dgm:pt modelId="{1D218BFB-312E-46A6-91DC-2C9C8852C980}" type="pres">
      <dgm:prSet presAssocID="{0C66C67E-E646-4358-9506-04854CCC6A23}" presName="hierChild4" presStyleCnt="0"/>
      <dgm:spPr/>
    </dgm:pt>
    <dgm:pt modelId="{40E18C09-D544-4E78-8D80-94A1A3DA0A92}" type="pres">
      <dgm:prSet presAssocID="{0C66C67E-E646-4358-9506-04854CCC6A23}" presName="hierChild5" presStyleCnt="0"/>
      <dgm:spPr/>
    </dgm:pt>
    <dgm:pt modelId="{2426255C-608E-4DE5-A29C-28264897FA65}" type="pres">
      <dgm:prSet presAssocID="{EB88E5B2-8105-489A-8A6A-637BA6852934}" presName="hierChild5" presStyleCnt="0"/>
      <dgm:spPr/>
    </dgm:pt>
    <dgm:pt modelId="{065DDF04-CC13-486D-B2F4-0745E50496C9}" type="pres">
      <dgm:prSet presAssocID="{CF938B87-F70F-4C20-8587-08327BD4E916}" presName="hierChild5" presStyleCnt="0"/>
      <dgm:spPr/>
    </dgm:pt>
    <dgm:pt modelId="{73361BD1-19EE-4387-A63E-46C363247B5F}" type="pres">
      <dgm:prSet presAssocID="{CD68E18B-CDC6-4D74-A395-AE69C9B6AA25}" presName="Name35" presStyleLbl="parChTrans1D2" presStyleIdx="1" presStyleCnt="2"/>
      <dgm:spPr/>
      <dgm:t>
        <a:bodyPr/>
        <a:lstStyle/>
        <a:p>
          <a:endParaRPr lang="ru-RU"/>
        </a:p>
      </dgm:t>
    </dgm:pt>
    <dgm:pt modelId="{601C2247-3688-43F7-BAF9-718D7D0E9731}" type="pres">
      <dgm:prSet presAssocID="{AC86B3A1-3F6A-4D79-A456-8E876F31A0BB}" presName="hierRoot2" presStyleCnt="0">
        <dgm:presLayoutVars>
          <dgm:hierBranch/>
        </dgm:presLayoutVars>
      </dgm:prSet>
      <dgm:spPr/>
    </dgm:pt>
    <dgm:pt modelId="{F9B9B7BB-AA92-4E64-A6AD-925E46E1267B}" type="pres">
      <dgm:prSet presAssocID="{AC86B3A1-3F6A-4D79-A456-8E876F31A0BB}" presName="rootComposite" presStyleCnt="0"/>
      <dgm:spPr/>
    </dgm:pt>
    <dgm:pt modelId="{0D0CF4F1-4CEF-42AC-8755-DB84F78E9BC5}" type="pres">
      <dgm:prSet presAssocID="{AC86B3A1-3F6A-4D79-A456-8E876F31A0BB}" presName="rootText" presStyleLbl="node2" presStyleIdx="1" presStyleCnt="2" custScaleX="1847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A35584-FACA-4BA6-953A-A7B0E0E830E6}" type="pres">
      <dgm:prSet presAssocID="{AC86B3A1-3F6A-4D79-A456-8E876F31A0BB}" presName="rootConnector" presStyleLbl="node2" presStyleIdx="1" presStyleCnt="2"/>
      <dgm:spPr/>
      <dgm:t>
        <a:bodyPr/>
        <a:lstStyle/>
        <a:p>
          <a:endParaRPr lang="ru-RU"/>
        </a:p>
      </dgm:t>
    </dgm:pt>
    <dgm:pt modelId="{624BCE9D-2769-4134-8F47-7E654E7B4836}" type="pres">
      <dgm:prSet presAssocID="{AC86B3A1-3F6A-4D79-A456-8E876F31A0BB}" presName="hierChild4" presStyleCnt="0"/>
      <dgm:spPr/>
    </dgm:pt>
    <dgm:pt modelId="{B520545D-3CD3-4C88-9770-9CE96933F035}" type="pres">
      <dgm:prSet presAssocID="{7636CD83-4E1B-4E01-965C-AA30170F8E26}" presName="Name35" presStyleLbl="parChTrans1D3" presStyleIdx="2" presStyleCnt="4"/>
      <dgm:spPr/>
      <dgm:t>
        <a:bodyPr/>
        <a:lstStyle/>
        <a:p>
          <a:endParaRPr lang="ru-RU"/>
        </a:p>
      </dgm:t>
    </dgm:pt>
    <dgm:pt modelId="{BD26ADAC-D017-417A-A878-56EBE1A8B24C}" type="pres">
      <dgm:prSet presAssocID="{036C375F-02C4-45EC-B397-B605115856F4}" presName="hierRoot2" presStyleCnt="0">
        <dgm:presLayoutVars>
          <dgm:hierBranch val="r"/>
        </dgm:presLayoutVars>
      </dgm:prSet>
      <dgm:spPr/>
    </dgm:pt>
    <dgm:pt modelId="{1089E696-CC6C-4ADA-B7BA-46F0D45860B3}" type="pres">
      <dgm:prSet presAssocID="{036C375F-02C4-45EC-B397-B605115856F4}" presName="rootComposite" presStyleCnt="0"/>
      <dgm:spPr/>
    </dgm:pt>
    <dgm:pt modelId="{BAAC4894-717D-4A78-95CA-B8045D31F052}" type="pres">
      <dgm:prSet presAssocID="{036C375F-02C4-45EC-B397-B605115856F4}" presName="rootText" presStyleLbl="node3" presStyleIdx="2" presStyleCnt="4" custScaleX="1526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B44569-494E-4686-8CDF-2C055A486931}" type="pres">
      <dgm:prSet presAssocID="{036C375F-02C4-45EC-B397-B605115856F4}" presName="rootConnector" presStyleLbl="node3" presStyleIdx="2" presStyleCnt="4"/>
      <dgm:spPr/>
      <dgm:t>
        <a:bodyPr/>
        <a:lstStyle/>
        <a:p>
          <a:endParaRPr lang="ru-RU"/>
        </a:p>
      </dgm:t>
    </dgm:pt>
    <dgm:pt modelId="{4AAA3D86-D4CF-43F2-A917-18DF9274E2D8}" type="pres">
      <dgm:prSet presAssocID="{036C375F-02C4-45EC-B397-B605115856F4}" presName="hierChild4" presStyleCnt="0"/>
      <dgm:spPr/>
    </dgm:pt>
    <dgm:pt modelId="{4A748B01-2899-49D7-BB1C-F73DDEC0A271}" type="pres">
      <dgm:prSet presAssocID="{036C375F-02C4-45EC-B397-B605115856F4}" presName="hierChild5" presStyleCnt="0"/>
      <dgm:spPr/>
    </dgm:pt>
    <dgm:pt modelId="{807ECF3A-D8D7-47D9-8EA7-F2EECA56736C}" type="pres">
      <dgm:prSet presAssocID="{1E98D42E-B556-4F47-981E-516F61161958}" presName="Name35" presStyleLbl="parChTrans1D3" presStyleIdx="3" presStyleCnt="4"/>
      <dgm:spPr/>
      <dgm:t>
        <a:bodyPr/>
        <a:lstStyle/>
        <a:p>
          <a:endParaRPr lang="ru-RU"/>
        </a:p>
      </dgm:t>
    </dgm:pt>
    <dgm:pt modelId="{64CF4779-81A1-4451-981E-373D10E9F533}" type="pres">
      <dgm:prSet presAssocID="{6060FBA5-BE25-4DD8-A553-4006C35A5057}" presName="hierRoot2" presStyleCnt="0">
        <dgm:presLayoutVars>
          <dgm:hierBranch val="r"/>
        </dgm:presLayoutVars>
      </dgm:prSet>
      <dgm:spPr/>
    </dgm:pt>
    <dgm:pt modelId="{05420CA4-38CD-48F2-8BE3-E546F8F418EC}" type="pres">
      <dgm:prSet presAssocID="{6060FBA5-BE25-4DD8-A553-4006C35A5057}" presName="rootComposite" presStyleCnt="0"/>
      <dgm:spPr/>
    </dgm:pt>
    <dgm:pt modelId="{9FA67E21-0A79-4D14-ABBA-81ACE8341741}" type="pres">
      <dgm:prSet presAssocID="{6060FBA5-BE25-4DD8-A553-4006C35A5057}" presName="rootText" presStyleLbl="node3" presStyleIdx="3" presStyleCnt="4" custScaleX="1628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F4EAC-BBF5-460C-893A-CD5C46660DCC}" type="pres">
      <dgm:prSet presAssocID="{6060FBA5-BE25-4DD8-A553-4006C35A5057}" presName="rootConnector" presStyleLbl="node3" presStyleIdx="3" presStyleCnt="4"/>
      <dgm:spPr/>
      <dgm:t>
        <a:bodyPr/>
        <a:lstStyle/>
        <a:p>
          <a:endParaRPr lang="ru-RU"/>
        </a:p>
      </dgm:t>
    </dgm:pt>
    <dgm:pt modelId="{85F7756B-B9D8-4F64-9B67-607513746D0A}" type="pres">
      <dgm:prSet presAssocID="{6060FBA5-BE25-4DD8-A553-4006C35A5057}" presName="hierChild4" presStyleCnt="0"/>
      <dgm:spPr/>
    </dgm:pt>
    <dgm:pt modelId="{1F493492-2622-4F39-B050-6CDA27C666C5}" type="pres">
      <dgm:prSet presAssocID="{6060FBA5-BE25-4DD8-A553-4006C35A5057}" presName="hierChild5" presStyleCnt="0"/>
      <dgm:spPr/>
    </dgm:pt>
    <dgm:pt modelId="{37E5504A-719F-4428-ADE9-954FB03D5B54}" type="pres">
      <dgm:prSet presAssocID="{AC86B3A1-3F6A-4D79-A456-8E876F31A0BB}" presName="hierChild5" presStyleCnt="0"/>
      <dgm:spPr/>
    </dgm:pt>
    <dgm:pt modelId="{1773C1D7-C436-47DE-9428-6C2B403449B7}" type="pres">
      <dgm:prSet presAssocID="{A9505818-0C7B-4422-ACDA-78EEE37A4057}" presName="hierChild3" presStyleCnt="0"/>
      <dgm:spPr/>
    </dgm:pt>
  </dgm:ptLst>
  <dgm:cxnLst>
    <dgm:cxn modelId="{1F2D2B3A-122F-489D-BF08-56ED97B461B1}" type="presOf" srcId="{FDDFD7B7-3C3F-49BE-AE12-97B851A66A43}" destId="{C5026986-CA29-40C3-B38D-5E37CFDB1F21}" srcOrd="1" destOrd="0" presId="urn:microsoft.com/office/officeart/2005/8/layout/orgChart1"/>
    <dgm:cxn modelId="{09D9E7ED-04FF-4997-BE44-E17B6990070E}" type="presOf" srcId="{2A86FB94-C0E4-4336-8784-2B0202D85676}" destId="{19BDA1AA-1ED1-452A-A563-5E66BA196B6F}" srcOrd="0" destOrd="0" presId="urn:microsoft.com/office/officeart/2005/8/layout/orgChart1"/>
    <dgm:cxn modelId="{BE9AD3F3-541C-4654-8DB1-C1598EC81B87}" srcId="{CF938B87-F70F-4C20-8587-08327BD4E916}" destId="{FDDFD7B7-3C3F-49BE-AE12-97B851A66A43}" srcOrd="0" destOrd="0" parTransId="{2A86FB94-C0E4-4336-8784-2B0202D85676}" sibTransId="{942236D7-0963-4227-A932-61108B13977A}"/>
    <dgm:cxn modelId="{42891652-B400-48A3-964F-4F1F2C41A221}" srcId="{5ED894E8-EBBF-41F7-A938-C8A1F96ED107}" destId="{A9505818-0C7B-4422-ACDA-78EEE37A4057}" srcOrd="0" destOrd="0" parTransId="{29F08FFB-38A1-4388-AAF1-E5BE503A1A56}" sibTransId="{F21AE00B-EF65-43B7-B4D6-32E0D312C1A5}"/>
    <dgm:cxn modelId="{F3A6017A-2174-43DC-8081-AE0B927E5A90}" type="presOf" srcId="{CF938B87-F70F-4C20-8587-08327BD4E916}" destId="{2F2D8FC0-3FFD-454E-948B-B41A959B805D}" srcOrd="1" destOrd="0" presId="urn:microsoft.com/office/officeart/2005/8/layout/orgChart1"/>
    <dgm:cxn modelId="{D099F7F6-F27E-4501-BE12-52A3FED8DA0D}" type="presOf" srcId="{AC86B3A1-3F6A-4D79-A456-8E876F31A0BB}" destId="{F3A35584-FACA-4BA6-953A-A7B0E0E830E6}" srcOrd="1" destOrd="0" presId="urn:microsoft.com/office/officeart/2005/8/layout/orgChart1"/>
    <dgm:cxn modelId="{0D5B5A1B-C7F8-472C-B9B4-C3DC8C37A8D2}" srcId="{A9505818-0C7B-4422-ACDA-78EEE37A4057}" destId="{CF938B87-F70F-4C20-8587-08327BD4E916}" srcOrd="0" destOrd="0" parTransId="{1874C8CD-9699-48E3-BD63-360C500A9EEA}" sibTransId="{43DACD5E-02F1-4EB0-A1E0-757F08161A4E}"/>
    <dgm:cxn modelId="{79F7B952-1856-476F-BD80-EEA37FA294D3}" type="presOf" srcId="{EB88E5B2-8105-489A-8A6A-637BA6852934}" destId="{A001A89B-47E4-4629-8225-F61D441365E8}" srcOrd="0" destOrd="0" presId="urn:microsoft.com/office/officeart/2005/8/layout/orgChart1"/>
    <dgm:cxn modelId="{6225890E-A26C-4A50-AF7E-CA067D816B42}" type="presOf" srcId="{0C66C67E-E646-4358-9506-04854CCC6A23}" destId="{725D29FD-8EC7-42DA-BA37-16725BF69C8B}" srcOrd="1" destOrd="0" presId="urn:microsoft.com/office/officeart/2005/8/layout/orgChart1"/>
    <dgm:cxn modelId="{306E5BF7-2E3E-4127-B3EB-B63842C73F0F}" type="presOf" srcId="{8346459E-F5DD-48A9-BCA6-FBBFD097CD10}" destId="{2BD99243-ABA1-4D7B-8877-6811E70F295F}" srcOrd="0" destOrd="0" presId="urn:microsoft.com/office/officeart/2005/8/layout/orgChart1"/>
    <dgm:cxn modelId="{A26C36D1-B4C2-43F9-AB98-113644539EE1}" srcId="{EB88E5B2-8105-489A-8A6A-637BA6852934}" destId="{99980837-96CB-43DE-8D7C-71BC3B35047B}" srcOrd="0" destOrd="0" parTransId="{8346459E-F5DD-48A9-BCA6-FBBFD097CD10}" sibTransId="{E341A071-FC5C-48D7-847F-4E8758FE820E}"/>
    <dgm:cxn modelId="{53EED488-C804-4E05-874E-368F1BC5B7F4}" type="presOf" srcId="{7636CD83-4E1B-4E01-965C-AA30170F8E26}" destId="{B520545D-3CD3-4C88-9770-9CE96933F035}" srcOrd="0" destOrd="0" presId="urn:microsoft.com/office/officeart/2005/8/layout/orgChart1"/>
    <dgm:cxn modelId="{400D5372-38A2-446D-BE32-64E1472EF0C5}" type="presOf" srcId="{F290C2F0-6D1D-4BE4-B934-AC9E33800C15}" destId="{A74F0FDF-3218-4871-93F0-4C64D16F207B}" srcOrd="0" destOrd="0" presId="urn:microsoft.com/office/officeart/2005/8/layout/orgChart1"/>
    <dgm:cxn modelId="{7E2022A8-EEBD-4F26-867C-B710255A2AC4}" type="presOf" srcId="{AC86B3A1-3F6A-4D79-A456-8E876F31A0BB}" destId="{0D0CF4F1-4CEF-42AC-8755-DB84F78E9BC5}" srcOrd="0" destOrd="0" presId="urn:microsoft.com/office/officeart/2005/8/layout/orgChart1"/>
    <dgm:cxn modelId="{68076F3C-BECE-4DA8-AF56-8ED52394336F}" type="presOf" srcId="{036C375F-02C4-45EC-B397-B605115856F4}" destId="{E4B44569-494E-4686-8CDF-2C055A486931}" srcOrd="1" destOrd="0" presId="urn:microsoft.com/office/officeart/2005/8/layout/orgChart1"/>
    <dgm:cxn modelId="{4B29DFD9-58A8-4A60-B860-C7672C013CE5}" srcId="{A9505818-0C7B-4422-ACDA-78EEE37A4057}" destId="{AC86B3A1-3F6A-4D79-A456-8E876F31A0BB}" srcOrd="1" destOrd="0" parTransId="{CD68E18B-CDC6-4D74-A395-AE69C9B6AA25}" sibTransId="{23748834-AB8A-4C40-B9C9-C6B2F76F931E}"/>
    <dgm:cxn modelId="{13C7BD45-D613-4CDC-9CA0-1CDF1189F1DF}" type="presOf" srcId="{CF938B87-F70F-4C20-8587-08327BD4E916}" destId="{2715B26C-E9C4-4EAB-AD11-42647AD302F0}" srcOrd="0" destOrd="0" presId="urn:microsoft.com/office/officeart/2005/8/layout/orgChart1"/>
    <dgm:cxn modelId="{83C0FC1F-4959-49C1-B93A-A1B2C9CACBEA}" srcId="{EB88E5B2-8105-489A-8A6A-637BA6852934}" destId="{D07A015C-EFE9-4C48-92EB-5A4A34F68224}" srcOrd="1" destOrd="0" parTransId="{F290C2F0-6D1D-4BE4-B934-AC9E33800C15}" sibTransId="{B32D7C98-E6B0-45AB-B122-CC0E57445C2B}"/>
    <dgm:cxn modelId="{A4E7BC60-8965-41D9-8600-46462F85A1EF}" type="presOf" srcId="{FDDFD7B7-3C3F-49BE-AE12-97B851A66A43}" destId="{AED49EBB-15AE-45BB-B85A-8DDC60412958}" srcOrd="0" destOrd="0" presId="urn:microsoft.com/office/officeart/2005/8/layout/orgChart1"/>
    <dgm:cxn modelId="{443EDBFC-7113-48B5-9977-CD04384FF3D6}" type="presOf" srcId="{99980837-96CB-43DE-8D7C-71BC3B35047B}" destId="{15CA14C0-7280-4D13-BFA8-1ABF65230A05}" srcOrd="1" destOrd="0" presId="urn:microsoft.com/office/officeart/2005/8/layout/orgChart1"/>
    <dgm:cxn modelId="{8B69D75B-EC07-449F-92AF-5130B892689C}" srcId="{AC86B3A1-3F6A-4D79-A456-8E876F31A0BB}" destId="{036C375F-02C4-45EC-B397-B605115856F4}" srcOrd="0" destOrd="0" parTransId="{7636CD83-4E1B-4E01-965C-AA30170F8E26}" sibTransId="{716A2C5F-1901-446C-BDC7-4B3D38756EB7}"/>
    <dgm:cxn modelId="{F4227688-B848-4D80-A197-A8D60815CC4E}" type="presOf" srcId="{1E98D42E-B556-4F47-981E-516F61161958}" destId="{807ECF3A-D8D7-47D9-8EA7-F2EECA56736C}" srcOrd="0" destOrd="0" presId="urn:microsoft.com/office/officeart/2005/8/layout/orgChart1"/>
    <dgm:cxn modelId="{D62AF488-9E70-4DF9-AC6A-64FBBFBCAAE6}" type="presOf" srcId="{0C66C67E-E646-4358-9506-04854CCC6A23}" destId="{C18E77B6-F474-4F6B-936A-1022E81BCE2B}" srcOrd="0" destOrd="0" presId="urn:microsoft.com/office/officeart/2005/8/layout/orgChart1"/>
    <dgm:cxn modelId="{1C0248BA-C5BB-4957-8DE6-4ABD63CA2410}" type="presOf" srcId="{6060FBA5-BE25-4DD8-A553-4006C35A5057}" destId="{9FA67E21-0A79-4D14-ABBA-81ACE8341741}" srcOrd="0" destOrd="0" presId="urn:microsoft.com/office/officeart/2005/8/layout/orgChart1"/>
    <dgm:cxn modelId="{E5AA7EF8-F8C2-47D8-A441-EC0954DBC5A4}" type="presOf" srcId="{1874C8CD-9699-48E3-BD63-360C500A9EEA}" destId="{DEFBEBB5-6615-43F7-A26E-32E09B7D31EB}" srcOrd="0" destOrd="0" presId="urn:microsoft.com/office/officeart/2005/8/layout/orgChart1"/>
    <dgm:cxn modelId="{CCE85327-8DEF-454C-8C26-B28D29C2B619}" type="presOf" srcId="{6060FBA5-BE25-4DD8-A553-4006C35A5057}" destId="{A99F4EAC-BBF5-460C-893A-CD5C46660DCC}" srcOrd="1" destOrd="0" presId="urn:microsoft.com/office/officeart/2005/8/layout/orgChart1"/>
    <dgm:cxn modelId="{773B27B2-5F58-421C-9B6C-C7495B55726A}" type="presOf" srcId="{FD42B40D-CB72-4D0A-B2D8-658DB13C3265}" destId="{5234E215-A4ED-4AAB-BB3A-6ADFDAF7D75C}" srcOrd="0" destOrd="0" presId="urn:microsoft.com/office/officeart/2005/8/layout/orgChart1"/>
    <dgm:cxn modelId="{96E235F2-1F0B-4132-B5AD-4BFEA63B5257}" type="presOf" srcId="{A9505818-0C7B-4422-ACDA-78EEE37A4057}" destId="{2F26A46A-98D8-4784-B2F4-DFD225DD9D14}" srcOrd="0" destOrd="0" presId="urn:microsoft.com/office/officeart/2005/8/layout/orgChart1"/>
    <dgm:cxn modelId="{BA6E5EC2-7AE5-477F-893F-583E1397683D}" type="presOf" srcId="{D07A015C-EFE9-4C48-92EB-5A4A34F68224}" destId="{7E5A6F90-19DE-42C6-8808-3D1F6D0B3F67}" srcOrd="0" destOrd="0" presId="urn:microsoft.com/office/officeart/2005/8/layout/orgChart1"/>
    <dgm:cxn modelId="{0F836797-25E5-463D-8BAD-0D6A548DD7BB}" type="presOf" srcId="{99980837-96CB-43DE-8D7C-71BC3B35047B}" destId="{3E2AF98B-3DF0-45B6-B84F-BB8CED47049A}" srcOrd="0" destOrd="0" presId="urn:microsoft.com/office/officeart/2005/8/layout/orgChart1"/>
    <dgm:cxn modelId="{48942B8F-DF5C-4E4F-AB23-1AA515DAD093}" srcId="{EB88E5B2-8105-489A-8A6A-637BA6852934}" destId="{0C66C67E-E646-4358-9506-04854CCC6A23}" srcOrd="2" destOrd="0" parTransId="{FD42B40D-CB72-4D0A-B2D8-658DB13C3265}" sibTransId="{FA7E9714-19B9-44F6-B4CE-04D572D261E2}"/>
    <dgm:cxn modelId="{440CBD54-C3B1-4625-8565-CC0F119F3F68}" type="presOf" srcId="{D07A015C-EFE9-4C48-92EB-5A4A34F68224}" destId="{510B8443-A1F0-45F5-8F76-31A81EB4740C}" srcOrd="1" destOrd="0" presId="urn:microsoft.com/office/officeart/2005/8/layout/orgChart1"/>
    <dgm:cxn modelId="{324335C6-D99D-471F-9CA2-0C5BE06AA7D9}" type="presOf" srcId="{5ED894E8-EBBF-41F7-A938-C8A1F96ED107}" destId="{4565E920-5FD7-44F7-872F-CD03C5DEB39F}" srcOrd="0" destOrd="0" presId="urn:microsoft.com/office/officeart/2005/8/layout/orgChart1"/>
    <dgm:cxn modelId="{A29A04BC-3E34-40B4-9B55-29F652626C6E}" type="presOf" srcId="{CD68E18B-CDC6-4D74-A395-AE69C9B6AA25}" destId="{73361BD1-19EE-4387-A63E-46C363247B5F}" srcOrd="0" destOrd="0" presId="urn:microsoft.com/office/officeart/2005/8/layout/orgChart1"/>
    <dgm:cxn modelId="{F2F13D17-7CE1-4BCE-A8DB-919464BF173C}" srcId="{AC86B3A1-3F6A-4D79-A456-8E876F31A0BB}" destId="{6060FBA5-BE25-4DD8-A553-4006C35A5057}" srcOrd="1" destOrd="0" parTransId="{1E98D42E-B556-4F47-981E-516F61161958}" sibTransId="{2D6B0178-B9FC-4900-B2A9-F97986503B8D}"/>
    <dgm:cxn modelId="{5C041554-D662-46D9-91D5-86A1CDC1AC45}" type="presOf" srcId="{EB88E5B2-8105-489A-8A6A-637BA6852934}" destId="{5490AE18-8DB8-4365-BE04-F5A7FB493C55}" srcOrd="1" destOrd="0" presId="urn:microsoft.com/office/officeart/2005/8/layout/orgChart1"/>
    <dgm:cxn modelId="{45476307-9A65-467D-B468-2BA33BFA41B4}" type="presOf" srcId="{D2341078-E94F-49C4-A9C8-8672B4EBAB9B}" destId="{E86B0BF0-963E-40F1-888E-0CDF3268E120}" srcOrd="0" destOrd="0" presId="urn:microsoft.com/office/officeart/2005/8/layout/orgChart1"/>
    <dgm:cxn modelId="{34AC0E93-95DA-4B9B-AF3C-BB9FE5AC943C}" type="presOf" srcId="{A9505818-0C7B-4422-ACDA-78EEE37A4057}" destId="{1EFCB0E4-E3CF-4C2A-B347-24E9191A73D0}" srcOrd="1" destOrd="0" presId="urn:microsoft.com/office/officeart/2005/8/layout/orgChart1"/>
    <dgm:cxn modelId="{28E27E10-1E69-499E-B5FB-73A278EE3CF6}" type="presOf" srcId="{036C375F-02C4-45EC-B397-B605115856F4}" destId="{BAAC4894-717D-4A78-95CA-B8045D31F052}" srcOrd="0" destOrd="0" presId="urn:microsoft.com/office/officeart/2005/8/layout/orgChart1"/>
    <dgm:cxn modelId="{18A0FF80-E87D-4CB3-91E3-AC3866F41EA6}" srcId="{CF938B87-F70F-4C20-8587-08327BD4E916}" destId="{EB88E5B2-8105-489A-8A6A-637BA6852934}" srcOrd="1" destOrd="0" parTransId="{D2341078-E94F-49C4-A9C8-8672B4EBAB9B}" sibTransId="{DCE06672-6433-428F-AE5C-4F416635C32E}"/>
    <dgm:cxn modelId="{52EE945F-392D-4509-A24E-F955F4210D40}" type="presParOf" srcId="{4565E920-5FD7-44F7-872F-CD03C5DEB39F}" destId="{87F6BC87-9B5B-4147-B48F-36B0253BC00D}" srcOrd="0" destOrd="0" presId="urn:microsoft.com/office/officeart/2005/8/layout/orgChart1"/>
    <dgm:cxn modelId="{F6A32C3A-00C1-4F40-9F1A-9F64931F0442}" type="presParOf" srcId="{87F6BC87-9B5B-4147-B48F-36B0253BC00D}" destId="{DC795B88-E736-4D61-AF64-05BCC80221D5}" srcOrd="0" destOrd="0" presId="urn:microsoft.com/office/officeart/2005/8/layout/orgChart1"/>
    <dgm:cxn modelId="{F0F11214-FC1C-4C35-BBC8-B46D4A65F600}" type="presParOf" srcId="{DC795B88-E736-4D61-AF64-05BCC80221D5}" destId="{2F26A46A-98D8-4784-B2F4-DFD225DD9D14}" srcOrd="0" destOrd="0" presId="urn:microsoft.com/office/officeart/2005/8/layout/orgChart1"/>
    <dgm:cxn modelId="{0A102793-A1D0-4D48-B311-9C2FF0876C4E}" type="presParOf" srcId="{DC795B88-E736-4D61-AF64-05BCC80221D5}" destId="{1EFCB0E4-E3CF-4C2A-B347-24E9191A73D0}" srcOrd="1" destOrd="0" presId="urn:microsoft.com/office/officeart/2005/8/layout/orgChart1"/>
    <dgm:cxn modelId="{592C7174-73CA-446D-88EA-E89D86F88157}" type="presParOf" srcId="{87F6BC87-9B5B-4147-B48F-36B0253BC00D}" destId="{95ABC17A-501A-491A-82E5-A8906160E7CB}" srcOrd="1" destOrd="0" presId="urn:microsoft.com/office/officeart/2005/8/layout/orgChart1"/>
    <dgm:cxn modelId="{F9B841E3-C79E-450C-9DF8-3EACDB07AD6E}" type="presParOf" srcId="{95ABC17A-501A-491A-82E5-A8906160E7CB}" destId="{DEFBEBB5-6615-43F7-A26E-32E09B7D31EB}" srcOrd="0" destOrd="0" presId="urn:microsoft.com/office/officeart/2005/8/layout/orgChart1"/>
    <dgm:cxn modelId="{8C698EAD-C9CB-41F0-8272-9BDB18C10945}" type="presParOf" srcId="{95ABC17A-501A-491A-82E5-A8906160E7CB}" destId="{911C1C82-EFAE-4467-B77B-2BF985D26AB3}" srcOrd="1" destOrd="0" presId="urn:microsoft.com/office/officeart/2005/8/layout/orgChart1"/>
    <dgm:cxn modelId="{B1F49619-0006-451C-B2EA-D11D3371B496}" type="presParOf" srcId="{911C1C82-EFAE-4467-B77B-2BF985D26AB3}" destId="{2DB1A755-E8A1-4ED7-A985-41A69CCAF607}" srcOrd="0" destOrd="0" presId="urn:microsoft.com/office/officeart/2005/8/layout/orgChart1"/>
    <dgm:cxn modelId="{EBC976B7-5404-4622-A164-B0E6AF24F15A}" type="presParOf" srcId="{2DB1A755-E8A1-4ED7-A985-41A69CCAF607}" destId="{2715B26C-E9C4-4EAB-AD11-42647AD302F0}" srcOrd="0" destOrd="0" presId="urn:microsoft.com/office/officeart/2005/8/layout/orgChart1"/>
    <dgm:cxn modelId="{2E16B829-4FFF-4630-8BAF-2AD1464E9DCA}" type="presParOf" srcId="{2DB1A755-E8A1-4ED7-A985-41A69CCAF607}" destId="{2F2D8FC0-3FFD-454E-948B-B41A959B805D}" srcOrd="1" destOrd="0" presId="urn:microsoft.com/office/officeart/2005/8/layout/orgChart1"/>
    <dgm:cxn modelId="{77CC2603-0954-4937-A873-CD218FECF3BF}" type="presParOf" srcId="{911C1C82-EFAE-4467-B77B-2BF985D26AB3}" destId="{C4BC51FF-18D6-4DAD-8C66-A1D711D1BDB8}" srcOrd="1" destOrd="0" presId="urn:microsoft.com/office/officeart/2005/8/layout/orgChart1"/>
    <dgm:cxn modelId="{C1CDC328-35D2-4D61-8A9C-5C786175F200}" type="presParOf" srcId="{C4BC51FF-18D6-4DAD-8C66-A1D711D1BDB8}" destId="{19BDA1AA-1ED1-452A-A563-5E66BA196B6F}" srcOrd="0" destOrd="0" presId="urn:microsoft.com/office/officeart/2005/8/layout/orgChart1"/>
    <dgm:cxn modelId="{F19EACAF-4AE2-4CC0-A573-539A7BDD14B3}" type="presParOf" srcId="{C4BC51FF-18D6-4DAD-8C66-A1D711D1BDB8}" destId="{E8FE5C47-EFCE-4F42-B667-6A6367EAAA01}" srcOrd="1" destOrd="0" presId="urn:microsoft.com/office/officeart/2005/8/layout/orgChart1"/>
    <dgm:cxn modelId="{31F865ED-1C16-4BA9-A2FB-DFC1D66847F7}" type="presParOf" srcId="{E8FE5C47-EFCE-4F42-B667-6A6367EAAA01}" destId="{F81DEEC8-BFFE-4F17-9BDB-48909F00FE53}" srcOrd="0" destOrd="0" presId="urn:microsoft.com/office/officeart/2005/8/layout/orgChart1"/>
    <dgm:cxn modelId="{19893B5C-70B3-4382-A99E-3BEE5615F9E0}" type="presParOf" srcId="{F81DEEC8-BFFE-4F17-9BDB-48909F00FE53}" destId="{AED49EBB-15AE-45BB-B85A-8DDC60412958}" srcOrd="0" destOrd="0" presId="urn:microsoft.com/office/officeart/2005/8/layout/orgChart1"/>
    <dgm:cxn modelId="{AD866A49-D0DC-4800-AC10-6704CA725768}" type="presParOf" srcId="{F81DEEC8-BFFE-4F17-9BDB-48909F00FE53}" destId="{C5026986-CA29-40C3-B38D-5E37CFDB1F21}" srcOrd="1" destOrd="0" presId="urn:microsoft.com/office/officeart/2005/8/layout/orgChart1"/>
    <dgm:cxn modelId="{7FDA3C18-C1EC-41B9-98FE-3A6918431277}" type="presParOf" srcId="{E8FE5C47-EFCE-4F42-B667-6A6367EAAA01}" destId="{F849B196-2D31-4FFF-8530-3DDA2D2D3094}" srcOrd="1" destOrd="0" presId="urn:microsoft.com/office/officeart/2005/8/layout/orgChart1"/>
    <dgm:cxn modelId="{22AD11E3-4983-497B-9178-37B15C9FB4D8}" type="presParOf" srcId="{E8FE5C47-EFCE-4F42-B667-6A6367EAAA01}" destId="{13908CB9-0142-4405-A09B-A73126E0B758}" srcOrd="2" destOrd="0" presId="urn:microsoft.com/office/officeart/2005/8/layout/orgChart1"/>
    <dgm:cxn modelId="{C936B4FE-321F-4DAE-8D03-CD62BBAF5FEC}" type="presParOf" srcId="{C4BC51FF-18D6-4DAD-8C66-A1D711D1BDB8}" destId="{E86B0BF0-963E-40F1-888E-0CDF3268E120}" srcOrd="2" destOrd="0" presId="urn:microsoft.com/office/officeart/2005/8/layout/orgChart1"/>
    <dgm:cxn modelId="{FD2238A6-C7AE-4F03-984E-C7CCCF59DDA8}" type="presParOf" srcId="{C4BC51FF-18D6-4DAD-8C66-A1D711D1BDB8}" destId="{AA9CDD11-7361-485A-A2D5-217C1F4FB073}" srcOrd="3" destOrd="0" presId="urn:microsoft.com/office/officeart/2005/8/layout/orgChart1"/>
    <dgm:cxn modelId="{F923ACD2-3944-4FA3-9FF5-037023303B5B}" type="presParOf" srcId="{AA9CDD11-7361-485A-A2D5-217C1F4FB073}" destId="{AED905B7-D680-431E-B1AF-708DDAF3CD6D}" srcOrd="0" destOrd="0" presId="urn:microsoft.com/office/officeart/2005/8/layout/orgChart1"/>
    <dgm:cxn modelId="{0C7B52AD-785B-49F1-AE90-D12D57D93515}" type="presParOf" srcId="{AED905B7-D680-431E-B1AF-708DDAF3CD6D}" destId="{A001A89B-47E4-4629-8225-F61D441365E8}" srcOrd="0" destOrd="0" presId="urn:microsoft.com/office/officeart/2005/8/layout/orgChart1"/>
    <dgm:cxn modelId="{38B754BF-4738-46C1-951F-AA21AE1EC627}" type="presParOf" srcId="{AED905B7-D680-431E-B1AF-708DDAF3CD6D}" destId="{5490AE18-8DB8-4365-BE04-F5A7FB493C55}" srcOrd="1" destOrd="0" presId="urn:microsoft.com/office/officeart/2005/8/layout/orgChart1"/>
    <dgm:cxn modelId="{B5CE3FFB-50A8-4279-881F-60682562F802}" type="presParOf" srcId="{AA9CDD11-7361-485A-A2D5-217C1F4FB073}" destId="{E1EC8C3A-8807-4346-B5CD-C2AED99F8149}" srcOrd="1" destOrd="0" presId="urn:microsoft.com/office/officeart/2005/8/layout/orgChart1"/>
    <dgm:cxn modelId="{2F52692F-018D-4C4C-880A-221F06EF47CD}" type="presParOf" srcId="{E1EC8C3A-8807-4346-B5CD-C2AED99F8149}" destId="{2BD99243-ABA1-4D7B-8877-6811E70F295F}" srcOrd="0" destOrd="0" presId="urn:microsoft.com/office/officeart/2005/8/layout/orgChart1"/>
    <dgm:cxn modelId="{1D6CF39B-D1E4-4689-B894-E62E6B7D8EFD}" type="presParOf" srcId="{E1EC8C3A-8807-4346-B5CD-C2AED99F8149}" destId="{9E7D493A-2ADF-4C55-BB05-980F24B429F3}" srcOrd="1" destOrd="0" presId="urn:microsoft.com/office/officeart/2005/8/layout/orgChart1"/>
    <dgm:cxn modelId="{94F7152B-E729-4C92-ABA4-54D72AF09008}" type="presParOf" srcId="{9E7D493A-2ADF-4C55-BB05-980F24B429F3}" destId="{A9C0D3EC-50EE-464D-9990-DADE2CD696A7}" srcOrd="0" destOrd="0" presId="urn:microsoft.com/office/officeart/2005/8/layout/orgChart1"/>
    <dgm:cxn modelId="{D91A827E-4BDF-4E0A-809D-1EDCC9750956}" type="presParOf" srcId="{A9C0D3EC-50EE-464D-9990-DADE2CD696A7}" destId="{3E2AF98B-3DF0-45B6-B84F-BB8CED47049A}" srcOrd="0" destOrd="0" presId="urn:microsoft.com/office/officeart/2005/8/layout/orgChart1"/>
    <dgm:cxn modelId="{D11C9F4C-B748-4493-9828-D739C3D9257A}" type="presParOf" srcId="{A9C0D3EC-50EE-464D-9990-DADE2CD696A7}" destId="{15CA14C0-7280-4D13-BFA8-1ABF65230A05}" srcOrd="1" destOrd="0" presId="urn:microsoft.com/office/officeart/2005/8/layout/orgChart1"/>
    <dgm:cxn modelId="{AE109C30-E00F-47AC-88A6-70124DB272F6}" type="presParOf" srcId="{9E7D493A-2ADF-4C55-BB05-980F24B429F3}" destId="{AD25824B-1B43-4316-ABF0-562AADC18304}" srcOrd="1" destOrd="0" presId="urn:microsoft.com/office/officeart/2005/8/layout/orgChart1"/>
    <dgm:cxn modelId="{A29480F7-4B03-495B-A0BE-CE7BB40E2C7E}" type="presParOf" srcId="{9E7D493A-2ADF-4C55-BB05-980F24B429F3}" destId="{E920101F-A5A7-4617-B6B8-404AAC6DDF01}" srcOrd="2" destOrd="0" presId="urn:microsoft.com/office/officeart/2005/8/layout/orgChart1"/>
    <dgm:cxn modelId="{D46B859C-05D6-4E23-8F6A-1416E6918066}" type="presParOf" srcId="{E1EC8C3A-8807-4346-B5CD-C2AED99F8149}" destId="{A74F0FDF-3218-4871-93F0-4C64D16F207B}" srcOrd="2" destOrd="0" presId="urn:microsoft.com/office/officeart/2005/8/layout/orgChart1"/>
    <dgm:cxn modelId="{30AE1B35-CDEB-43A3-B3B4-583F90FC8BEF}" type="presParOf" srcId="{E1EC8C3A-8807-4346-B5CD-C2AED99F8149}" destId="{29F72DB1-542C-4435-B2BD-3BE631213716}" srcOrd="3" destOrd="0" presId="urn:microsoft.com/office/officeart/2005/8/layout/orgChart1"/>
    <dgm:cxn modelId="{C83C6954-D5BD-46D7-A843-EA4E84686DE0}" type="presParOf" srcId="{29F72DB1-542C-4435-B2BD-3BE631213716}" destId="{759820A2-35C5-4FEC-B5DA-E77DB3EBA15B}" srcOrd="0" destOrd="0" presId="urn:microsoft.com/office/officeart/2005/8/layout/orgChart1"/>
    <dgm:cxn modelId="{13A29EA6-1ACE-4BEC-A55E-4BD4132AAD2F}" type="presParOf" srcId="{759820A2-35C5-4FEC-B5DA-E77DB3EBA15B}" destId="{7E5A6F90-19DE-42C6-8808-3D1F6D0B3F67}" srcOrd="0" destOrd="0" presId="urn:microsoft.com/office/officeart/2005/8/layout/orgChart1"/>
    <dgm:cxn modelId="{6E5FB4A7-BE9C-455D-967C-96A1FDB97900}" type="presParOf" srcId="{759820A2-35C5-4FEC-B5DA-E77DB3EBA15B}" destId="{510B8443-A1F0-45F5-8F76-31A81EB4740C}" srcOrd="1" destOrd="0" presId="urn:microsoft.com/office/officeart/2005/8/layout/orgChart1"/>
    <dgm:cxn modelId="{FE76F140-4DEB-40E7-B11A-FDD21D7FA8D8}" type="presParOf" srcId="{29F72DB1-542C-4435-B2BD-3BE631213716}" destId="{9D1AB3AD-AE3F-4F3C-AECB-D356721532EA}" srcOrd="1" destOrd="0" presId="urn:microsoft.com/office/officeart/2005/8/layout/orgChart1"/>
    <dgm:cxn modelId="{488E5B92-6E4F-4EFF-985E-F071ACDB3F4C}" type="presParOf" srcId="{29F72DB1-542C-4435-B2BD-3BE631213716}" destId="{3B43D750-F729-4D8B-8B33-55B8F0F08535}" srcOrd="2" destOrd="0" presId="urn:microsoft.com/office/officeart/2005/8/layout/orgChart1"/>
    <dgm:cxn modelId="{93B55423-9492-4B3F-9F9C-3808078457F5}" type="presParOf" srcId="{E1EC8C3A-8807-4346-B5CD-C2AED99F8149}" destId="{5234E215-A4ED-4AAB-BB3A-6ADFDAF7D75C}" srcOrd="4" destOrd="0" presId="urn:microsoft.com/office/officeart/2005/8/layout/orgChart1"/>
    <dgm:cxn modelId="{07F1BA85-7AAC-4136-B1A4-5A45FD8ACC44}" type="presParOf" srcId="{E1EC8C3A-8807-4346-B5CD-C2AED99F8149}" destId="{B1A89662-DB11-49F9-B452-D61D7B1FDE62}" srcOrd="5" destOrd="0" presId="urn:microsoft.com/office/officeart/2005/8/layout/orgChart1"/>
    <dgm:cxn modelId="{67576038-16C9-4691-9D76-A4CB1CAD784B}" type="presParOf" srcId="{B1A89662-DB11-49F9-B452-D61D7B1FDE62}" destId="{D26A8E1D-9522-4C25-AC58-10981FF88A34}" srcOrd="0" destOrd="0" presId="urn:microsoft.com/office/officeart/2005/8/layout/orgChart1"/>
    <dgm:cxn modelId="{D3DA5632-7BA2-4984-86E0-4DD428742E49}" type="presParOf" srcId="{D26A8E1D-9522-4C25-AC58-10981FF88A34}" destId="{C18E77B6-F474-4F6B-936A-1022E81BCE2B}" srcOrd="0" destOrd="0" presId="urn:microsoft.com/office/officeart/2005/8/layout/orgChart1"/>
    <dgm:cxn modelId="{626FA104-C666-46A4-B4F6-4AD99C90BFBB}" type="presParOf" srcId="{D26A8E1D-9522-4C25-AC58-10981FF88A34}" destId="{725D29FD-8EC7-42DA-BA37-16725BF69C8B}" srcOrd="1" destOrd="0" presId="urn:microsoft.com/office/officeart/2005/8/layout/orgChart1"/>
    <dgm:cxn modelId="{0C687468-2A5F-493C-A383-34493DDC670E}" type="presParOf" srcId="{B1A89662-DB11-49F9-B452-D61D7B1FDE62}" destId="{1D218BFB-312E-46A6-91DC-2C9C8852C980}" srcOrd="1" destOrd="0" presId="urn:microsoft.com/office/officeart/2005/8/layout/orgChart1"/>
    <dgm:cxn modelId="{6ACF36FD-FF7E-4DBA-BEB7-6E2B9EB52E6D}" type="presParOf" srcId="{B1A89662-DB11-49F9-B452-D61D7B1FDE62}" destId="{40E18C09-D544-4E78-8D80-94A1A3DA0A92}" srcOrd="2" destOrd="0" presId="urn:microsoft.com/office/officeart/2005/8/layout/orgChart1"/>
    <dgm:cxn modelId="{E2FA706A-77DE-4961-B83A-F768F037DADB}" type="presParOf" srcId="{AA9CDD11-7361-485A-A2D5-217C1F4FB073}" destId="{2426255C-608E-4DE5-A29C-28264897FA65}" srcOrd="2" destOrd="0" presId="urn:microsoft.com/office/officeart/2005/8/layout/orgChart1"/>
    <dgm:cxn modelId="{D851F114-2CB3-4E31-947B-3F3D95B93B07}" type="presParOf" srcId="{911C1C82-EFAE-4467-B77B-2BF985D26AB3}" destId="{065DDF04-CC13-486D-B2F4-0745E50496C9}" srcOrd="2" destOrd="0" presId="urn:microsoft.com/office/officeart/2005/8/layout/orgChart1"/>
    <dgm:cxn modelId="{AD4CC701-2755-4FB7-9666-7C68A771BFD2}" type="presParOf" srcId="{95ABC17A-501A-491A-82E5-A8906160E7CB}" destId="{73361BD1-19EE-4387-A63E-46C363247B5F}" srcOrd="2" destOrd="0" presId="urn:microsoft.com/office/officeart/2005/8/layout/orgChart1"/>
    <dgm:cxn modelId="{3AFEA947-0EBF-4D52-859E-B6E314C7E739}" type="presParOf" srcId="{95ABC17A-501A-491A-82E5-A8906160E7CB}" destId="{601C2247-3688-43F7-BAF9-718D7D0E9731}" srcOrd="3" destOrd="0" presId="urn:microsoft.com/office/officeart/2005/8/layout/orgChart1"/>
    <dgm:cxn modelId="{8E21B0ED-BF09-4A3C-9876-98EC0DF94B96}" type="presParOf" srcId="{601C2247-3688-43F7-BAF9-718D7D0E9731}" destId="{F9B9B7BB-AA92-4E64-A6AD-925E46E1267B}" srcOrd="0" destOrd="0" presId="urn:microsoft.com/office/officeart/2005/8/layout/orgChart1"/>
    <dgm:cxn modelId="{BC84697E-202A-455E-9BCC-ACBC8C77C5FB}" type="presParOf" srcId="{F9B9B7BB-AA92-4E64-A6AD-925E46E1267B}" destId="{0D0CF4F1-4CEF-42AC-8755-DB84F78E9BC5}" srcOrd="0" destOrd="0" presId="urn:microsoft.com/office/officeart/2005/8/layout/orgChart1"/>
    <dgm:cxn modelId="{7409B996-232D-42A7-928D-F094DC21F75E}" type="presParOf" srcId="{F9B9B7BB-AA92-4E64-A6AD-925E46E1267B}" destId="{F3A35584-FACA-4BA6-953A-A7B0E0E830E6}" srcOrd="1" destOrd="0" presId="urn:microsoft.com/office/officeart/2005/8/layout/orgChart1"/>
    <dgm:cxn modelId="{79C11A18-8F90-4D8A-B9DD-CF51C2F964D0}" type="presParOf" srcId="{601C2247-3688-43F7-BAF9-718D7D0E9731}" destId="{624BCE9D-2769-4134-8F47-7E654E7B4836}" srcOrd="1" destOrd="0" presId="urn:microsoft.com/office/officeart/2005/8/layout/orgChart1"/>
    <dgm:cxn modelId="{D3C05EE7-86FA-45BA-BC2C-BE209AC595D5}" type="presParOf" srcId="{624BCE9D-2769-4134-8F47-7E654E7B4836}" destId="{B520545D-3CD3-4C88-9770-9CE96933F035}" srcOrd="0" destOrd="0" presId="urn:microsoft.com/office/officeart/2005/8/layout/orgChart1"/>
    <dgm:cxn modelId="{A6322DD1-6D61-4CE4-A9A5-66FD92DEFD10}" type="presParOf" srcId="{624BCE9D-2769-4134-8F47-7E654E7B4836}" destId="{BD26ADAC-D017-417A-A878-56EBE1A8B24C}" srcOrd="1" destOrd="0" presId="urn:microsoft.com/office/officeart/2005/8/layout/orgChart1"/>
    <dgm:cxn modelId="{9AF0883D-F7F9-4DF7-95E7-F6166ADCD1EB}" type="presParOf" srcId="{BD26ADAC-D017-417A-A878-56EBE1A8B24C}" destId="{1089E696-CC6C-4ADA-B7BA-46F0D45860B3}" srcOrd="0" destOrd="0" presId="urn:microsoft.com/office/officeart/2005/8/layout/orgChart1"/>
    <dgm:cxn modelId="{BC3B46A2-5394-4A9C-8409-8A27A27B2E3A}" type="presParOf" srcId="{1089E696-CC6C-4ADA-B7BA-46F0D45860B3}" destId="{BAAC4894-717D-4A78-95CA-B8045D31F052}" srcOrd="0" destOrd="0" presId="urn:microsoft.com/office/officeart/2005/8/layout/orgChart1"/>
    <dgm:cxn modelId="{E6EE0EB8-5D27-452E-BF90-F4AD552D49DE}" type="presParOf" srcId="{1089E696-CC6C-4ADA-B7BA-46F0D45860B3}" destId="{E4B44569-494E-4686-8CDF-2C055A486931}" srcOrd="1" destOrd="0" presId="urn:microsoft.com/office/officeart/2005/8/layout/orgChart1"/>
    <dgm:cxn modelId="{C9ADD566-88E9-48DC-8734-B9C7E9D17C1D}" type="presParOf" srcId="{BD26ADAC-D017-417A-A878-56EBE1A8B24C}" destId="{4AAA3D86-D4CF-43F2-A917-18DF9274E2D8}" srcOrd="1" destOrd="0" presId="urn:microsoft.com/office/officeart/2005/8/layout/orgChart1"/>
    <dgm:cxn modelId="{7392E54A-8723-45C9-AEBB-CC415A762E90}" type="presParOf" srcId="{BD26ADAC-D017-417A-A878-56EBE1A8B24C}" destId="{4A748B01-2899-49D7-BB1C-F73DDEC0A271}" srcOrd="2" destOrd="0" presId="urn:microsoft.com/office/officeart/2005/8/layout/orgChart1"/>
    <dgm:cxn modelId="{B349EBEB-E734-4084-A3BC-03E3DC50F314}" type="presParOf" srcId="{624BCE9D-2769-4134-8F47-7E654E7B4836}" destId="{807ECF3A-D8D7-47D9-8EA7-F2EECA56736C}" srcOrd="2" destOrd="0" presId="urn:microsoft.com/office/officeart/2005/8/layout/orgChart1"/>
    <dgm:cxn modelId="{C2B6A4E4-41A7-451E-9E0F-B6A2569C5EEB}" type="presParOf" srcId="{624BCE9D-2769-4134-8F47-7E654E7B4836}" destId="{64CF4779-81A1-4451-981E-373D10E9F533}" srcOrd="3" destOrd="0" presId="urn:microsoft.com/office/officeart/2005/8/layout/orgChart1"/>
    <dgm:cxn modelId="{7C892A22-FECA-4ADD-9035-66766BB4ED50}" type="presParOf" srcId="{64CF4779-81A1-4451-981E-373D10E9F533}" destId="{05420CA4-38CD-48F2-8BE3-E546F8F418EC}" srcOrd="0" destOrd="0" presId="urn:microsoft.com/office/officeart/2005/8/layout/orgChart1"/>
    <dgm:cxn modelId="{AD49BC5B-A5B9-44D9-A238-99CB6BE68A5F}" type="presParOf" srcId="{05420CA4-38CD-48F2-8BE3-E546F8F418EC}" destId="{9FA67E21-0A79-4D14-ABBA-81ACE8341741}" srcOrd="0" destOrd="0" presId="urn:microsoft.com/office/officeart/2005/8/layout/orgChart1"/>
    <dgm:cxn modelId="{8EB2EB48-B642-4DB1-AF21-81CE4F8EB16C}" type="presParOf" srcId="{05420CA4-38CD-48F2-8BE3-E546F8F418EC}" destId="{A99F4EAC-BBF5-460C-893A-CD5C46660DCC}" srcOrd="1" destOrd="0" presId="urn:microsoft.com/office/officeart/2005/8/layout/orgChart1"/>
    <dgm:cxn modelId="{D9787EEC-06DC-4764-93B8-44D5AF217DD5}" type="presParOf" srcId="{64CF4779-81A1-4451-981E-373D10E9F533}" destId="{85F7756B-B9D8-4F64-9B67-607513746D0A}" srcOrd="1" destOrd="0" presId="urn:microsoft.com/office/officeart/2005/8/layout/orgChart1"/>
    <dgm:cxn modelId="{4BC28BFE-2402-4033-8B64-7ACE804CEE51}" type="presParOf" srcId="{64CF4779-81A1-4451-981E-373D10E9F533}" destId="{1F493492-2622-4F39-B050-6CDA27C666C5}" srcOrd="2" destOrd="0" presId="urn:microsoft.com/office/officeart/2005/8/layout/orgChart1"/>
    <dgm:cxn modelId="{4404879E-4DF4-429A-BF79-F283B087883B}" type="presParOf" srcId="{601C2247-3688-43F7-BAF9-718D7D0E9731}" destId="{37E5504A-719F-4428-ADE9-954FB03D5B54}" srcOrd="2" destOrd="0" presId="urn:microsoft.com/office/officeart/2005/8/layout/orgChart1"/>
    <dgm:cxn modelId="{5C7E0DCA-05CB-4D2B-B566-9BBAE015383C}" type="presParOf" srcId="{87F6BC87-9B5B-4147-B48F-36B0253BC00D}" destId="{1773C1D7-C436-47DE-9428-6C2B403449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A30896-E4F7-4C0A-A849-57E22DC224B7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9F53C84-5B07-49EB-96FA-290E1F659EE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Методы селекции</a:t>
          </a:r>
          <a:endParaRPr lang="ru-RU" dirty="0">
            <a:solidFill>
              <a:srgbClr val="002060"/>
            </a:solidFill>
          </a:endParaRPr>
        </a:p>
      </dgm:t>
    </dgm:pt>
    <dgm:pt modelId="{30FB0928-5611-4B9D-A2C6-0E33CFCEF158}" type="parTrans" cxnId="{56F6EBD4-087A-4FC3-BBA9-5A04650881D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3F55C68-DA46-4022-9574-8975D8BC9275}" type="sibTrans" cxnId="{56F6EBD4-087A-4FC3-BBA9-5A04650881D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DF4AD92-BC87-44FB-AD42-D9829CF4A72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Гибридизация </a:t>
          </a:r>
          <a:endParaRPr lang="ru-RU" dirty="0">
            <a:solidFill>
              <a:srgbClr val="002060"/>
            </a:solidFill>
          </a:endParaRPr>
        </a:p>
      </dgm:t>
    </dgm:pt>
    <dgm:pt modelId="{F431C360-52EB-4FFB-8603-E4A7AD74BE76}" type="parTrans" cxnId="{8911B1A5-B27D-4E0E-99CD-59A68A3730D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ED0C6F6-9326-4CC3-A8E4-7F191EE4DE17}" type="sibTrans" cxnId="{8911B1A5-B27D-4E0E-99CD-59A68A3730D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2BB45D5-DE6B-4AB5-B98B-9135E64AEDB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Инбридинг</a:t>
          </a:r>
          <a:endParaRPr lang="ru-RU" dirty="0">
            <a:solidFill>
              <a:srgbClr val="002060"/>
            </a:solidFill>
          </a:endParaRPr>
        </a:p>
      </dgm:t>
    </dgm:pt>
    <dgm:pt modelId="{FF7A2E46-BE06-49C6-A93C-53E1575646D6}" type="parTrans" cxnId="{A2BD3839-B6CD-4804-AC0B-4E69A74B6FE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FB2184D-E2DE-46F8-8934-92BDEE43F4C7}" type="sibTrans" cxnId="{A2BD3839-B6CD-4804-AC0B-4E69A74B6FE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3F6DF8-96EE-4372-BCDE-3391DE6A8E9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Аутбридинг</a:t>
          </a:r>
          <a:endParaRPr lang="ru-RU" dirty="0">
            <a:solidFill>
              <a:srgbClr val="002060"/>
            </a:solidFill>
          </a:endParaRPr>
        </a:p>
      </dgm:t>
    </dgm:pt>
    <dgm:pt modelId="{0510EE2E-9104-4857-BB7A-62D06274AC1F}" type="parTrans" cxnId="{8352EA30-9E85-4E72-9BC3-E3D26C97C69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E2B4B4F-1E12-45EC-9FE6-17B36731EE49}" type="sibTrans" cxnId="{8352EA30-9E85-4E72-9BC3-E3D26C97C69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CE81821-A4DA-4AE7-9736-907DA289FFF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Искусственный отбор</a:t>
          </a:r>
          <a:endParaRPr lang="ru-RU" dirty="0">
            <a:solidFill>
              <a:srgbClr val="002060"/>
            </a:solidFill>
          </a:endParaRPr>
        </a:p>
      </dgm:t>
    </dgm:pt>
    <dgm:pt modelId="{62EF2E82-B274-4091-967B-14C39AEB0321}" type="parTrans" cxnId="{3BA5A716-0C5A-4B6A-8D4B-B7A1C62383D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11DC966-AC6F-4381-A985-69E041DCA97D}" type="sibTrans" cxnId="{3BA5A716-0C5A-4B6A-8D4B-B7A1C62383D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4D36E4E-6F8E-44F0-A225-6B27EF968E3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На основе экстерьера</a:t>
          </a:r>
          <a:endParaRPr lang="ru-RU" dirty="0">
            <a:solidFill>
              <a:srgbClr val="002060"/>
            </a:solidFill>
          </a:endParaRPr>
        </a:p>
      </dgm:t>
    </dgm:pt>
    <dgm:pt modelId="{EE9B09C5-BCD4-4E9E-A899-1D476C7E0177}" type="parTrans" cxnId="{CC658E71-8562-4AFE-AE8D-C79B08B300F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62030A5-321C-41BE-AC4A-974D501A48D0}" type="sibTrans" cxnId="{CC658E71-8562-4AFE-AE8D-C79B08B300F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3321AC2-70AA-4233-A27D-662046B45238}" type="pres">
      <dgm:prSet presAssocID="{C0A30896-E4F7-4C0A-A849-57E22DC224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2D4DC0-3010-4CB4-AF09-4E4963B0B2FB}" type="pres">
      <dgm:prSet presAssocID="{19F53C84-5B07-49EB-96FA-290E1F659EE8}" presName="hierRoot1" presStyleCnt="0"/>
      <dgm:spPr/>
    </dgm:pt>
    <dgm:pt modelId="{EC0924F7-4F17-4DDA-9C79-2B8E7056D726}" type="pres">
      <dgm:prSet presAssocID="{19F53C84-5B07-49EB-96FA-290E1F659EE8}" presName="composite" presStyleCnt="0"/>
      <dgm:spPr/>
    </dgm:pt>
    <dgm:pt modelId="{0025CE0D-5B7D-4239-9F0A-35F00ED4A98E}" type="pres">
      <dgm:prSet presAssocID="{19F53C84-5B07-49EB-96FA-290E1F659EE8}" presName="background" presStyleLbl="node0" presStyleIdx="0" presStyleCnt="1"/>
      <dgm:spPr/>
    </dgm:pt>
    <dgm:pt modelId="{19A6482C-D8FC-4FA9-88AE-8387728D5139}" type="pres">
      <dgm:prSet presAssocID="{19F53C84-5B07-49EB-96FA-290E1F659EE8}" presName="text" presStyleLbl="fgAcc0" presStyleIdx="0" presStyleCnt="1" custScaleX="3592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A3F44C-3BCA-4738-8CBA-179AAD39FF8F}" type="pres">
      <dgm:prSet presAssocID="{19F53C84-5B07-49EB-96FA-290E1F659EE8}" presName="hierChild2" presStyleCnt="0"/>
      <dgm:spPr/>
    </dgm:pt>
    <dgm:pt modelId="{0E9437A8-4A61-4E32-95ED-C4CBEE2FF5D0}" type="pres">
      <dgm:prSet presAssocID="{F431C360-52EB-4FFB-8603-E4A7AD74BE7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3612BF-9DB2-4147-9E8C-FA6DA637AE29}" type="pres">
      <dgm:prSet presAssocID="{2DF4AD92-BC87-44FB-AD42-D9829CF4A72E}" presName="hierRoot2" presStyleCnt="0"/>
      <dgm:spPr/>
    </dgm:pt>
    <dgm:pt modelId="{2DBC15AC-9AE9-4503-A454-F3C60E968B42}" type="pres">
      <dgm:prSet presAssocID="{2DF4AD92-BC87-44FB-AD42-D9829CF4A72E}" presName="composite2" presStyleCnt="0"/>
      <dgm:spPr/>
    </dgm:pt>
    <dgm:pt modelId="{9E33E3E3-87E3-4389-9EB1-F4B5C614811E}" type="pres">
      <dgm:prSet presAssocID="{2DF4AD92-BC87-44FB-AD42-D9829CF4A72E}" presName="background2" presStyleLbl="node2" presStyleIdx="0" presStyleCnt="2"/>
      <dgm:spPr/>
    </dgm:pt>
    <dgm:pt modelId="{3F1B1F54-DBA3-4A54-AA41-E32E4AC0D627}" type="pres">
      <dgm:prSet presAssocID="{2DF4AD92-BC87-44FB-AD42-D9829CF4A72E}" presName="text2" presStyleLbl="fgAcc2" presStyleIdx="0" presStyleCnt="2" custScaleX="3187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EAB20-E857-4B4A-942A-F727D828726F}" type="pres">
      <dgm:prSet presAssocID="{2DF4AD92-BC87-44FB-AD42-D9829CF4A72E}" presName="hierChild3" presStyleCnt="0"/>
      <dgm:spPr/>
    </dgm:pt>
    <dgm:pt modelId="{9C558CBC-0E06-4203-ABAB-0FB023CDF7FA}" type="pres">
      <dgm:prSet presAssocID="{FF7A2E46-BE06-49C6-A93C-53E1575646D6}" presName="Name17" presStyleLbl="parChTrans1D3" presStyleIdx="0" presStyleCnt="3"/>
      <dgm:spPr/>
      <dgm:t>
        <a:bodyPr/>
        <a:lstStyle/>
        <a:p>
          <a:endParaRPr lang="ru-RU"/>
        </a:p>
      </dgm:t>
    </dgm:pt>
    <dgm:pt modelId="{859FAB22-6BE7-4012-B794-141FCA265D60}" type="pres">
      <dgm:prSet presAssocID="{12BB45D5-DE6B-4AB5-B98B-9135E64AEDB4}" presName="hierRoot3" presStyleCnt="0"/>
      <dgm:spPr/>
    </dgm:pt>
    <dgm:pt modelId="{C12207F1-BCC9-4CF9-9A60-18A30F25BC49}" type="pres">
      <dgm:prSet presAssocID="{12BB45D5-DE6B-4AB5-B98B-9135E64AEDB4}" presName="composite3" presStyleCnt="0"/>
      <dgm:spPr/>
    </dgm:pt>
    <dgm:pt modelId="{816ADC42-A2D1-4D02-B37E-A65D153E84C9}" type="pres">
      <dgm:prSet presAssocID="{12BB45D5-DE6B-4AB5-B98B-9135E64AEDB4}" presName="background3" presStyleLbl="node3" presStyleIdx="0" presStyleCnt="3"/>
      <dgm:spPr/>
    </dgm:pt>
    <dgm:pt modelId="{8367C19A-A371-4E5E-BC01-8F7BE91920DA}" type="pres">
      <dgm:prSet presAssocID="{12BB45D5-DE6B-4AB5-B98B-9135E64AEDB4}" presName="text3" presStyleLbl="fgAcc3" presStyleIdx="0" presStyleCnt="3" custScaleX="2514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95F73-922E-47CC-8F3A-B7415BA00DF0}" type="pres">
      <dgm:prSet presAssocID="{12BB45D5-DE6B-4AB5-B98B-9135E64AEDB4}" presName="hierChild4" presStyleCnt="0"/>
      <dgm:spPr/>
    </dgm:pt>
    <dgm:pt modelId="{0D35E2B9-B687-4E4C-971E-4DEDAFD32E7B}" type="pres">
      <dgm:prSet presAssocID="{0510EE2E-9104-4857-BB7A-62D06274AC1F}" presName="Name17" presStyleLbl="parChTrans1D3" presStyleIdx="1" presStyleCnt="3"/>
      <dgm:spPr/>
      <dgm:t>
        <a:bodyPr/>
        <a:lstStyle/>
        <a:p>
          <a:endParaRPr lang="ru-RU"/>
        </a:p>
      </dgm:t>
    </dgm:pt>
    <dgm:pt modelId="{B7A573A2-2B22-411B-B900-1E43EB0ED8A6}" type="pres">
      <dgm:prSet presAssocID="{BB3F6DF8-96EE-4372-BCDE-3391DE6A8E98}" presName="hierRoot3" presStyleCnt="0"/>
      <dgm:spPr/>
    </dgm:pt>
    <dgm:pt modelId="{5FFEEAE9-2452-42BA-897E-2CE46AC9A27E}" type="pres">
      <dgm:prSet presAssocID="{BB3F6DF8-96EE-4372-BCDE-3391DE6A8E98}" presName="composite3" presStyleCnt="0"/>
      <dgm:spPr/>
    </dgm:pt>
    <dgm:pt modelId="{0901A24B-DAC4-42EC-B3A3-2CC4FCCC7083}" type="pres">
      <dgm:prSet presAssocID="{BB3F6DF8-96EE-4372-BCDE-3391DE6A8E98}" presName="background3" presStyleLbl="node3" presStyleIdx="1" presStyleCnt="3"/>
      <dgm:spPr/>
    </dgm:pt>
    <dgm:pt modelId="{B2F761FC-6FD1-4F07-8E57-2E11A01CD5C0}" type="pres">
      <dgm:prSet presAssocID="{BB3F6DF8-96EE-4372-BCDE-3391DE6A8E98}" presName="text3" presStyleLbl="fgAcc3" presStyleIdx="1" presStyleCnt="3" custScaleX="2138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10D22D-613E-4D55-8B75-6C69C30185F3}" type="pres">
      <dgm:prSet presAssocID="{BB3F6DF8-96EE-4372-BCDE-3391DE6A8E98}" presName="hierChild4" presStyleCnt="0"/>
      <dgm:spPr/>
    </dgm:pt>
    <dgm:pt modelId="{1C018B3B-5927-4422-9E8F-957B2BAA441A}" type="pres">
      <dgm:prSet presAssocID="{62EF2E82-B274-4091-967B-14C39AEB032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04CB5D7-85AB-4B51-82F0-761A01A40CB8}" type="pres">
      <dgm:prSet presAssocID="{3CE81821-A4DA-4AE7-9736-907DA289FFF5}" presName="hierRoot2" presStyleCnt="0"/>
      <dgm:spPr/>
    </dgm:pt>
    <dgm:pt modelId="{550DAE64-10F3-423E-95CB-C9F520779FCF}" type="pres">
      <dgm:prSet presAssocID="{3CE81821-A4DA-4AE7-9736-907DA289FFF5}" presName="composite2" presStyleCnt="0"/>
      <dgm:spPr/>
    </dgm:pt>
    <dgm:pt modelId="{7D745614-30DA-4098-BDA8-8A8012BD5EF7}" type="pres">
      <dgm:prSet presAssocID="{3CE81821-A4DA-4AE7-9736-907DA289FFF5}" presName="background2" presStyleLbl="node2" presStyleIdx="1" presStyleCnt="2"/>
      <dgm:spPr/>
    </dgm:pt>
    <dgm:pt modelId="{3885B19A-8A0B-4C88-9BEA-2854FFCFC54D}" type="pres">
      <dgm:prSet presAssocID="{3CE81821-A4DA-4AE7-9736-907DA289FFF5}" presName="text2" presStyleLbl="fgAcc2" presStyleIdx="1" presStyleCnt="2" custScaleX="3015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A215F8-40BE-4FA2-A54D-5FA553B5E378}" type="pres">
      <dgm:prSet presAssocID="{3CE81821-A4DA-4AE7-9736-907DA289FFF5}" presName="hierChild3" presStyleCnt="0"/>
      <dgm:spPr/>
    </dgm:pt>
    <dgm:pt modelId="{13B2E936-AB9C-4F0C-98A8-23194DFE2264}" type="pres">
      <dgm:prSet presAssocID="{EE9B09C5-BCD4-4E9E-A899-1D476C7E0177}" presName="Name17" presStyleLbl="parChTrans1D3" presStyleIdx="2" presStyleCnt="3"/>
      <dgm:spPr/>
      <dgm:t>
        <a:bodyPr/>
        <a:lstStyle/>
        <a:p>
          <a:endParaRPr lang="ru-RU"/>
        </a:p>
      </dgm:t>
    </dgm:pt>
    <dgm:pt modelId="{771C6F2F-3D92-45C6-B340-BEDC943729BF}" type="pres">
      <dgm:prSet presAssocID="{C4D36E4E-6F8E-44F0-A225-6B27EF968E39}" presName="hierRoot3" presStyleCnt="0"/>
      <dgm:spPr/>
    </dgm:pt>
    <dgm:pt modelId="{D1DCA462-27E3-4B07-A4AD-EBB54F237539}" type="pres">
      <dgm:prSet presAssocID="{C4D36E4E-6F8E-44F0-A225-6B27EF968E39}" presName="composite3" presStyleCnt="0"/>
      <dgm:spPr/>
    </dgm:pt>
    <dgm:pt modelId="{294DA8A6-F45D-49EA-8FFB-3D504C5C773E}" type="pres">
      <dgm:prSet presAssocID="{C4D36E4E-6F8E-44F0-A225-6B27EF968E39}" presName="background3" presStyleLbl="node3" presStyleIdx="2" presStyleCnt="3"/>
      <dgm:spPr/>
    </dgm:pt>
    <dgm:pt modelId="{383444F1-8CE3-4CAE-9320-D6CCE7005DCB}" type="pres">
      <dgm:prSet presAssocID="{C4D36E4E-6F8E-44F0-A225-6B27EF968E39}" presName="text3" presStyleLbl="fgAcc3" presStyleIdx="2" presStyleCnt="3" custScaleX="27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BA626E-8DC7-45BE-A062-C88AD2086CE4}" type="pres">
      <dgm:prSet presAssocID="{C4D36E4E-6F8E-44F0-A225-6B27EF968E39}" presName="hierChild4" presStyleCnt="0"/>
      <dgm:spPr/>
    </dgm:pt>
  </dgm:ptLst>
  <dgm:cxnLst>
    <dgm:cxn modelId="{1ECEB59B-FC4B-4FD4-B3FC-E027F9653590}" type="presOf" srcId="{2DF4AD92-BC87-44FB-AD42-D9829CF4A72E}" destId="{3F1B1F54-DBA3-4A54-AA41-E32E4AC0D627}" srcOrd="0" destOrd="0" presId="urn:microsoft.com/office/officeart/2005/8/layout/hierarchy1"/>
    <dgm:cxn modelId="{A2BD3839-B6CD-4804-AC0B-4E69A74B6FED}" srcId="{2DF4AD92-BC87-44FB-AD42-D9829CF4A72E}" destId="{12BB45D5-DE6B-4AB5-B98B-9135E64AEDB4}" srcOrd="0" destOrd="0" parTransId="{FF7A2E46-BE06-49C6-A93C-53E1575646D6}" sibTransId="{8FB2184D-E2DE-46F8-8934-92BDEE43F4C7}"/>
    <dgm:cxn modelId="{8911B1A5-B27D-4E0E-99CD-59A68A3730DB}" srcId="{19F53C84-5B07-49EB-96FA-290E1F659EE8}" destId="{2DF4AD92-BC87-44FB-AD42-D9829CF4A72E}" srcOrd="0" destOrd="0" parTransId="{F431C360-52EB-4FFB-8603-E4A7AD74BE76}" sibTransId="{3ED0C6F6-9326-4CC3-A8E4-7F191EE4DE17}"/>
    <dgm:cxn modelId="{61008565-6B10-4FD9-975A-A0B74518EDE7}" type="presOf" srcId="{C0A30896-E4F7-4C0A-A849-57E22DC224B7}" destId="{E3321AC2-70AA-4233-A27D-662046B45238}" srcOrd="0" destOrd="0" presId="urn:microsoft.com/office/officeart/2005/8/layout/hierarchy1"/>
    <dgm:cxn modelId="{C7352D15-5685-44D4-91A4-ED5A90CB2532}" type="presOf" srcId="{C4D36E4E-6F8E-44F0-A225-6B27EF968E39}" destId="{383444F1-8CE3-4CAE-9320-D6CCE7005DCB}" srcOrd="0" destOrd="0" presId="urn:microsoft.com/office/officeart/2005/8/layout/hierarchy1"/>
    <dgm:cxn modelId="{CC658E71-8562-4AFE-AE8D-C79B08B300F0}" srcId="{3CE81821-A4DA-4AE7-9736-907DA289FFF5}" destId="{C4D36E4E-6F8E-44F0-A225-6B27EF968E39}" srcOrd="0" destOrd="0" parTransId="{EE9B09C5-BCD4-4E9E-A899-1D476C7E0177}" sibTransId="{962030A5-321C-41BE-AC4A-974D501A48D0}"/>
    <dgm:cxn modelId="{0E9028C5-1B46-4A38-A6EE-048B0ACD2CF6}" type="presOf" srcId="{FF7A2E46-BE06-49C6-A93C-53E1575646D6}" destId="{9C558CBC-0E06-4203-ABAB-0FB023CDF7FA}" srcOrd="0" destOrd="0" presId="urn:microsoft.com/office/officeart/2005/8/layout/hierarchy1"/>
    <dgm:cxn modelId="{8A615DF5-EE02-438F-8F01-6E453374BA36}" type="presOf" srcId="{BB3F6DF8-96EE-4372-BCDE-3391DE6A8E98}" destId="{B2F761FC-6FD1-4F07-8E57-2E11A01CD5C0}" srcOrd="0" destOrd="0" presId="urn:microsoft.com/office/officeart/2005/8/layout/hierarchy1"/>
    <dgm:cxn modelId="{3BA5A716-0C5A-4B6A-8D4B-B7A1C62383D9}" srcId="{19F53C84-5B07-49EB-96FA-290E1F659EE8}" destId="{3CE81821-A4DA-4AE7-9736-907DA289FFF5}" srcOrd="1" destOrd="0" parTransId="{62EF2E82-B274-4091-967B-14C39AEB0321}" sibTransId="{911DC966-AC6F-4381-A985-69E041DCA97D}"/>
    <dgm:cxn modelId="{662EB7BB-932A-4330-8B3C-24616BB30669}" type="presOf" srcId="{3CE81821-A4DA-4AE7-9736-907DA289FFF5}" destId="{3885B19A-8A0B-4C88-9BEA-2854FFCFC54D}" srcOrd="0" destOrd="0" presId="urn:microsoft.com/office/officeart/2005/8/layout/hierarchy1"/>
    <dgm:cxn modelId="{42D6E85B-806A-447B-8D05-9FD6BCCF9CA5}" type="presOf" srcId="{F431C360-52EB-4FFB-8603-E4A7AD74BE76}" destId="{0E9437A8-4A61-4E32-95ED-C4CBEE2FF5D0}" srcOrd="0" destOrd="0" presId="urn:microsoft.com/office/officeart/2005/8/layout/hierarchy1"/>
    <dgm:cxn modelId="{27A19C74-D011-4D7B-B801-0343A5BA6D4E}" type="presOf" srcId="{EE9B09C5-BCD4-4E9E-A899-1D476C7E0177}" destId="{13B2E936-AB9C-4F0C-98A8-23194DFE2264}" srcOrd="0" destOrd="0" presId="urn:microsoft.com/office/officeart/2005/8/layout/hierarchy1"/>
    <dgm:cxn modelId="{8352EA30-9E85-4E72-9BC3-E3D26C97C691}" srcId="{2DF4AD92-BC87-44FB-AD42-D9829CF4A72E}" destId="{BB3F6DF8-96EE-4372-BCDE-3391DE6A8E98}" srcOrd="1" destOrd="0" parTransId="{0510EE2E-9104-4857-BB7A-62D06274AC1F}" sibTransId="{DE2B4B4F-1E12-45EC-9FE6-17B36731EE49}"/>
    <dgm:cxn modelId="{D2841479-119D-420E-B137-60F3C620816F}" type="presOf" srcId="{12BB45D5-DE6B-4AB5-B98B-9135E64AEDB4}" destId="{8367C19A-A371-4E5E-BC01-8F7BE91920DA}" srcOrd="0" destOrd="0" presId="urn:microsoft.com/office/officeart/2005/8/layout/hierarchy1"/>
    <dgm:cxn modelId="{038C6449-CD63-43C9-B0E2-4D65EF8FB093}" type="presOf" srcId="{19F53C84-5B07-49EB-96FA-290E1F659EE8}" destId="{19A6482C-D8FC-4FA9-88AE-8387728D5139}" srcOrd="0" destOrd="0" presId="urn:microsoft.com/office/officeart/2005/8/layout/hierarchy1"/>
    <dgm:cxn modelId="{56F6EBD4-087A-4FC3-BBA9-5A04650881DA}" srcId="{C0A30896-E4F7-4C0A-A849-57E22DC224B7}" destId="{19F53C84-5B07-49EB-96FA-290E1F659EE8}" srcOrd="0" destOrd="0" parTransId="{30FB0928-5611-4B9D-A2C6-0E33CFCEF158}" sibTransId="{C3F55C68-DA46-4022-9574-8975D8BC9275}"/>
    <dgm:cxn modelId="{0EE43962-ADD9-4C8A-872D-48F310DC7298}" type="presOf" srcId="{62EF2E82-B274-4091-967B-14C39AEB0321}" destId="{1C018B3B-5927-4422-9E8F-957B2BAA441A}" srcOrd="0" destOrd="0" presId="urn:microsoft.com/office/officeart/2005/8/layout/hierarchy1"/>
    <dgm:cxn modelId="{44DD3EFC-FD73-4916-AA69-E60ED3614BDE}" type="presOf" srcId="{0510EE2E-9104-4857-BB7A-62D06274AC1F}" destId="{0D35E2B9-B687-4E4C-971E-4DEDAFD32E7B}" srcOrd="0" destOrd="0" presId="urn:microsoft.com/office/officeart/2005/8/layout/hierarchy1"/>
    <dgm:cxn modelId="{232EEDE5-B514-451E-8FCD-9CA4DB8C745B}" type="presParOf" srcId="{E3321AC2-70AA-4233-A27D-662046B45238}" destId="{802D4DC0-3010-4CB4-AF09-4E4963B0B2FB}" srcOrd="0" destOrd="0" presId="urn:microsoft.com/office/officeart/2005/8/layout/hierarchy1"/>
    <dgm:cxn modelId="{F93C7156-36BC-49BF-8B4C-4B859177A4C2}" type="presParOf" srcId="{802D4DC0-3010-4CB4-AF09-4E4963B0B2FB}" destId="{EC0924F7-4F17-4DDA-9C79-2B8E7056D726}" srcOrd="0" destOrd="0" presId="urn:microsoft.com/office/officeart/2005/8/layout/hierarchy1"/>
    <dgm:cxn modelId="{803ABD71-1426-41B2-B169-75C7B765C0EA}" type="presParOf" srcId="{EC0924F7-4F17-4DDA-9C79-2B8E7056D726}" destId="{0025CE0D-5B7D-4239-9F0A-35F00ED4A98E}" srcOrd="0" destOrd="0" presId="urn:microsoft.com/office/officeart/2005/8/layout/hierarchy1"/>
    <dgm:cxn modelId="{EECA950F-0104-4677-93DE-8AB09EB5FAEC}" type="presParOf" srcId="{EC0924F7-4F17-4DDA-9C79-2B8E7056D726}" destId="{19A6482C-D8FC-4FA9-88AE-8387728D5139}" srcOrd="1" destOrd="0" presId="urn:microsoft.com/office/officeart/2005/8/layout/hierarchy1"/>
    <dgm:cxn modelId="{F6EDFD72-0C65-40AE-BBC4-ABB747065AA6}" type="presParOf" srcId="{802D4DC0-3010-4CB4-AF09-4E4963B0B2FB}" destId="{57A3F44C-3BCA-4738-8CBA-179AAD39FF8F}" srcOrd="1" destOrd="0" presId="urn:microsoft.com/office/officeart/2005/8/layout/hierarchy1"/>
    <dgm:cxn modelId="{85942A5D-E7EC-49D1-A491-73056C203633}" type="presParOf" srcId="{57A3F44C-3BCA-4738-8CBA-179AAD39FF8F}" destId="{0E9437A8-4A61-4E32-95ED-C4CBEE2FF5D0}" srcOrd="0" destOrd="0" presId="urn:microsoft.com/office/officeart/2005/8/layout/hierarchy1"/>
    <dgm:cxn modelId="{A6043350-2EF1-4ECF-98D8-FD6F5509C234}" type="presParOf" srcId="{57A3F44C-3BCA-4738-8CBA-179AAD39FF8F}" destId="{E13612BF-9DB2-4147-9E8C-FA6DA637AE29}" srcOrd="1" destOrd="0" presId="urn:microsoft.com/office/officeart/2005/8/layout/hierarchy1"/>
    <dgm:cxn modelId="{97AF19A1-54C5-471D-9751-4FCBB4AA3828}" type="presParOf" srcId="{E13612BF-9DB2-4147-9E8C-FA6DA637AE29}" destId="{2DBC15AC-9AE9-4503-A454-F3C60E968B42}" srcOrd="0" destOrd="0" presId="urn:microsoft.com/office/officeart/2005/8/layout/hierarchy1"/>
    <dgm:cxn modelId="{EC8E422D-EA49-454A-9C0B-62DBCCDC6F12}" type="presParOf" srcId="{2DBC15AC-9AE9-4503-A454-F3C60E968B42}" destId="{9E33E3E3-87E3-4389-9EB1-F4B5C614811E}" srcOrd="0" destOrd="0" presId="urn:microsoft.com/office/officeart/2005/8/layout/hierarchy1"/>
    <dgm:cxn modelId="{5FAFD0CE-2BDF-47E2-B8E4-96F29919DF1B}" type="presParOf" srcId="{2DBC15AC-9AE9-4503-A454-F3C60E968B42}" destId="{3F1B1F54-DBA3-4A54-AA41-E32E4AC0D627}" srcOrd="1" destOrd="0" presId="urn:microsoft.com/office/officeart/2005/8/layout/hierarchy1"/>
    <dgm:cxn modelId="{F7FAA39E-7013-4B3C-BCC5-66CE2AF7029C}" type="presParOf" srcId="{E13612BF-9DB2-4147-9E8C-FA6DA637AE29}" destId="{633EAB20-E857-4B4A-942A-F727D828726F}" srcOrd="1" destOrd="0" presId="urn:microsoft.com/office/officeart/2005/8/layout/hierarchy1"/>
    <dgm:cxn modelId="{531A5A04-477F-46BF-92B9-DF939FBE9DDC}" type="presParOf" srcId="{633EAB20-E857-4B4A-942A-F727D828726F}" destId="{9C558CBC-0E06-4203-ABAB-0FB023CDF7FA}" srcOrd="0" destOrd="0" presId="urn:microsoft.com/office/officeart/2005/8/layout/hierarchy1"/>
    <dgm:cxn modelId="{3C7A6DBA-91B1-4531-AED7-52B289FDD689}" type="presParOf" srcId="{633EAB20-E857-4B4A-942A-F727D828726F}" destId="{859FAB22-6BE7-4012-B794-141FCA265D60}" srcOrd="1" destOrd="0" presId="urn:microsoft.com/office/officeart/2005/8/layout/hierarchy1"/>
    <dgm:cxn modelId="{016793AC-118E-41BB-A97C-EF5CDEAF6937}" type="presParOf" srcId="{859FAB22-6BE7-4012-B794-141FCA265D60}" destId="{C12207F1-BCC9-4CF9-9A60-18A30F25BC49}" srcOrd="0" destOrd="0" presId="urn:microsoft.com/office/officeart/2005/8/layout/hierarchy1"/>
    <dgm:cxn modelId="{D1F76B46-6037-4ED5-A211-30C3AB9FF8B1}" type="presParOf" srcId="{C12207F1-BCC9-4CF9-9A60-18A30F25BC49}" destId="{816ADC42-A2D1-4D02-B37E-A65D153E84C9}" srcOrd="0" destOrd="0" presId="urn:microsoft.com/office/officeart/2005/8/layout/hierarchy1"/>
    <dgm:cxn modelId="{D04A49BE-285F-4815-B24B-1B531B46815A}" type="presParOf" srcId="{C12207F1-BCC9-4CF9-9A60-18A30F25BC49}" destId="{8367C19A-A371-4E5E-BC01-8F7BE91920DA}" srcOrd="1" destOrd="0" presId="urn:microsoft.com/office/officeart/2005/8/layout/hierarchy1"/>
    <dgm:cxn modelId="{68BEF181-9099-46F5-AA75-0B72E8F70554}" type="presParOf" srcId="{859FAB22-6BE7-4012-B794-141FCA265D60}" destId="{D3895F73-922E-47CC-8F3A-B7415BA00DF0}" srcOrd="1" destOrd="0" presId="urn:microsoft.com/office/officeart/2005/8/layout/hierarchy1"/>
    <dgm:cxn modelId="{3837D9E4-4965-43E1-91FE-56D5DFE7603B}" type="presParOf" srcId="{633EAB20-E857-4B4A-942A-F727D828726F}" destId="{0D35E2B9-B687-4E4C-971E-4DEDAFD32E7B}" srcOrd="2" destOrd="0" presId="urn:microsoft.com/office/officeart/2005/8/layout/hierarchy1"/>
    <dgm:cxn modelId="{BE44C73B-6102-4E82-8519-BCADB776DC97}" type="presParOf" srcId="{633EAB20-E857-4B4A-942A-F727D828726F}" destId="{B7A573A2-2B22-411B-B900-1E43EB0ED8A6}" srcOrd="3" destOrd="0" presId="urn:microsoft.com/office/officeart/2005/8/layout/hierarchy1"/>
    <dgm:cxn modelId="{33A7C74A-4B11-4AC7-B3B9-B62EBE302C9E}" type="presParOf" srcId="{B7A573A2-2B22-411B-B900-1E43EB0ED8A6}" destId="{5FFEEAE9-2452-42BA-897E-2CE46AC9A27E}" srcOrd="0" destOrd="0" presId="urn:microsoft.com/office/officeart/2005/8/layout/hierarchy1"/>
    <dgm:cxn modelId="{4F0D16C8-7FAF-4C8B-868D-68BEF1A5AD15}" type="presParOf" srcId="{5FFEEAE9-2452-42BA-897E-2CE46AC9A27E}" destId="{0901A24B-DAC4-42EC-B3A3-2CC4FCCC7083}" srcOrd="0" destOrd="0" presId="urn:microsoft.com/office/officeart/2005/8/layout/hierarchy1"/>
    <dgm:cxn modelId="{E4B1AC8D-8433-4ED4-9ED3-AF661E7F3E2F}" type="presParOf" srcId="{5FFEEAE9-2452-42BA-897E-2CE46AC9A27E}" destId="{B2F761FC-6FD1-4F07-8E57-2E11A01CD5C0}" srcOrd="1" destOrd="0" presId="urn:microsoft.com/office/officeart/2005/8/layout/hierarchy1"/>
    <dgm:cxn modelId="{10B21677-3AE5-4039-BDEC-AEAE2AAF0B7D}" type="presParOf" srcId="{B7A573A2-2B22-411B-B900-1E43EB0ED8A6}" destId="{8D10D22D-613E-4D55-8B75-6C69C30185F3}" srcOrd="1" destOrd="0" presId="urn:microsoft.com/office/officeart/2005/8/layout/hierarchy1"/>
    <dgm:cxn modelId="{59245912-5FFB-419A-AE41-15792FF3A6FC}" type="presParOf" srcId="{57A3F44C-3BCA-4738-8CBA-179AAD39FF8F}" destId="{1C018B3B-5927-4422-9E8F-957B2BAA441A}" srcOrd="2" destOrd="0" presId="urn:microsoft.com/office/officeart/2005/8/layout/hierarchy1"/>
    <dgm:cxn modelId="{67A4389D-C4C5-4BD2-8EAB-9B2824CC4699}" type="presParOf" srcId="{57A3F44C-3BCA-4738-8CBA-179AAD39FF8F}" destId="{604CB5D7-85AB-4B51-82F0-761A01A40CB8}" srcOrd="3" destOrd="0" presId="urn:microsoft.com/office/officeart/2005/8/layout/hierarchy1"/>
    <dgm:cxn modelId="{F1D46777-94D2-4F34-B9AD-B7F8969EEE8E}" type="presParOf" srcId="{604CB5D7-85AB-4B51-82F0-761A01A40CB8}" destId="{550DAE64-10F3-423E-95CB-C9F520779FCF}" srcOrd="0" destOrd="0" presId="urn:microsoft.com/office/officeart/2005/8/layout/hierarchy1"/>
    <dgm:cxn modelId="{1672364E-5A24-40DB-A485-2F09D59139ED}" type="presParOf" srcId="{550DAE64-10F3-423E-95CB-C9F520779FCF}" destId="{7D745614-30DA-4098-BDA8-8A8012BD5EF7}" srcOrd="0" destOrd="0" presId="urn:microsoft.com/office/officeart/2005/8/layout/hierarchy1"/>
    <dgm:cxn modelId="{76FB3745-34BF-415B-8608-B20DE579DB96}" type="presParOf" srcId="{550DAE64-10F3-423E-95CB-C9F520779FCF}" destId="{3885B19A-8A0B-4C88-9BEA-2854FFCFC54D}" srcOrd="1" destOrd="0" presId="urn:microsoft.com/office/officeart/2005/8/layout/hierarchy1"/>
    <dgm:cxn modelId="{162C6CDE-1AA1-4179-8F62-6E5413075D41}" type="presParOf" srcId="{604CB5D7-85AB-4B51-82F0-761A01A40CB8}" destId="{39A215F8-40BE-4FA2-A54D-5FA553B5E378}" srcOrd="1" destOrd="0" presId="urn:microsoft.com/office/officeart/2005/8/layout/hierarchy1"/>
    <dgm:cxn modelId="{CA7D0E48-A719-4F2C-B7FE-33008381546E}" type="presParOf" srcId="{39A215F8-40BE-4FA2-A54D-5FA553B5E378}" destId="{13B2E936-AB9C-4F0C-98A8-23194DFE2264}" srcOrd="0" destOrd="0" presId="urn:microsoft.com/office/officeart/2005/8/layout/hierarchy1"/>
    <dgm:cxn modelId="{000A5A3B-3D9C-4D36-9387-C70F8F5793A7}" type="presParOf" srcId="{39A215F8-40BE-4FA2-A54D-5FA553B5E378}" destId="{771C6F2F-3D92-45C6-B340-BEDC943729BF}" srcOrd="1" destOrd="0" presId="urn:microsoft.com/office/officeart/2005/8/layout/hierarchy1"/>
    <dgm:cxn modelId="{DB1E7272-1D50-4CB0-BDEA-21BF5D9E01A5}" type="presParOf" srcId="{771C6F2F-3D92-45C6-B340-BEDC943729BF}" destId="{D1DCA462-27E3-4B07-A4AD-EBB54F237539}" srcOrd="0" destOrd="0" presId="urn:microsoft.com/office/officeart/2005/8/layout/hierarchy1"/>
    <dgm:cxn modelId="{163ACE2A-A5EB-4B84-89AE-E965F1808AED}" type="presParOf" srcId="{D1DCA462-27E3-4B07-A4AD-EBB54F237539}" destId="{294DA8A6-F45D-49EA-8FFB-3D504C5C773E}" srcOrd="0" destOrd="0" presId="urn:microsoft.com/office/officeart/2005/8/layout/hierarchy1"/>
    <dgm:cxn modelId="{D7BC6234-9FB4-4A7D-83CC-D8164A047CF0}" type="presParOf" srcId="{D1DCA462-27E3-4B07-A4AD-EBB54F237539}" destId="{383444F1-8CE3-4CAE-9320-D6CCE7005DCB}" srcOrd="1" destOrd="0" presId="urn:microsoft.com/office/officeart/2005/8/layout/hierarchy1"/>
    <dgm:cxn modelId="{EEFFEE1E-8A81-470A-BFA2-D46CDEE47DEE}" type="presParOf" srcId="{771C6F2F-3D92-45C6-B340-BEDC943729BF}" destId="{3EBA626E-8DC7-45BE-A062-C88AD2086C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17A19-DAE3-44FC-B22A-BDF376E0E397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F55B6F7-806C-44DF-BA70-6798C4C1A72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</a:rPr>
            <a:t>Новейшие методы селекции </a:t>
          </a:r>
          <a:r>
            <a:rPr lang="ru-RU" sz="2400" dirty="0" smtClean="0">
              <a:solidFill>
                <a:srgbClr val="002060"/>
              </a:solidFill>
            </a:rPr>
            <a:t>растений, животных, микроорганизмов</a:t>
          </a:r>
          <a:endParaRPr lang="ru-RU" sz="2400" dirty="0">
            <a:solidFill>
              <a:srgbClr val="002060"/>
            </a:solidFill>
          </a:endParaRPr>
        </a:p>
      </dgm:t>
    </dgm:pt>
    <dgm:pt modelId="{B00BBDA1-DC6C-4849-B3FD-5DE26B02C129}" type="parTrans" cxnId="{E20A529E-B96E-4F0D-B50E-769E40675CFC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B2C67AFF-93EA-48FF-B355-85F365C67009}" type="sibTrans" cxnId="{E20A529E-B96E-4F0D-B50E-769E40675CFC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17F63757-A95E-4D5A-BE1F-43CA75D1CF4F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Генная инженерия</a:t>
          </a:r>
          <a:endParaRPr lang="ru-RU" sz="2400" dirty="0">
            <a:solidFill>
              <a:srgbClr val="002060"/>
            </a:solidFill>
          </a:endParaRPr>
        </a:p>
      </dgm:t>
    </dgm:pt>
    <dgm:pt modelId="{543C0BDC-1150-4BD8-9F33-22AA6768E211}" type="parTrans" cxnId="{9591C016-769A-467A-A328-C7F4E1FC0DA2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0E4385A5-FF60-446D-8832-D9BE6A648E93}" type="sibTrans" cxnId="{9591C016-769A-467A-A328-C7F4E1FC0DA2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8179A44D-F852-4FC0-820A-ECD45AD6F457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Хромосомная инженерия</a:t>
          </a:r>
          <a:endParaRPr lang="ru-RU" sz="2400" dirty="0">
            <a:solidFill>
              <a:srgbClr val="002060"/>
            </a:solidFill>
          </a:endParaRPr>
        </a:p>
      </dgm:t>
    </dgm:pt>
    <dgm:pt modelId="{661182F3-547B-4D9A-A621-2FE86B4932B4}" type="parTrans" cxnId="{C1603C8E-07B4-48B4-B21E-1953FD47D758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17548050-29A1-4747-A34D-92CA0FDE29E1}" type="sibTrans" cxnId="{C1603C8E-07B4-48B4-B21E-1953FD47D758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27594C4F-2E47-49D7-82C0-EF3D371DE1D7}">
      <dgm:prSet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Клеточная инженерия</a:t>
          </a:r>
          <a:endParaRPr lang="ru-RU" sz="2400" dirty="0">
            <a:solidFill>
              <a:srgbClr val="002060"/>
            </a:solidFill>
          </a:endParaRPr>
        </a:p>
      </dgm:t>
    </dgm:pt>
    <dgm:pt modelId="{8EA0C9A4-CECC-426A-91A1-6B5A25987870}" type="parTrans" cxnId="{FFFB32B7-E7D0-40B2-A4B6-58185ACA8565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356B0E71-A7AD-4B44-8BAF-2EAF29F1C15F}" type="sibTrans" cxnId="{FFFB32B7-E7D0-40B2-A4B6-58185ACA8565}">
      <dgm:prSet/>
      <dgm:spPr/>
      <dgm:t>
        <a:bodyPr/>
        <a:lstStyle/>
        <a:p>
          <a:endParaRPr lang="ru-RU" sz="2000">
            <a:solidFill>
              <a:srgbClr val="002060"/>
            </a:solidFill>
          </a:endParaRPr>
        </a:p>
      </dgm:t>
    </dgm:pt>
    <dgm:pt modelId="{853D2A29-5CE0-4F26-848F-4ABFDB15E5CB}" type="pres">
      <dgm:prSet presAssocID="{19017A19-DAE3-44FC-B22A-BDF376E0E3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8F509-2CB2-40A8-BF72-6AB388E854BA}" type="pres">
      <dgm:prSet presAssocID="{3F55B6F7-806C-44DF-BA70-6798C4C1A72A}" presName="hierRoot1" presStyleCnt="0"/>
      <dgm:spPr/>
    </dgm:pt>
    <dgm:pt modelId="{854B2B5F-E441-4D31-BCB6-A53AB1851ABA}" type="pres">
      <dgm:prSet presAssocID="{3F55B6F7-806C-44DF-BA70-6798C4C1A72A}" presName="composite" presStyleCnt="0"/>
      <dgm:spPr/>
    </dgm:pt>
    <dgm:pt modelId="{94C6537F-747C-49AC-9B28-2A1FF7DB3E6C}" type="pres">
      <dgm:prSet presAssocID="{3F55B6F7-806C-44DF-BA70-6798C4C1A72A}" presName="background" presStyleLbl="node0" presStyleIdx="0" presStyleCnt="1"/>
      <dgm:spPr/>
    </dgm:pt>
    <dgm:pt modelId="{DEED4D1A-EED9-4FAB-BF30-089EE76B55B4}" type="pres">
      <dgm:prSet presAssocID="{3F55B6F7-806C-44DF-BA70-6798C4C1A72A}" presName="text" presStyleLbl="fgAcc0" presStyleIdx="0" presStyleCnt="1" custScaleX="289092" custScaleY="171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3FE9B7-50AC-4F7A-92F3-8607AEF4147F}" type="pres">
      <dgm:prSet presAssocID="{3F55B6F7-806C-44DF-BA70-6798C4C1A72A}" presName="hierChild2" presStyleCnt="0"/>
      <dgm:spPr/>
    </dgm:pt>
    <dgm:pt modelId="{02E2C8B6-96CD-4A36-B993-EDF75AD32819}" type="pres">
      <dgm:prSet presAssocID="{543C0BDC-1150-4BD8-9F33-22AA6768E21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3F44C9F-322A-4CB5-8B76-F2416F641073}" type="pres">
      <dgm:prSet presAssocID="{17F63757-A95E-4D5A-BE1F-43CA75D1CF4F}" presName="hierRoot2" presStyleCnt="0"/>
      <dgm:spPr/>
    </dgm:pt>
    <dgm:pt modelId="{73263970-0FEB-40E8-9011-FBA05573EA68}" type="pres">
      <dgm:prSet presAssocID="{17F63757-A95E-4D5A-BE1F-43CA75D1CF4F}" presName="composite2" presStyleCnt="0"/>
      <dgm:spPr/>
    </dgm:pt>
    <dgm:pt modelId="{6FA84EEC-A328-4695-846F-84918D08F284}" type="pres">
      <dgm:prSet presAssocID="{17F63757-A95E-4D5A-BE1F-43CA75D1CF4F}" presName="background2" presStyleLbl="node2" presStyleIdx="0" presStyleCnt="3"/>
      <dgm:spPr/>
    </dgm:pt>
    <dgm:pt modelId="{1BD2A008-A950-427F-9F6B-E3C864E3552B}" type="pres">
      <dgm:prSet presAssocID="{17F63757-A95E-4D5A-BE1F-43CA75D1CF4F}" presName="text2" presStyleLbl="fgAcc2" presStyleIdx="0" presStyleCnt="3" custScaleX="2113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08AC8C-A454-4600-BF01-9BC96DB18AAA}" type="pres">
      <dgm:prSet presAssocID="{17F63757-A95E-4D5A-BE1F-43CA75D1CF4F}" presName="hierChild3" presStyleCnt="0"/>
      <dgm:spPr/>
    </dgm:pt>
    <dgm:pt modelId="{8362CCB0-E52D-4AFB-874E-0B9CBC5CB3D5}" type="pres">
      <dgm:prSet presAssocID="{661182F3-547B-4D9A-A621-2FE86B4932B4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50AF219-0AD3-4627-A63E-C820E88A6BE9}" type="pres">
      <dgm:prSet presAssocID="{8179A44D-F852-4FC0-820A-ECD45AD6F457}" presName="hierRoot2" presStyleCnt="0"/>
      <dgm:spPr/>
    </dgm:pt>
    <dgm:pt modelId="{4E07F1E9-4211-46D1-8C78-2F6945BA5448}" type="pres">
      <dgm:prSet presAssocID="{8179A44D-F852-4FC0-820A-ECD45AD6F457}" presName="composite2" presStyleCnt="0"/>
      <dgm:spPr/>
    </dgm:pt>
    <dgm:pt modelId="{EB1A380F-E7F8-4FFD-BBB6-8F314876940A}" type="pres">
      <dgm:prSet presAssocID="{8179A44D-F852-4FC0-820A-ECD45AD6F457}" presName="background2" presStyleLbl="node2" presStyleIdx="1" presStyleCnt="3"/>
      <dgm:spPr/>
    </dgm:pt>
    <dgm:pt modelId="{9C1A839A-44C0-4047-B762-CE0A7A36440B}" type="pres">
      <dgm:prSet presAssocID="{8179A44D-F852-4FC0-820A-ECD45AD6F457}" presName="text2" presStyleLbl="fgAcc2" presStyleIdx="1" presStyleCnt="3" custScaleX="197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3CADA7-6AC3-47CD-BDD2-CC6423F80FBF}" type="pres">
      <dgm:prSet presAssocID="{8179A44D-F852-4FC0-820A-ECD45AD6F457}" presName="hierChild3" presStyleCnt="0"/>
      <dgm:spPr/>
    </dgm:pt>
    <dgm:pt modelId="{ADE1DF59-E494-4292-A05A-E723052B99BF}" type="pres">
      <dgm:prSet presAssocID="{8EA0C9A4-CECC-426A-91A1-6B5A25987870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81CF0ED-4FD1-4542-A33E-44D3FEB98B0F}" type="pres">
      <dgm:prSet presAssocID="{27594C4F-2E47-49D7-82C0-EF3D371DE1D7}" presName="hierRoot2" presStyleCnt="0"/>
      <dgm:spPr/>
    </dgm:pt>
    <dgm:pt modelId="{7943D7FB-1BAF-4CDF-A9A5-65029FA8BFED}" type="pres">
      <dgm:prSet presAssocID="{27594C4F-2E47-49D7-82C0-EF3D371DE1D7}" presName="composite2" presStyleCnt="0"/>
      <dgm:spPr/>
    </dgm:pt>
    <dgm:pt modelId="{DF4EF37E-791D-42D5-9060-107E5D4C4ADB}" type="pres">
      <dgm:prSet presAssocID="{27594C4F-2E47-49D7-82C0-EF3D371DE1D7}" presName="background2" presStyleLbl="node2" presStyleIdx="2" presStyleCnt="3"/>
      <dgm:spPr/>
    </dgm:pt>
    <dgm:pt modelId="{DC40AF85-BE8A-43C5-8E3B-8FD43875AC46}" type="pres">
      <dgm:prSet presAssocID="{27594C4F-2E47-49D7-82C0-EF3D371DE1D7}" presName="text2" presStyleLbl="fgAcc2" presStyleIdx="2" presStyleCnt="3" custScaleX="1991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0F1656-7164-4C0C-8F05-131E2FDC8FC1}" type="pres">
      <dgm:prSet presAssocID="{27594C4F-2E47-49D7-82C0-EF3D371DE1D7}" presName="hierChild3" presStyleCnt="0"/>
      <dgm:spPr/>
    </dgm:pt>
  </dgm:ptLst>
  <dgm:cxnLst>
    <dgm:cxn modelId="{67DA323D-5840-4DCB-B8DB-CB89FACFAAC7}" type="presOf" srcId="{27594C4F-2E47-49D7-82C0-EF3D371DE1D7}" destId="{DC40AF85-BE8A-43C5-8E3B-8FD43875AC46}" srcOrd="0" destOrd="0" presId="urn:microsoft.com/office/officeart/2005/8/layout/hierarchy1"/>
    <dgm:cxn modelId="{9591C016-769A-467A-A328-C7F4E1FC0DA2}" srcId="{3F55B6F7-806C-44DF-BA70-6798C4C1A72A}" destId="{17F63757-A95E-4D5A-BE1F-43CA75D1CF4F}" srcOrd="0" destOrd="0" parTransId="{543C0BDC-1150-4BD8-9F33-22AA6768E211}" sibTransId="{0E4385A5-FF60-446D-8832-D9BE6A648E93}"/>
    <dgm:cxn modelId="{C1603C8E-07B4-48B4-B21E-1953FD47D758}" srcId="{3F55B6F7-806C-44DF-BA70-6798C4C1A72A}" destId="{8179A44D-F852-4FC0-820A-ECD45AD6F457}" srcOrd="1" destOrd="0" parTransId="{661182F3-547B-4D9A-A621-2FE86B4932B4}" sibTransId="{17548050-29A1-4747-A34D-92CA0FDE29E1}"/>
    <dgm:cxn modelId="{F8B38509-3E2F-482C-95C2-B8A700A17DA7}" type="presOf" srcId="{17F63757-A95E-4D5A-BE1F-43CA75D1CF4F}" destId="{1BD2A008-A950-427F-9F6B-E3C864E3552B}" srcOrd="0" destOrd="0" presId="urn:microsoft.com/office/officeart/2005/8/layout/hierarchy1"/>
    <dgm:cxn modelId="{C5EF18DD-1BE3-4943-A30F-650870425134}" type="presOf" srcId="{661182F3-547B-4D9A-A621-2FE86B4932B4}" destId="{8362CCB0-E52D-4AFB-874E-0B9CBC5CB3D5}" srcOrd="0" destOrd="0" presId="urn:microsoft.com/office/officeart/2005/8/layout/hierarchy1"/>
    <dgm:cxn modelId="{D1B24A3F-6AD7-4594-A0CB-E8404CA9E548}" type="presOf" srcId="{8179A44D-F852-4FC0-820A-ECD45AD6F457}" destId="{9C1A839A-44C0-4047-B762-CE0A7A36440B}" srcOrd="0" destOrd="0" presId="urn:microsoft.com/office/officeart/2005/8/layout/hierarchy1"/>
    <dgm:cxn modelId="{E20A529E-B96E-4F0D-B50E-769E40675CFC}" srcId="{19017A19-DAE3-44FC-B22A-BDF376E0E397}" destId="{3F55B6F7-806C-44DF-BA70-6798C4C1A72A}" srcOrd="0" destOrd="0" parTransId="{B00BBDA1-DC6C-4849-B3FD-5DE26B02C129}" sibTransId="{B2C67AFF-93EA-48FF-B355-85F365C67009}"/>
    <dgm:cxn modelId="{FFFB32B7-E7D0-40B2-A4B6-58185ACA8565}" srcId="{3F55B6F7-806C-44DF-BA70-6798C4C1A72A}" destId="{27594C4F-2E47-49D7-82C0-EF3D371DE1D7}" srcOrd="2" destOrd="0" parTransId="{8EA0C9A4-CECC-426A-91A1-6B5A25987870}" sibTransId="{356B0E71-A7AD-4B44-8BAF-2EAF29F1C15F}"/>
    <dgm:cxn modelId="{82FC215B-D5DE-452F-A2A9-4427EFC138B9}" type="presOf" srcId="{543C0BDC-1150-4BD8-9F33-22AA6768E211}" destId="{02E2C8B6-96CD-4A36-B993-EDF75AD32819}" srcOrd="0" destOrd="0" presId="urn:microsoft.com/office/officeart/2005/8/layout/hierarchy1"/>
    <dgm:cxn modelId="{A45D0177-80A7-4A84-A3AF-9FB9AF5C34BB}" type="presOf" srcId="{19017A19-DAE3-44FC-B22A-BDF376E0E397}" destId="{853D2A29-5CE0-4F26-848F-4ABFDB15E5CB}" srcOrd="0" destOrd="0" presId="urn:microsoft.com/office/officeart/2005/8/layout/hierarchy1"/>
    <dgm:cxn modelId="{BA28281A-3AE5-48B2-9F3E-E3E142806F25}" type="presOf" srcId="{8EA0C9A4-CECC-426A-91A1-6B5A25987870}" destId="{ADE1DF59-E494-4292-A05A-E723052B99BF}" srcOrd="0" destOrd="0" presId="urn:microsoft.com/office/officeart/2005/8/layout/hierarchy1"/>
    <dgm:cxn modelId="{E3A6643D-51C8-4406-ABD1-EEFA611083D2}" type="presOf" srcId="{3F55B6F7-806C-44DF-BA70-6798C4C1A72A}" destId="{DEED4D1A-EED9-4FAB-BF30-089EE76B55B4}" srcOrd="0" destOrd="0" presId="urn:microsoft.com/office/officeart/2005/8/layout/hierarchy1"/>
    <dgm:cxn modelId="{15F16557-B10E-46D7-83C1-DB794DD18D10}" type="presParOf" srcId="{853D2A29-5CE0-4F26-848F-4ABFDB15E5CB}" destId="{F1A8F509-2CB2-40A8-BF72-6AB388E854BA}" srcOrd="0" destOrd="0" presId="urn:microsoft.com/office/officeart/2005/8/layout/hierarchy1"/>
    <dgm:cxn modelId="{13721092-6062-4F9C-B3F5-E1EECB4C4CC7}" type="presParOf" srcId="{F1A8F509-2CB2-40A8-BF72-6AB388E854BA}" destId="{854B2B5F-E441-4D31-BCB6-A53AB1851ABA}" srcOrd="0" destOrd="0" presId="urn:microsoft.com/office/officeart/2005/8/layout/hierarchy1"/>
    <dgm:cxn modelId="{C49E8794-6EEA-4098-A273-F63291AC44DF}" type="presParOf" srcId="{854B2B5F-E441-4D31-BCB6-A53AB1851ABA}" destId="{94C6537F-747C-49AC-9B28-2A1FF7DB3E6C}" srcOrd="0" destOrd="0" presId="urn:microsoft.com/office/officeart/2005/8/layout/hierarchy1"/>
    <dgm:cxn modelId="{24CD1E65-D95A-4E11-902E-234896B367B9}" type="presParOf" srcId="{854B2B5F-E441-4D31-BCB6-A53AB1851ABA}" destId="{DEED4D1A-EED9-4FAB-BF30-089EE76B55B4}" srcOrd="1" destOrd="0" presId="urn:microsoft.com/office/officeart/2005/8/layout/hierarchy1"/>
    <dgm:cxn modelId="{F483E782-B408-411B-8748-A9033A0C1E87}" type="presParOf" srcId="{F1A8F509-2CB2-40A8-BF72-6AB388E854BA}" destId="{923FE9B7-50AC-4F7A-92F3-8607AEF4147F}" srcOrd="1" destOrd="0" presId="urn:microsoft.com/office/officeart/2005/8/layout/hierarchy1"/>
    <dgm:cxn modelId="{8F3090D8-5910-4416-9B9A-909F9DD65C3D}" type="presParOf" srcId="{923FE9B7-50AC-4F7A-92F3-8607AEF4147F}" destId="{02E2C8B6-96CD-4A36-B993-EDF75AD32819}" srcOrd="0" destOrd="0" presId="urn:microsoft.com/office/officeart/2005/8/layout/hierarchy1"/>
    <dgm:cxn modelId="{7A0B2E9D-0EB6-4130-BFDE-D6969FE68099}" type="presParOf" srcId="{923FE9B7-50AC-4F7A-92F3-8607AEF4147F}" destId="{43F44C9F-322A-4CB5-8B76-F2416F641073}" srcOrd="1" destOrd="0" presId="urn:microsoft.com/office/officeart/2005/8/layout/hierarchy1"/>
    <dgm:cxn modelId="{4B712F8F-2268-4F3A-9F45-0C8239C9FD20}" type="presParOf" srcId="{43F44C9F-322A-4CB5-8B76-F2416F641073}" destId="{73263970-0FEB-40E8-9011-FBA05573EA68}" srcOrd="0" destOrd="0" presId="urn:microsoft.com/office/officeart/2005/8/layout/hierarchy1"/>
    <dgm:cxn modelId="{49D5DEBD-936B-4275-9C6A-E40796E4E954}" type="presParOf" srcId="{73263970-0FEB-40E8-9011-FBA05573EA68}" destId="{6FA84EEC-A328-4695-846F-84918D08F284}" srcOrd="0" destOrd="0" presId="urn:microsoft.com/office/officeart/2005/8/layout/hierarchy1"/>
    <dgm:cxn modelId="{1343F1F0-6424-494C-B06F-01D3142F6C6A}" type="presParOf" srcId="{73263970-0FEB-40E8-9011-FBA05573EA68}" destId="{1BD2A008-A950-427F-9F6B-E3C864E3552B}" srcOrd="1" destOrd="0" presId="urn:microsoft.com/office/officeart/2005/8/layout/hierarchy1"/>
    <dgm:cxn modelId="{EAC8305D-C741-4CB7-A1ED-6FA6D547DF07}" type="presParOf" srcId="{43F44C9F-322A-4CB5-8B76-F2416F641073}" destId="{A808AC8C-A454-4600-BF01-9BC96DB18AAA}" srcOrd="1" destOrd="0" presId="urn:microsoft.com/office/officeart/2005/8/layout/hierarchy1"/>
    <dgm:cxn modelId="{5AA7476E-3ABA-4828-A6F5-A744E8896041}" type="presParOf" srcId="{923FE9B7-50AC-4F7A-92F3-8607AEF4147F}" destId="{8362CCB0-E52D-4AFB-874E-0B9CBC5CB3D5}" srcOrd="2" destOrd="0" presId="urn:microsoft.com/office/officeart/2005/8/layout/hierarchy1"/>
    <dgm:cxn modelId="{F9BAAEAE-8ED9-4186-A55D-DF818D0C612C}" type="presParOf" srcId="{923FE9B7-50AC-4F7A-92F3-8607AEF4147F}" destId="{250AF219-0AD3-4627-A63E-C820E88A6BE9}" srcOrd="3" destOrd="0" presId="urn:microsoft.com/office/officeart/2005/8/layout/hierarchy1"/>
    <dgm:cxn modelId="{946B87AA-F9E3-445D-A28E-CE97CD125976}" type="presParOf" srcId="{250AF219-0AD3-4627-A63E-C820E88A6BE9}" destId="{4E07F1E9-4211-46D1-8C78-2F6945BA5448}" srcOrd="0" destOrd="0" presId="urn:microsoft.com/office/officeart/2005/8/layout/hierarchy1"/>
    <dgm:cxn modelId="{64CF1DA6-3560-42E4-BDD6-A67059205304}" type="presParOf" srcId="{4E07F1E9-4211-46D1-8C78-2F6945BA5448}" destId="{EB1A380F-E7F8-4FFD-BBB6-8F314876940A}" srcOrd="0" destOrd="0" presId="urn:microsoft.com/office/officeart/2005/8/layout/hierarchy1"/>
    <dgm:cxn modelId="{219716A6-7AD0-4978-8B7F-DC4096DF599F}" type="presParOf" srcId="{4E07F1E9-4211-46D1-8C78-2F6945BA5448}" destId="{9C1A839A-44C0-4047-B762-CE0A7A36440B}" srcOrd="1" destOrd="0" presId="urn:microsoft.com/office/officeart/2005/8/layout/hierarchy1"/>
    <dgm:cxn modelId="{1A540141-1782-4B51-94EF-1D0F4761F593}" type="presParOf" srcId="{250AF219-0AD3-4627-A63E-C820E88A6BE9}" destId="{D43CADA7-6AC3-47CD-BDD2-CC6423F80FBF}" srcOrd="1" destOrd="0" presId="urn:microsoft.com/office/officeart/2005/8/layout/hierarchy1"/>
    <dgm:cxn modelId="{21B1C3B9-7FF6-4DC3-B54C-DA2617C60CA3}" type="presParOf" srcId="{923FE9B7-50AC-4F7A-92F3-8607AEF4147F}" destId="{ADE1DF59-E494-4292-A05A-E723052B99BF}" srcOrd="4" destOrd="0" presId="urn:microsoft.com/office/officeart/2005/8/layout/hierarchy1"/>
    <dgm:cxn modelId="{AC9E6638-98B8-4EA7-963E-A1AB7F6B50CC}" type="presParOf" srcId="{923FE9B7-50AC-4F7A-92F3-8607AEF4147F}" destId="{481CF0ED-4FD1-4542-A33E-44D3FEB98B0F}" srcOrd="5" destOrd="0" presId="urn:microsoft.com/office/officeart/2005/8/layout/hierarchy1"/>
    <dgm:cxn modelId="{05306F57-8DEA-4DF6-8EA2-5520CB49EE6F}" type="presParOf" srcId="{481CF0ED-4FD1-4542-A33E-44D3FEB98B0F}" destId="{7943D7FB-1BAF-4CDF-A9A5-65029FA8BFED}" srcOrd="0" destOrd="0" presId="urn:microsoft.com/office/officeart/2005/8/layout/hierarchy1"/>
    <dgm:cxn modelId="{05A17041-C5AF-427C-A6F1-3C427D4F8EBE}" type="presParOf" srcId="{7943D7FB-1BAF-4CDF-A9A5-65029FA8BFED}" destId="{DF4EF37E-791D-42D5-9060-107E5D4C4ADB}" srcOrd="0" destOrd="0" presId="urn:microsoft.com/office/officeart/2005/8/layout/hierarchy1"/>
    <dgm:cxn modelId="{E8FE2DAF-B463-4F05-8E58-C971AAC9DA04}" type="presParOf" srcId="{7943D7FB-1BAF-4CDF-A9A5-65029FA8BFED}" destId="{DC40AF85-BE8A-43C5-8E3B-8FD43875AC46}" srcOrd="1" destOrd="0" presId="urn:microsoft.com/office/officeart/2005/8/layout/hierarchy1"/>
    <dgm:cxn modelId="{EB5F0A6A-A109-4814-89A5-0A1F45353B42}" type="presParOf" srcId="{481CF0ED-4FD1-4542-A33E-44D3FEB98B0F}" destId="{8E0F1656-7164-4C0C-8F05-131E2FDC8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ECF3A-D8D7-47D9-8EA7-F2EECA56736C}">
      <dsp:nvSpPr>
        <dsp:cNvPr id="0" name=""/>
        <dsp:cNvSpPr/>
      </dsp:nvSpPr>
      <dsp:spPr>
        <a:xfrm>
          <a:off x="6413754" y="2178006"/>
          <a:ext cx="1088747" cy="37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56"/>
              </a:lnTo>
              <a:lnTo>
                <a:pt x="1088747" y="188956"/>
              </a:lnTo>
              <a:lnTo>
                <a:pt x="1088747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0545D-3CD3-4C88-9770-9CE96933F035}">
      <dsp:nvSpPr>
        <dsp:cNvPr id="0" name=""/>
        <dsp:cNvSpPr/>
      </dsp:nvSpPr>
      <dsp:spPr>
        <a:xfrm>
          <a:off x="5325006" y="2178006"/>
          <a:ext cx="1088747" cy="377912"/>
        </a:xfrm>
        <a:custGeom>
          <a:avLst/>
          <a:gdLst/>
          <a:ahLst/>
          <a:cxnLst/>
          <a:rect l="0" t="0" r="0" b="0"/>
          <a:pathLst>
            <a:path>
              <a:moveTo>
                <a:pt x="1088747" y="0"/>
              </a:moveTo>
              <a:lnTo>
                <a:pt x="1088747" y="188956"/>
              </a:lnTo>
              <a:lnTo>
                <a:pt x="0" y="188956"/>
              </a:lnTo>
              <a:lnTo>
                <a:pt x="0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61BD1-19EE-4387-A63E-46C363247B5F}">
      <dsp:nvSpPr>
        <dsp:cNvPr id="0" name=""/>
        <dsp:cNvSpPr/>
      </dsp:nvSpPr>
      <dsp:spPr>
        <a:xfrm>
          <a:off x="4236259" y="900302"/>
          <a:ext cx="2177495" cy="37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56"/>
              </a:lnTo>
              <a:lnTo>
                <a:pt x="2177495" y="188956"/>
              </a:lnTo>
              <a:lnTo>
                <a:pt x="2177495" y="3779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4E215-A4ED-4AAB-BB3A-6ADFDAF7D75C}">
      <dsp:nvSpPr>
        <dsp:cNvPr id="0" name=""/>
        <dsp:cNvSpPr/>
      </dsp:nvSpPr>
      <dsp:spPr>
        <a:xfrm>
          <a:off x="3147511" y="3455710"/>
          <a:ext cx="2177495" cy="37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56"/>
              </a:lnTo>
              <a:lnTo>
                <a:pt x="2177495" y="188956"/>
              </a:lnTo>
              <a:lnTo>
                <a:pt x="2177495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F0FDF-3218-4871-93F0-4C64D16F207B}">
      <dsp:nvSpPr>
        <dsp:cNvPr id="0" name=""/>
        <dsp:cNvSpPr/>
      </dsp:nvSpPr>
      <dsp:spPr>
        <a:xfrm>
          <a:off x="3101791" y="3455710"/>
          <a:ext cx="91440" cy="3779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99243-ABA1-4D7B-8877-6811E70F295F}">
      <dsp:nvSpPr>
        <dsp:cNvPr id="0" name=""/>
        <dsp:cNvSpPr/>
      </dsp:nvSpPr>
      <dsp:spPr>
        <a:xfrm>
          <a:off x="970016" y="3455710"/>
          <a:ext cx="2177495" cy="377912"/>
        </a:xfrm>
        <a:custGeom>
          <a:avLst/>
          <a:gdLst/>
          <a:ahLst/>
          <a:cxnLst/>
          <a:rect l="0" t="0" r="0" b="0"/>
          <a:pathLst>
            <a:path>
              <a:moveTo>
                <a:pt x="2177495" y="0"/>
              </a:moveTo>
              <a:lnTo>
                <a:pt x="2177495" y="188956"/>
              </a:lnTo>
              <a:lnTo>
                <a:pt x="0" y="188956"/>
              </a:lnTo>
              <a:lnTo>
                <a:pt x="0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B0BF0-963E-40F1-888E-0CDF3268E120}">
      <dsp:nvSpPr>
        <dsp:cNvPr id="0" name=""/>
        <dsp:cNvSpPr/>
      </dsp:nvSpPr>
      <dsp:spPr>
        <a:xfrm>
          <a:off x="2058763" y="2178006"/>
          <a:ext cx="1088747" cy="37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56"/>
              </a:lnTo>
              <a:lnTo>
                <a:pt x="1088747" y="188956"/>
              </a:lnTo>
              <a:lnTo>
                <a:pt x="1088747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DA1AA-1ED1-452A-A563-5E66BA196B6F}">
      <dsp:nvSpPr>
        <dsp:cNvPr id="0" name=""/>
        <dsp:cNvSpPr/>
      </dsp:nvSpPr>
      <dsp:spPr>
        <a:xfrm>
          <a:off x="970016" y="2178006"/>
          <a:ext cx="1088747" cy="377912"/>
        </a:xfrm>
        <a:custGeom>
          <a:avLst/>
          <a:gdLst/>
          <a:ahLst/>
          <a:cxnLst/>
          <a:rect l="0" t="0" r="0" b="0"/>
          <a:pathLst>
            <a:path>
              <a:moveTo>
                <a:pt x="1088747" y="0"/>
              </a:moveTo>
              <a:lnTo>
                <a:pt x="1088747" y="188956"/>
              </a:lnTo>
              <a:lnTo>
                <a:pt x="0" y="188956"/>
              </a:lnTo>
              <a:lnTo>
                <a:pt x="0" y="377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BEBB5-6615-43F7-A26E-32E09B7D31EB}">
      <dsp:nvSpPr>
        <dsp:cNvPr id="0" name=""/>
        <dsp:cNvSpPr/>
      </dsp:nvSpPr>
      <dsp:spPr>
        <a:xfrm>
          <a:off x="2058763" y="900302"/>
          <a:ext cx="2177495" cy="377912"/>
        </a:xfrm>
        <a:custGeom>
          <a:avLst/>
          <a:gdLst/>
          <a:ahLst/>
          <a:cxnLst/>
          <a:rect l="0" t="0" r="0" b="0"/>
          <a:pathLst>
            <a:path>
              <a:moveTo>
                <a:pt x="2177495" y="0"/>
              </a:moveTo>
              <a:lnTo>
                <a:pt x="2177495" y="188956"/>
              </a:lnTo>
              <a:lnTo>
                <a:pt x="0" y="188956"/>
              </a:lnTo>
              <a:lnTo>
                <a:pt x="0" y="3779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6A46A-98D8-4784-B2F4-DFD225DD9D14}">
      <dsp:nvSpPr>
        <dsp:cNvPr id="0" name=""/>
        <dsp:cNvSpPr/>
      </dsp:nvSpPr>
      <dsp:spPr>
        <a:xfrm>
          <a:off x="3336467" y="511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Методы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 селекции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3336467" y="511"/>
        <a:ext cx="1799582" cy="899791"/>
      </dsp:txXfrm>
    </dsp:sp>
    <dsp:sp modelId="{2715B26C-E9C4-4EAB-AD11-42647AD302F0}">
      <dsp:nvSpPr>
        <dsp:cNvPr id="0" name=""/>
        <dsp:cNvSpPr/>
      </dsp:nvSpPr>
      <dsp:spPr>
        <a:xfrm>
          <a:off x="1158972" y="1278214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Скрещивание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1158972" y="1278214"/>
        <a:ext cx="1799582" cy="899791"/>
      </dsp:txXfrm>
    </dsp:sp>
    <dsp:sp modelId="{AED49EBB-15AE-45BB-B85A-8DDC60412958}">
      <dsp:nvSpPr>
        <dsp:cNvPr id="0" name=""/>
        <dsp:cNvSpPr/>
      </dsp:nvSpPr>
      <dsp:spPr>
        <a:xfrm>
          <a:off x="70225" y="2555918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Родственное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70225" y="2555918"/>
        <a:ext cx="1799582" cy="899791"/>
      </dsp:txXfrm>
    </dsp:sp>
    <dsp:sp modelId="{A001A89B-47E4-4629-8225-F61D441365E8}">
      <dsp:nvSpPr>
        <dsp:cNvPr id="0" name=""/>
        <dsp:cNvSpPr/>
      </dsp:nvSpPr>
      <dsp:spPr>
        <a:xfrm>
          <a:off x="2247720" y="2555918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Неродственное 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2247720" y="2555918"/>
        <a:ext cx="1799582" cy="899791"/>
      </dsp:txXfrm>
    </dsp:sp>
    <dsp:sp modelId="{3E2AF98B-3DF0-45B6-B84F-BB8CED47049A}">
      <dsp:nvSpPr>
        <dsp:cNvPr id="0" name=""/>
        <dsp:cNvSpPr/>
      </dsp:nvSpPr>
      <dsp:spPr>
        <a:xfrm>
          <a:off x="70225" y="3833622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Внутрипородное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(внутрисортовое)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70225" y="3833622"/>
        <a:ext cx="1799582" cy="899791"/>
      </dsp:txXfrm>
    </dsp:sp>
    <dsp:sp modelId="{7E5A6F90-19DE-42C6-8808-3D1F6D0B3F67}">
      <dsp:nvSpPr>
        <dsp:cNvPr id="0" name=""/>
        <dsp:cNvSpPr/>
      </dsp:nvSpPr>
      <dsp:spPr>
        <a:xfrm>
          <a:off x="2247720" y="3833622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Межпородное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(межсортовое)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2247720" y="3833622"/>
        <a:ext cx="1799582" cy="899791"/>
      </dsp:txXfrm>
    </dsp:sp>
    <dsp:sp modelId="{C18E77B6-F474-4F6B-936A-1022E81BCE2B}">
      <dsp:nvSpPr>
        <dsp:cNvPr id="0" name=""/>
        <dsp:cNvSpPr/>
      </dsp:nvSpPr>
      <dsp:spPr>
        <a:xfrm>
          <a:off x="4425215" y="3833622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Отдаленная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4425215" y="3833622"/>
        <a:ext cx="1799582" cy="899791"/>
      </dsp:txXfrm>
    </dsp:sp>
    <dsp:sp modelId="{0D0CF4F1-4CEF-42AC-8755-DB84F78E9BC5}">
      <dsp:nvSpPr>
        <dsp:cNvPr id="0" name=""/>
        <dsp:cNvSpPr/>
      </dsp:nvSpPr>
      <dsp:spPr>
        <a:xfrm>
          <a:off x="5513962" y="1278214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Искусственный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отбор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5513962" y="1278214"/>
        <a:ext cx="1799582" cy="899791"/>
      </dsp:txXfrm>
    </dsp:sp>
    <dsp:sp modelId="{BAAC4894-717D-4A78-95CA-B8045D31F052}">
      <dsp:nvSpPr>
        <dsp:cNvPr id="0" name=""/>
        <dsp:cNvSpPr/>
      </dsp:nvSpPr>
      <dsp:spPr>
        <a:xfrm>
          <a:off x="4425215" y="2555918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Массовый 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4425215" y="2555918"/>
        <a:ext cx="1799582" cy="899791"/>
      </dsp:txXfrm>
    </dsp:sp>
    <dsp:sp modelId="{9FA67E21-0A79-4D14-ABBA-81ACE8341741}">
      <dsp:nvSpPr>
        <dsp:cNvPr id="0" name=""/>
        <dsp:cNvSpPr/>
      </dsp:nvSpPr>
      <dsp:spPr>
        <a:xfrm>
          <a:off x="6602710" y="2555918"/>
          <a:ext cx="1799582" cy="8997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smtClean="0">
              <a:ln/>
              <a:solidFill>
                <a:srgbClr val="002060"/>
              </a:solidFill>
              <a:effectLst/>
              <a:latin typeface="Arial" charset="0"/>
            </a:rPr>
            <a:t>Индивидуальный </a:t>
          </a:r>
          <a:endParaRPr kumimoji="0" lang="ru-RU" sz="1700" b="0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charset="0"/>
          </a:endParaRPr>
        </a:p>
      </dsp:txBody>
      <dsp:txXfrm>
        <a:off x="6602710" y="2555918"/>
        <a:ext cx="1799582" cy="899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ECF3A-D8D7-47D9-8EA7-F2EECA56736C}">
      <dsp:nvSpPr>
        <dsp:cNvPr id="0" name=""/>
        <dsp:cNvSpPr/>
      </dsp:nvSpPr>
      <dsp:spPr>
        <a:xfrm>
          <a:off x="6300825" y="1277538"/>
          <a:ext cx="915744" cy="22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32"/>
              </a:lnTo>
              <a:lnTo>
                <a:pt x="915744" y="110732"/>
              </a:lnTo>
              <a:lnTo>
                <a:pt x="915744" y="2214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0545D-3CD3-4C88-9770-9CE96933F035}">
      <dsp:nvSpPr>
        <dsp:cNvPr id="0" name=""/>
        <dsp:cNvSpPr/>
      </dsp:nvSpPr>
      <dsp:spPr>
        <a:xfrm>
          <a:off x="5331507" y="1277538"/>
          <a:ext cx="969317" cy="221465"/>
        </a:xfrm>
        <a:custGeom>
          <a:avLst/>
          <a:gdLst/>
          <a:ahLst/>
          <a:cxnLst/>
          <a:rect l="0" t="0" r="0" b="0"/>
          <a:pathLst>
            <a:path>
              <a:moveTo>
                <a:pt x="969317" y="0"/>
              </a:moveTo>
              <a:lnTo>
                <a:pt x="969317" y="110732"/>
              </a:lnTo>
              <a:lnTo>
                <a:pt x="0" y="110732"/>
              </a:lnTo>
              <a:lnTo>
                <a:pt x="0" y="2214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61BD1-19EE-4387-A63E-46C363247B5F}">
      <dsp:nvSpPr>
        <dsp:cNvPr id="0" name=""/>
        <dsp:cNvSpPr/>
      </dsp:nvSpPr>
      <dsp:spPr>
        <a:xfrm>
          <a:off x="4333165" y="528774"/>
          <a:ext cx="1967660" cy="22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32"/>
              </a:lnTo>
              <a:lnTo>
                <a:pt x="1967660" y="110732"/>
              </a:lnTo>
              <a:lnTo>
                <a:pt x="1967660" y="22146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4E215-A4ED-4AAB-BB3A-6ADFDAF7D75C}">
      <dsp:nvSpPr>
        <dsp:cNvPr id="0" name=""/>
        <dsp:cNvSpPr/>
      </dsp:nvSpPr>
      <dsp:spPr>
        <a:xfrm>
          <a:off x="3383934" y="2026303"/>
          <a:ext cx="1760049" cy="22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32"/>
              </a:lnTo>
              <a:lnTo>
                <a:pt x="1760049" y="110732"/>
              </a:lnTo>
              <a:lnTo>
                <a:pt x="1760049" y="2214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F0FDF-3218-4871-93F0-4C64D16F207B}">
      <dsp:nvSpPr>
        <dsp:cNvPr id="0" name=""/>
        <dsp:cNvSpPr/>
      </dsp:nvSpPr>
      <dsp:spPr>
        <a:xfrm>
          <a:off x="3248916" y="2026303"/>
          <a:ext cx="91440" cy="221465"/>
        </a:xfrm>
        <a:custGeom>
          <a:avLst/>
          <a:gdLst/>
          <a:ahLst/>
          <a:cxnLst/>
          <a:rect l="0" t="0" r="0" b="0"/>
          <a:pathLst>
            <a:path>
              <a:moveTo>
                <a:pt x="135018" y="0"/>
              </a:moveTo>
              <a:lnTo>
                <a:pt x="135018" y="110732"/>
              </a:lnTo>
              <a:lnTo>
                <a:pt x="45720" y="110732"/>
              </a:lnTo>
              <a:lnTo>
                <a:pt x="45720" y="2214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99243-ABA1-4D7B-8877-6811E70F295F}">
      <dsp:nvSpPr>
        <dsp:cNvPr id="0" name=""/>
        <dsp:cNvSpPr/>
      </dsp:nvSpPr>
      <dsp:spPr>
        <a:xfrm>
          <a:off x="1534586" y="2026303"/>
          <a:ext cx="1849347" cy="221465"/>
        </a:xfrm>
        <a:custGeom>
          <a:avLst/>
          <a:gdLst/>
          <a:ahLst/>
          <a:cxnLst/>
          <a:rect l="0" t="0" r="0" b="0"/>
          <a:pathLst>
            <a:path>
              <a:moveTo>
                <a:pt x="1849347" y="0"/>
              </a:moveTo>
              <a:lnTo>
                <a:pt x="1849347" y="110732"/>
              </a:lnTo>
              <a:lnTo>
                <a:pt x="0" y="110732"/>
              </a:lnTo>
              <a:lnTo>
                <a:pt x="0" y="22146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B0BF0-963E-40F1-888E-0CDF3268E120}">
      <dsp:nvSpPr>
        <dsp:cNvPr id="0" name=""/>
        <dsp:cNvSpPr/>
      </dsp:nvSpPr>
      <dsp:spPr>
        <a:xfrm>
          <a:off x="2365499" y="1277538"/>
          <a:ext cx="1018435" cy="22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32"/>
              </a:lnTo>
              <a:lnTo>
                <a:pt x="1018435" y="110732"/>
              </a:lnTo>
              <a:lnTo>
                <a:pt x="1018435" y="2214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DA1AA-1ED1-452A-A563-5E66BA196B6F}">
      <dsp:nvSpPr>
        <dsp:cNvPr id="0" name=""/>
        <dsp:cNvSpPr/>
      </dsp:nvSpPr>
      <dsp:spPr>
        <a:xfrm>
          <a:off x="1333670" y="1277538"/>
          <a:ext cx="1031829" cy="221465"/>
        </a:xfrm>
        <a:custGeom>
          <a:avLst/>
          <a:gdLst/>
          <a:ahLst/>
          <a:cxnLst/>
          <a:rect l="0" t="0" r="0" b="0"/>
          <a:pathLst>
            <a:path>
              <a:moveTo>
                <a:pt x="1031829" y="0"/>
              </a:moveTo>
              <a:lnTo>
                <a:pt x="1031829" y="110732"/>
              </a:lnTo>
              <a:lnTo>
                <a:pt x="0" y="110732"/>
              </a:lnTo>
              <a:lnTo>
                <a:pt x="0" y="2214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BEBB5-6615-43F7-A26E-32E09B7D31EB}">
      <dsp:nvSpPr>
        <dsp:cNvPr id="0" name=""/>
        <dsp:cNvSpPr/>
      </dsp:nvSpPr>
      <dsp:spPr>
        <a:xfrm>
          <a:off x="2365499" y="528774"/>
          <a:ext cx="1967665" cy="221465"/>
        </a:xfrm>
        <a:custGeom>
          <a:avLst/>
          <a:gdLst/>
          <a:ahLst/>
          <a:cxnLst/>
          <a:rect l="0" t="0" r="0" b="0"/>
          <a:pathLst>
            <a:path>
              <a:moveTo>
                <a:pt x="1967665" y="0"/>
              </a:moveTo>
              <a:lnTo>
                <a:pt x="1967665" y="110732"/>
              </a:lnTo>
              <a:lnTo>
                <a:pt x="0" y="110732"/>
              </a:lnTo>
              <a:lnTo>
                <a:pt x="0" y="22146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6A46A-98D8-4784-B2F4-DFD225DD9D14}">
      <dsp:nvSpPr>
        <dsp:cNvPr id="0" name=""/>
        <dsp:cNvSpPr/>
      </dsp:nvSpPr>
      <dsp:spPr>
        <a:xfrm>
          <a:off x="3368751" y="1475"/>
          <a:ext cx="1928827" cy="5272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Методы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 селекции</a:t>
          </a:r>
        </a:p>
      </dsp:txBody>
      <dsp:txXfrm>
        <a:off x="3368751" y="1475"/>
        <a:ext cx="1928827" cy="527298"/>
      </dsp:txXfrm>
    </dsp:sp>
    <dsp:sp modelId="{2715B26C-E9C4-4EAB-AD11-42647AD302F0}">
      <dsp:nvSpPr>
        <dsp:cNvPr id="0" name=""/>
        <dsp:cNvSpPr/>
      </dsp:nvSpPr>
      <dsp:spPr>
        <a:xfrm>
          <a:off x="1391266" y="750239"/>
          <a:ext cx="1948464" cy="527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</a:p>
      </dsp:txBody>
      <dsp:txXfrm>
        <a:off x="1391266" y="750239"/>
        <a:ext cx="1948464" cy="527298"/>
      </dsp:txXfrm>
    </dsp:sp>
    <dsp:sp modelId="{AED49EBB-15AE-45BB-B85A-8DDC60412958}">
      <dsp:nvSpPr>
        <dsp:cNvPr id="0" name=""/>
        <dsp:cNvSpPr/>
      </dsp:nvSpPr>
      <dsp:spPr>
        <a:xfrm>
          <a:off x="425967" y="1499004"/>
          <a:ext cx="1815405" cy="5272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Родственное</a:t>
          </a:r>
        </a:p>
      </dsp:txBody>
      <dsp:txXfrm>
        <a:off x="425967" y="1499004"/>
        <a:ext cx="1815405" cy="527298"/>
      </dsp:txXfrm>
    </dsp:sp>
    <dsp:sp modelId="{A001A89B-47E4-4629-8225-F61D441365E8}">
      <dsp:nvSpPr>
        <dsp:cNvPr id="0" name=""/>
        <dsp:cNvSpPr/>
      </dsp:nvSpPr>
      <dsp:spPr>
        <a:xfrm>
          <a:off x="2462838" y="1499004"/>
          <a:ext cx="1842192" cy="5272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Неродственное </a:t>
          </a:r>
        </a:p>
      </dsp:txBody>
      <dsp:txXfrm>
        <a:off x="2462838" y="1499004"/>
        <a:ext cx="1842192" cy="527298"/>
      </dsp:txXfrm>
    </dsp:sp>
    <dsp:sp modelId="{3E2AF98B-3DF0-45B6-B84F-BB8CED47049A}">
      <dsp:nvSpPr>
        <dsp:cNvPr id="0" name=""/>
        <dsp:cNvSpPr/>
      </dsp:nvSpPr>
      <dsp:spPr>
        <a:xfrm>
          <a:off x="783154" y="2247768"/>
          <a:ext cx="1502865" cy="5272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Внутрипородное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(внутрисортовое)</a:t>
          </a:r>
        </a:p>
      </dsp:txBody>
      <dsp:txXfrm>
        <a:off x="783154" y="2247768"/>
        <a:ext cx="1502865" cy="527298"/>
      </dsp:txXfrm>
    </dsp:sp>
    <dsp:sp modelId="{7E5A6F90-19DE-42C6-8808-3D1F6D0B3F67}">
      <dsp:nvSpPr>
        <dsp:cNvPr id="0" name=""/>
        <dsp:cNvSpPr/>
      </dsp:nvSpPr>
      <dsp:spPr>
        <a:xfrm>
          <a:off x="2507484" y="2247768"/>
          <a:ext cx="1574303" cy="5272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Межпородное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(межсортовое)</a:t>
          </a:r>
        </a:p>
      </dsp:txBody>
      <dsp:txXfrm>
        <a:off x="2507484" y="2247768"/>
        <a:ext cx="1574303" cy="527298"/>
      </dsp:txXfrm>
    </dsp:sp>
    <dsp:sp modelId="{C18E77B6-F474-4F6B-936A-1022E81BCE2B}">
      <dsp:nvSpPr>
        <dsp:cNvPr id="0" name=""/>
        <dsp:cNvSpPr/>
      </dsp:nvSpPr>
      <dsp:spPr>
        <a:xfrm>
          <a:off x="4303253" y="2247768"/>
          <a:ext cx="1681461" cy="5272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Отдаленная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гибридизация</a:t>
          </a:r>
        </a:p>
      </dsp:txBody>
      <dsp:txXfrm>
        <a:off x="4303253" y="2247768"/>
        <a:ext cx="1681461" cy="527298"/>
      </dsp:txXfrm>
    </dsp:sp>
    <dsp:sp modelId="{0D0CF4F1-4CEF-42AC-8755-DB84F78E9BC5}">
      <dsp:nvSpPr>
        <dsp:cNvPr id="0" name=""/>
        <dsp:cNvSpPr/>
      </dsp:nvSpPr>
      <dsp:spPr>
        <a:xfrm>
          <a:off x="5326588" y="750239"/>
          <a:ext cx="1948474" cy="527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Искусственный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отбор</a:t>
          </a:r>
        </a:p>
      </dsp:txBody>
      <dsp:txXfrm>
        <a:off x="5326588" y="750239"/>
        <a:ext cx="1948474" cy="527298"/>
      </dsp:txXfrm>
    </dsp:sp>
    <dsp:sp modelId="{BAAC4894-717D-4A78-95CA-B8045D31F052}">
      <dsp:nvSpPr>
        <dsp:cNvPr id="0" name=""/>
        <dsp:cNvSpPr/>
      </dsp:nvSpPr>
      <dsp:spPr>
        <a:xfrm>
          <a:off x="4526496" y="1499004"/>
          <a:ext cx="1610022" cy="5272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Массовый </a:t>
          </a:r>
        </a:p>
      </dsp:txBody>
      <dsp:txXfrm>
        <a:off x="4526496" y="1499004"/>
        <a:ext cx="1610022" cy="527298"/>
      </dsp:txXfrm>
    </dsp:sp>
    <dsp:sp modelId="{9FA67E21-0A79-4D14-ABBA-81ACE8341741}">
      <dsp:nvSpPr>
        <dsp:cNvPr id="0" name=""/>
        <dsp:cNvSpPr/>
      </dsp:nvSpPr>
      <dsp:spPr>
        <a:xfrm>
          <a:off x="6357984" y="1499004"/>
          <a:ext cx="1717169" cy="5272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charset="0"/>
            </a:rPr>
            <a:t>Индивидуальный </a:t>
          </a:r>
        </a:p>
      </dsp:txBody>
      <dsp:txXfrm>
        <a:off x="6357984" y="1499004"/>
        <a:ext cx="1717169" cy="527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2E936-AB9C-4F0C-98A8-23194DFE2264}">
      <dsp:nvSpPr>
        <dsp:cNvPr id="0" name=""/>
        <dsp:cNvSpPr/>
      </dsp:nvSpPr>
      <dsp:spPr>
        <a:xfrm>
          <a:off x="6373685" y="1395484"/>
          <a:ext cx="91440" cy="2599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94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18B3B-5927-4422-9E8F-957B2BAA441A}">
      <dsp:nvSpPr>
        <dsp:cNvPr id="0" name=""/>
        <dsp:cNvSpPr/>
      </dsp:nvSpPr>
      <dsp:spPr>
        <a:xfrm>
          <a:off x="4578125" y="567974"/>
          <a:ext cx="1841280" cy="259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46"/>
              </a:lnTo>
              <a:lnTo>
                <a:pt x="1841280" y="177146"/>
              </a:lnTo>
              <a:lnTo>
                <a:pt x="1841280" y="25994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5E2B9-B687-4E4C-971E-4DEDAFD32E7B}">
      <dsp:nvSpPr>
        <dsp:cNvPr id="0" name=""/>
        <dsp:cNvSpPr/>
      </dsp:nvSpPr>
      <dsp:spPr>
        <a:xfrm>
          <a:off x="2813537" y="1395484"/>
          <a:ext cx="1223212" cy="259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46"/>
              </a:lnTo>
              <a:lnTo>
                <a:pt x="1223212" y="177146"/>
              </a:lnTo>
              <a:lnTo>
                <a:pt x="1223212" y="25994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58CBC-0E06-4203-ABAB-0FB023CDF7FA}">
      <dsp:nvSpPr>
        <dsp:cNvPr id="0" name=""/>
        <dsp:cNvSpPr/>
      </dsp:nvSpPr>
      <dsp:spPr>
        <a:xfrm>
          <a:off x="1758579" y="1395484"/>
          <a:ext cx="1054958" cy="259947"/>
        </a:xfrm>
        <a:custGeom>
          <a:avLst/>
          <a:gdLst/>
          <a:ahLst/>
          <a:cxnLst/>
          <a:rect l="0" t="0" r="0" b="0"/>
          <a:pathLst>
            <a:path>
              <a:moveTo>
                <a:pt x="1054958" y="0"/>
              </a:moveTo>
              <a:lnTo>
                <a:pt x="1054958" y="177146"/>
              </a:lnTo>
              <a:lnTo>
                <a:pt x="0" y="177146"/>
              </a:lnTo>
              <a:lnTo>
                <a:pt x="0" y="25994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437A8-4A61-4E32-95ED-C4CBEE2FF5D0}">
      <dsp:nvSpPr>
        <dsp:cNvPr id="0" name=""/>
        <dsp:cNvSpPr/>
      </dsp:nvSpPr>
      <dsp:spPr>
        <a:xfrm>
          <a:off x="2813537" y="567974"/>
          <a:ext cx="1764587" cy="259947"/>
        </a:xfrm>
        <a:custGeom>
          <a:avLst/>
          <a:gdLst/>
          <a:ahLst/>
          <a:cxnLst/>
          <a:rect l="0" t="0" r="0" b="0"/>
          <a:pathLst>
            <a:path>
              <a:moveTo>
                <a:pt x="1764587" y="0"/>
              </a:moveTo>
              <a:lnTo>
                <a:pt x="1764587" y="177146"/>
              </a:lnTo>
              <a:lnTo>
                <a:pt x="0" y="177146"/>
              </a:lnTo>
              <a:lnTo>
                <a:pt x="0" y="25994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5CE0D-5B7D-4239-9F0A-35F00ED4A98E}">
      <dsp:nvSpPr>
        <dsp:cNvPr id="0" name=""/>
        <dsp:cNvSpPr/>
      </dsp:nvSpPr>
      <dsp:spPr>
        <a:xfrm>
          <a:off x="2972524" y="410"/>
          <a:ext cx="3211202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6482C-D8FC-4FA9-88AE-8387728D5139}">
      <dsp:nvSpPr>
        <dsp:cNvPr id="0" name=""/>
        <dsp:cNvSpPr/>
      </dsp:nvSpPr>
      <dsp:spPr>
        <a:xfrm>
          <a:off x="3071835" y="94756"/>
          <a:ext cx="3211202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Методы селекции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3088458" y="111379"/>
        <a:ext cx="3177956" cy="534317"/>
      </dsp:txXfrm>
    </dsp:sp>
    <dsp:sp modelId="{9E33E3E3-87E3-4389-9EB1-F4B5C614811E}">
      <dsp:nvSpPr>
        <dsp:cNvPr id="0" name=""/>
        <dsp:cNvSpPr/>
      </dsp:nvSpPr>
      <dsp:spPr>
        <a:xfrm>
          <a:off x="1389118" y="827921"/>
          <a:ext cx="2848838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B1F54-DBA3-4A54-AA41-E32E4AC0D627}">
      <dsp:nvSpPr>
        <dsp:cNvPr id="0" name=""/>
        <dsp:cNvSpPr/>
      </dsp:nvSpPr>
      <dsp:spPr>
        <a:xfrm>
          <a:off x="1488429" y="922267"/>
          <a:ext cx="2848838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Гибридизация 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1505052" y="938890"/>
        <a:ext cx="2815592" cy="534317"/>
      </dsp:txXfrm>
    </dsp:sp>
    <dsp:sp modelId="{816ADC42-A2D1-4D02-B37E-A65D153E84C9}">
      <dsp:nvSpPr>
        <dsp:cNvPr id="0" name=""/>
        <dsp:cNvSpPr/>
      </dsp:nvSpPr>
      <dsp:spPr>
        <a:xfrm>
          <a:off x="634678" y="1655432"/>
          <a:ext cx="2247801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7C19A-A371-4E5E-BC01-8F7BE91920DA}">
      <dsp:nvSpPr>
        <dsp:cNvPr id="0" name=""/>
        <dsp:cNvSpPr/>
      </dsp:nvSpPr>
      <dsp:spPr>
        <a:xfrm>
          <a:off x="733989" y="1749777"/>
          <a:ext cx="2247801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Инбридинг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750612" y="1766400"/>
        <a:ext cx="2214555" cy="534317"/>
      </dsp:txXfrm>
    </dsp:sp>
    <dsp:sp modelId="{0901A24B-DAC4-42EC-B3A3-2CC4FCCC7083}">
      <dsp:nvSpPr>
        <dsp:cNvPr id="0" name=""/>
        <dsp:cNvSpPr/>
      </dsp:nvSpPr>
      <dsp:spPr>
        <a:xfrm>
          <a:off x="3081102" y="1655432"/>
          <a:ext cx="1911294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761FC-6FD1-4F07-8E57-2E11A01CD5C0}">
      <dsp:nvSpPr>
        <dsp:cNvPr id="0" name=""/>
        <dsp:cNvSpPr/>
      </dsp:nvSpPr>
      <dsp:spPr>
        <a:xfrm>
          <a:off x="3180413" y="1749777"/>
          <a:ext cx="1911294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Аутбридинг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3197036" y="1766400"/>
        <a:ext cx="1878048" cy="534317"/>
      </dsp:txXfrm>
    </dsp:sp>
    <dsp:sp modelId="{7D745614-30DA-4098-BDA8-8A8012BD5EF7}">
      <dsp:nvSpPr>
        <dsp:cNvPr id="0" name=""/>
        <dsp:cNvSpPr/>
      </dsp:nvSpPr>
      <dsp:spPr>
        <a:xfrm>
          <a:off x="5071679" y="827921"/>
          <a:ext cx="2695453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5B19A-8A0B-4C88-9BEA-2854FFCFC54D}">
      <dsp:nvSpPr>
        <dsp:cNvPr id="0" name=""/>
        <dsp:cNvSpPr/>
      </dsp:nvSpPr>
      <dsp:spPr>
        <a:xfrm>
          <a:off x="5170990" y="922267"/>
          <a:ext cx="2695453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Искусственный отбор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5187613" y="938890"/>
        <a:ext cx="2662207" cy="534317"/>
      </dsp:txXfrm>
    </dsp:sp>
    <dsp:sp modelId="{294DA8A6-F45D-49EA-8FFB-3D504C5C773E}">
      <dsp:nvSpPr>
        <dsp:cNvPr id="0" name=""/>
        <dsp:cNvSpPr/>
      </dsp:nvSpPr>
      <dsp:spPr>
        <a:xfrm>
          <a:off x="5191019" y="1655432"/>
          <a:ext cx="2456772" cy="567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44F1-8CE3-4CAE-9320-D6CCE7005DCB}">
      <dsp:nvSpPr>
        <dsp:cNvPr id="0" name=""/>
        <dsp:cNvSpPr/>
      </dsp:nvSpPr>
      <dsp:spPr>
        <a:xfrm>
          <a:off x="5290330" y="1749777"/>
          <a:ext cx="2456772" cy="5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</a:rPr>
            <a:t>На основе экстерьера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5306953" y="1766400"/>
        <a:ext cx="2423526" cy="534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1DF59-E494-4292-A05A-E723052B99BF}">
      <dsp:nvSpPr>
        <dsp:cNvPr id="0" name=""/>
        <dsp:cNvSpPr/>
      </dsp:nvSpPr>
      <dsp:spPr>
        <a:xfrm>
          <a:off x="4252040" y="1374611"/>
          <a:ext cx="2856855" cy="366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75"/>
              </a:lnTo>
              <a:lnTo>
                <a:pt x="2856855" y="249575"/>
              </a:lnTo>
              <a:lnTo>
                <a:pt x="2856855" y="36623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2CCB0-E52D-4AFB-874E-0B9CBC5CB3D5}">
      <dsp:nvSpPr>
        <dsp:cNvPr id="0" name=""/>
        <dsp:cNvSpPr/>
      </dsp:nvSpPr>
      <dsp:spPr>
        <a:xfrm>
          <a:off x="4206320" y="1374611"/>
          <a:ext cx="91440" cy="3662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575"/>
              </a:lnTo>
              <a:lnTo>
                <a:pt x="122364" y="249575"/>
              </a:lnTo>
              <a:lnTo>
                <a:pt x="122364" y="36623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2C8B6-96CD-4A36-B993-EDF75AD32819}">
      <dsp:nvSpPr>
        <dsp:cNvPr id="0" name=""/>
        <dsp:cNvSpPr/>
      </dsp:nvSpPr>
      <dsp:spPr>
        <a:xfrm>
          <a:off x="1471829" y="1374611"/>
          <a:ext cx="2780211" cy="366230"/>
        </a:xfrm>
        <a:custGeom>
          <a:avLst/>
          <a:gdLst/>
          <a:ahLst/>
          <a:cxnLst/>
          <a:rect l="0" t="0" r="0" b="0"/>
          <a:pathLst>
            <a:path>
              <a:moveTo>
                <a:pt x="2780211" y="0"/>
              </a:moveTo>
              <a:lnTo>
                <a:pt x="2780211" y="249575"/>
              </a:lnTo>
              <a:lnTo>
                <a:pt x="0" y="249575"/>
              </a:lnTo>
              <a:lnTo>
                <a:pt x="0" y="36623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6537F-747C-49AC-9B28-2A1FF7DB3E6C}">
      <dsp:nvSpPr>
        <dsp:cNvPr id="0" name=""/>
        <dsp:cNvSpPr/>
      </dsp:nvSpPr>
      <dsp:spPr>
        <a:xfrm>
          <a:off x="2431850" y="1557"/>
          <a:ext cx="3640380" cy="13730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D4D1A-EED9-4FAB-BF30-089EE76B55B4}">
      <dsp:nvSpPr>
        <dsp:cNvPr id="0" name=""/>
        <dsp:cNvSpPr/>
      </dsp:nvSpPr>
      <dsp:spPr>
        <a:xfrm>
          <a:off x="2571766" y="134477"/>
          <a:ext cx="3640380" cy="137305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Новейшие методы селекции </a:t>
          </a:r>
          <a:r>
            <a:rPr lang="ru-RU" sz="2400" kern="1200" dirty="0" smtClean="0">
              <a:solidFill>
                <a:srgbClr val="002060"/>
              </a:solidFill>
            </a:rPr>
            <a:t>растений, животных, микроорганизмов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2611981" y="174692"/>
        <a:ext cx="3559950" cy="1292624"/>
      </dsp:txXfrm>
    </dsp:sp>
    <dsp:sp modelId="{6FA84EEC-A328-4695-846F-84918D08F284}">
      <dsp:nvSpPr>
        <dsp:cNvPr id="0" name=""/>
        <dsp:cNvSpPr/>
      </dsp:nvSpPr>
      <dsp:spPr>
        <a:xfrm>
          <a:off x="141246" y="1740842"/>
          <a:ext cx="2661165" cy="7996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2A008-A950-427F-9F6B-E3C864E3552B}">
      <dsp:nvSpPr>
        <dsp:cNvPr id="0" name=""/>
        <dsp:cNvSpPr/>
      </dsp:nvSpPr>
      <dsp:spPr>
        <a:xfrm>
          <a:off x="281163" y="1873762"/>
          <a:ext cx="2661165" cy="79962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Генная инженерия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04583" y="1897182"/>
        <a:ext cx="2614325" cy="752781"/>
      </dsp:txXfrm>
    </dsp:sp>
    <dsp:sp modelId="{EB1A380F-E7F8-4FFD-BBB6-8F314876940A}">
      <dsp:nvSpPr>
        <dsp:cNvPr id="0" name=""/>
        <dsp:cNvSpPr/>
      </dsp:nvSpPr>
      <dsp:spPr>
        <a:xfrm>
          <a:off x="3082244" y="1740842"/>
          <a:ext cx="2492879" cy="7996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A839A-44C0-4047-B762-CE0A7A36440B}">
      <dsp:nvSpPr>
        <dsp:cNvPr id="0" name=""/>
        <dsp:cNvSpPr/>
      </dsp:nvSpPr>
      <dsp:spPr>
        <a:xfrm>
          <a:off x="3222161" y="1873762"/>
          <a:ext cx="2492879" cy="79962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Хромосомная инженерия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245581" y="1897182"/>
        <a:ext cx="2446039" cy="752781"/>
      </dsp:txXfrm>
    </dsp:sp>
    <dsp:sp modelId="{DF4EF37E-791D-42D5-9060-107E5D4C4ADB}">
      <dsp:nvSpPr>
        <dsp:cNvPr id="0" name=""/>
        <dsp:cNvSpPr/>
      </dsp:nvSpPr>
      <dsp:spPr>
        <a:xfrm>
          <a:off x="5854957" y="1740842"/>
          <a:ext cx="2507877" cy="7996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AF85-BE8A-43C5-8E3B-8FD43875AC46}">
      <dsp:nvSpPr>
        <dsp:cNvPr id="0" name=""/>
        <dsp:cNvSpPr/>
      </dsp:nvSpPr>
      <dsp:spPr>
        <a:xfrm>
          <a:off x="5994873" y="1873762"/>
          <a:ext cx="2507877" cy="79962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Клеточная инженерия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6018293" y="1897182"/>
        <a:ext cx="2461037" cy="75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/>
          <p:cNvSpPr>
            <a:spLocks noChangeArrowheads="1"/>
          </p:cNvSpPr>
          <p:nvPr/>
        </p:nvSpPr>
        <p:spPr bwMode="gray">
          <a:xfrm>
            <a:off x="1698625" y="370522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Rectangle 44" descr="3"/>
          <p:cNvSpPr>
            <a:spLocks noChangeArrowheads="1"/>
          </p:cNvSpPr>
          <p:nvPr/>
        </p:nvSpPr>
        <p:spPr bwMode="gray">
          <a:xfrm>
            <a:off x="2492375" y="4510088"/>
            <a:ext cx="742950" cy="744537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Rectangle 34" descr="5"/>
          <p:cNvSpPr>
            <a:spLocks noChangeArrowheads="1"/>
          </p:cNvSpPr>
          <p:nvPr/>
        </p:nvSpPr>
        <p:spPr bwMode="gray">
          <a:xfrm>
            <a:off x="915988" y="4510088"/>
            <a:ext cx="742950" cy="744537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gray">
          <a:xfrm>
            <a:off x="128588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gray">
          <a:xfrm>
            <a:off x="2492375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10800000">
            <a:off x="6003925" y="1778000"/>
            <a:ext cx="2768600" cy="779463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9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0" name="Rectangle 38" descr="1"/>
          <p:cNvSpPr>
            <a:spLocks noChangeArrowheads="1"/>
          </p:cNvSpPr>
          <p:nvPr/>
        </p:nvSpPr>
        <p:spPr bwMode="gray">
          <a:xfrm>
            <a:off x="4067175" y="4497388"/>
            <a:ext cx="741363" cy="742950"/>
          </a:xfrm>
          <a:prstGeom prst="rect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Rectangle 40" descr="7"/>
          <p:cNvSpPr>
            <a:spLocks noChangeArrowheads="1"/>
          </p:cNvSpPr>
          <p:nvPr/>
        </p:nvSpPr>
        <p:spPr bwMode="gray">
          <a:xfrm>
            <a:off x="3275013" y="5314950"/>
            <a:ext cx="742950" cy="742950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gray">
          <a:xfrm>
            <a:off x="3282950" y="4510088"/>
            <a:ext cx="741363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Rectangle 37" descr="6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blipFill dpi="0" rotWithShape="1">
            <a:blip r:embed="rId6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96013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gray">
          <a:xfrm>
            <a:off x="161925" y="842963"/>
            <a:ext cx="13033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1703388" y="451167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28588" y="4511675"/>
            <a:ext cx="741362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2492375" y="5314950"/>
            <a:ext cx="742950" cy="742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15" name="Picture 43" descr="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0175" y="2911475"/>
            <a:ext cx="1347788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819400"/>
            <a:ext cx="60198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142" name="Rectangle 70" descr="2"/>
          <p:cNvSpPr>
            <a:spLocks noChangeArrowheads="1"/>
          </p:cNvSpPr>
          <p:nvPr/>
        </p:nvSpPr>
        <p:spPr bwMode="gray">
          <a:xfrm>
            <a:off x="1701800" y="3705225"/>
            <a:ext cx="744538" cy="742950"/>
          </a:xfrm>
          <a:prstGeom prst="rect">
            <a:avLst/>
          </a:prstGeom>
          <a:blipFill dpi="0" rotWithShape="1">
            <a:blip r:embed="rId8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28" grpId="0" animBg="1"/>
      <p:bldP spid="3099" grpId="0" animBg="1"/>
      <p:bldP spid="3100" grpId="0" animBg="1"/>
      <p:bldP spid="3105" grpId="0" animBg="1"/>
      <p:bldP spid="3109" grpId="0" animBg="1"/>
      <p:bldP spid="3121" grpId="0" animBg="1"/>
      <p:bldP spid="3074" grpId="0"/>
      <p:bldP spid="31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7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9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9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9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6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B593D-3E11-41E5-B7E9-D20041485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D750E-2C60-4A37-80B4-017C7405B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686CE-BD14-4768-9165-3B0602143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2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29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80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6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2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82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8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5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44463" y="6454775"/>
            <a:ext cx="14954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8245475" y="415925"/>
            <a:ext cx="534988" cy="546100"/>
          </a:xfrm>
          <a:prstGeom prst="rect">
            <a:avLst/>
          </a:prstGeom>
          <a:blipFill dpi="0" rotWithShape="1">
            <a:blip r:embed="rId20" cstate="email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7620000" y="415925"/>
            <a:ext cx="534988" cy="546100"/>
          </a:xfrm>
          <a:prstGeom prst="rect">
            <a:avLst/>
          </a:prstGeom>
          <a:blipFill dpi="0" rotWithShape="1">
            <a:blip r:embed="rId21" cstate="email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7000875" y="415925"/>
            <a:ext cx="534988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ftl1.ru/theacher/items/2.html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7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Селекция </a:t>
            </a:r>
            <a:endParaRPr lang="ru-RU" sz="7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857232"/>
            <a:ext cx="1214446" cy="357190"/>
          </a:xfrm>
          <a:prstGeom prst="rect">
            <a:avLst/>
          </a:prstGeom>
          <a:solidFill>
            <a:srgbClr val="069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352928" cy="504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dirty="0" smtClean="0"/>
              <a:t>Закон гомологических рядов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8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475536"/>
            <a:ext cx="885698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методы наиболее применимы для селекции животных?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2)  искусственный мутагенез</a:t>
            </a:r>
          </a:p>
          <a:p>
            <a:r>
              <a:rPr lang="ru-RU" sz="2400" dirty="0"/>
              <a:t>3)  индивидуальный отбор</a:t>
            </a:r>
          </a:p>
          <a:p>
            <a:r>
              <a:rPr lang="ru-RU" sz="2400" dirty="0"/>
              <a:t>4)  близкородственное скрещивание</a:t>
            </a:r>
          </a:p>
          <a:p>
            <a:r>
              <a:rPr lang="ru-RU" sz="2400" dirty="0"/>
              <a:t>5)  микроклональное размножение</a:t>
            </a:r>
          </a:p>
          <a:p>
            <a:r>
              <a:rPr lang="ru-RU" sz="2400" dirty="0"/>
              <a:t>6)  неродственное </a:t>
            </a:r>
            <a:r>
              <a:rPr lang="ru-RU" sz="2400" dirty="0" smtClean="0"/>
              <a:t>скрещивание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71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методы наиболее применимы для селекции животных?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2)  искусственный мутагенез</a:t>
            </a:r>
          </a:p>
          <a:p>
            <a:r>
              <a:rPr lang="ru-RU" sz="2400" dirty="0"/>
              <a:t>3)  индивидуальный отбор</a:t>
            </a:r>
          </a:p>
          <a:p>
            <a:r>
              <a:rPr lang="ru-RU" sz="2400" dirty="0"/>
              <a:t>4)  близкородственное скрещивание</a:t>
            </a:r>
          </a:p>
          <a:p>
            <a:r>
              <a:rPr lang="ru-RU" sz="2400" dirty="0"/>
              <a:t>5)  микроклональное размножение</a:t>
            </a:r>
          </a:p>
          <a:p>
            <a:r>
              <a:rPr lang="ru-RU" sz="2400" dirty="0"/>
              <a:t>6)  неродственное скрещивание</a:t>
            </a:r>
          </a:p>
          <a:p>
            <a:r>
              <a:rPr lang="ru-RU" sz="2400" dirty="0"/>
              <a:t>Ответ: 346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475540"/>
            <a:ext cx="885698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перечисленных ниже методов относятся к методам биотехнологии?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клонирование генов в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2)  гибридизация разных сортов растений</a:t>
            </a:r>
          </a:p>
          <a:p>
            <a:r>
              <a:rPr lang="ru-RU" sz="2400" dirty="0"/>
              <a:t>3)  отбор производителей по потомству</a:t>
            </a:r>
          </a:p>
          <a:p>
            <a:r>
              <a:rPr lang="ru-RU" sz="2400" dirty="0"/>
              <a:t>4)  массовый отбор гибридов</a:t>
            </a:r>
          </a:p>
          <a:p>
            <a:r>
              <a:rPr lang="ru-RU" sz="2400" dirty="0"/>
              <a:t>5)  гибридизация клеток в культуре</a:t>
            </a:r>
          </a:p>
          <a:p>
            <a:r>
              <a:rPr lang="ru-RU" sz="2400" dirty="0"/>
              <a:t>6)  микроклональное размножение </a:t>
            </a:r>
            <a:r>
              <a:rPr lang="ru-RU" sz="2400" dirty="0" smtClean="0"/>
              <a:t>растений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75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перечисленных ниже методов относятся к методам биотехнологии?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клонирование генов в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2)  гибридизация разных сортов растений</a:t>
            </a:r>
          </a:p>
          <a:p>
            <a:r>
              <a:rPr lang="ru-RU" sz="2400" dirty="0"/>
              <a:t>3)  отбор производителей по потомству</a:t>
            </a:r>
          </a:p>
          <a:p>
            <a:r>
              <a:rPr lang="ru-RU" sz="2400" dirty="0"/>
              <a:t>4)  массовый отбор гибридов</a:t>
            </a:r>
          </a:p>
          <a:p>
            <a:r>
              <a:rPr lang="ru-RU" sz="2400" dirty="0"/>
              <a:t>5)  гибридизация клеток в культуре</a:t>
            </a:r>
          </a:p>
          <a:p>
            <a:r>
              <a:rPr lang="ru-RU" sz="2400" dirty="0"/>
              <a:t>6)  микроклональное размножение растений</a:t>
            </a:r>
          </a:p>
          <a:p>
            <a:r>
              <a:rPr lang="ru-RU" sz="2400" dirty="0"/>
              <a:t>Ответ: 156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24259" r="10938" b="56853"/>
          <a:stretch/>
        </p:blipFill>
        <p:spPr bwMode="auto">
          <a:xfrm>
            <a:off x="323527" y="1340768"/>
            <a:ext cx="85138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968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24259" r="10938" b="56853"/>
          <a:stretch/>
        </p:blipFill>
        <p:spPr bwMode="auto">
          <a:xfrm>
            <a:off x="323527" y="1340768"/>
            <a:ext cx="85138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Ответ:314256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005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34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Установите последовательность действий селекционера для получения гетерозисных организмов. Запишите в таблицу соответствующую последовательность цифр.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получение гомозиготных линий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2)  многократное самоопыление родительских растений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3)  подбор исходных растений с определёнными признаками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4)  получение высокопродуктивных гибридов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5)  скрещивание организмов двух разных чистых линий</a:t>
            </a:r>
          </a:p>
        </p:txBody>
      </p:sp>
    </p:spTree>
    <p:extLst>
      <p:ext uri="{BB962C8B-B14F-4D97-AF65-F5344CB8AC3E}">
        <p14:creationId xmlns:p14="http://schemas.microsoft.com/office/powerpoint/2010/main" val="258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68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Установите последовательность действий селекционера для получения гетерозисных организмов. Запишите в таблицу соответствующую последовательность цифр.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получение гомозиготных линий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2)  многократное самоопыление родительских растений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3)  подбор исходных растений с определёнными признаками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4)  получение высокопродуктивных гибридов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5)  скрещивание организмов двух разных чистых линий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Ответ: 32154</a:t>
            </a:r>
          </a:p>
        </p:txBody>
      </p:sp>
    </p:spTree>
    <p:extLst>
      <p:ext uri="{BB962C8B-B14F-4D97-AF65-F5344CB8AC3E}">
        <p14:creationId xmlns:p14="http://schemas.microsoft.com/office/powerpoint/2010/main" val="25865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38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получения полиплоидной смородины.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формирование диплоидных гамет у взрослого растения</a:t>
            </a:r>
          </a:p>
          <a:p>
            <a:r>
              <a:rPr lang="ru-RU" sz="2400" dirty="0"/>
              <a:t>2)  слияние гамет</a:t>
            </a:r>
          </a:p>
          <a:p>
            <a:r>
              <a:rPr lang="ru-RU" sz="2400" dirty="0"/>
              <a:t>3)  воздействие на цветы колхицином</a:t>
            </a:r>
          </a:p>
          <a:p>
            <a:r>
              <a:rPr lang="ru-RU" sz="2400" dirty="0"/>
              <a:t>4)  образование тетраплоидного растения</a:t>
            </a:r>
          </a:p>
          <a:p>
            <a:r>
              <a:rPr lang="ru-RU" sz="2400" dirty="0"/>
              <a:t>5)  нарушение веретена деления при </a:t>
            </a:r>
            <a:r>
              <a:rPr lang="ru-RU" sz="2400" dirty="0" smtClean="0"/>
              <a:t>делении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15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72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получения полиплоидной смородины.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формирование диплоидных гамет у взрослого растения</a:t>
            </a:r>
          </a:p>
          <a:p>
            <a:r>
              <a:rPr lang="ru-RU" sz="2400" dirty="0"/>
              <a:t>2)  слияние гамет</a:t>
            </a:r>
          </a:p>
          <a:p>
            <a:r>
              <a:rPr lang="ru-RU" sz="2400" dirty="0"/>
              <a:t>3)  воздействие на цветы колхицином</a:t>
            </a:r>
          </a:p>
          <a:p>
            <a:r>
              <a:rPr lang="ru-RU" sz="2400" dirty="0"/>
              <a:t>4)  образование тетраплоидного растения</a:t>
            </a:r>
          </a:p>
          <a:p>
            <a:r>
              <a:rPr lang="ru-RU" sz="2400" dirty="0"/>
              <a:t>5)  нарушение веретена деления при делении</a:t>
            </a:r>
          </a:p>
          <a:p>
            <a:r>
              <a:rPr lang="ru-RU" sz="2400" dirty="0"/>
              <a:t>Ответ: 35124</a:t>
            </a:r>
          </a:p>
        </p:txBody>
      </p:sp>
    </p:spTree>
    <p:extLst>
      <p:ext uri="{BB962C8B-B14F-4D97-AF65-F5344CB8AC3E}">
        <p14:creationId xmlns:p14="http://schemas.microsoft.com/office/powerpoint/2010/main" val="31795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38125"/>
            <a:ext cx="6791356" cy="868363"/>
          </a:xfrm>
        </p:spPr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4572008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>
                <a:solidFill>
                  <a:srgbClr val="002060"/>
                </a:solidFill>
              </a:rPr>
              <a:t>1. Массовый отбор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i="1" dirty="0" smtClean="0">
                <a:solidFill>
                  <a:srgbClr val="002060"/>
                </a:solidFill>
              </a:rPr>
              <a:t>перекрестноопыляемых</a:t>
            </a:r>
            <a:r>
              <a:rPr lang="ru-RU" dirty="0" smtClean="0">
                <a:solidFill>
                  <a:srgbClr val="002060"/>
                </a:solidFill>
              </a:rPr>
              <a:t> растений (рожь, кукуруза, подсолнечник). Результаты отбора неустойчивы в силу случайного перекрестного опыления.</a:t>
            </a:r>
            <a:endParaRPr lang="ru-RU" i="1" u="sng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i="1" u="sng" dirty="0" smtClean="0">
                <a:solidFill>
                  <a:srgbClr val="002060"/>
                </a:solidFill>
              </a:rPr>
              <a:t>2. Индивидуальный отбор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i="1" dirty="0" err="1" smtClean="0">
                <a:solidFill>
                  <a:srgbClr val="002060"/>
                </a:solidFill>
              </a:rPr>
              <a:t>самоопыляемых</a:t>
            </a:r>
            <a:r>
              <a:rPr lang="ru-RU" dirty="0" smtClean="0">
                <a:solidFill>
                  <a:srgbClr val="002060"/>
                </a:solidFill>
              </a:rPr>
              <a:t> растений (пшеницы, ячменя, гороха). Потомство от одной особи является </a:t>
            </a:r>
            <a:r>
              <a:rPr lang="ru-RU" i="1" dirty="0" smtClean="0">
                <a:solidFill>
                  <a:srgbClr val="002060"/>
                </a:solidFill>
              </a:rPr>
              <a:t>гомозиготным</a:t>
            </a:r>
            <a:r>
              <a:rPr lang="ru-RU" dirty="0" smtClean="0">
                <a:solidFill>
                  <a:srgbClr val="002060"/>
                </a:solidFill>
              </a:rPr>
              <a:t> и называется </a:t>
            </a:r>
            <a:r>
              <a:rPr lang="ru-RU" i="1" dirty="0" smtClean="0">
                <a:solidFill>
                  <a:srgbClr val="002060"/>
                </a:solidFill>
              </a:rPr>
              <a:t>чистой линией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r>
              <a:rPr lang="en-US" i="1" u="sng" dirty="0" smtClean="0">
                <a:solidFill>
                  <a:srgbClr val="002060"/>
                </a:solidFill>
              </a:rPr>
              <a:t> </a:t>
            </a:r>
            <a:endParaRPr lang="ru-RU" i="1" u="sng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28596" y="1438275"/>
          <a:ext cx="8501122" cy="277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73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одомашнивания лисы.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гибридизация родителей</a:t>
            </a:r>
          </a:p>
          <a:p>
            <a:r>
              <a:rPr lang="ru-RU" sz="2400" dirty="0"/>
              <a:t>2)  получение потомства</a:t>
            </a:r>
          </a:p>
          <a:p>
            <a:r>
              <a:rPr lang="ru-RU" sz="2400" dirty="0"/>
              <a:t>3)  подбор исходных родителей</a:t>
            </a:r>
          </a:p>
          <a:p>
            <a:r>
              <a:rPr lang="ru-RU" sz="2400" dirty="0"/>
              <a:t>4)  получение одомашненных лисиц с закрученными хвостами и свисающими ушами</a:t>
            </a:r>
          </a:p>
          <a:p>
            <a:r>
              <a:rPr lang="ru-RU" sz="2400" dirty="0"/>
              <a:t>5)  искусственный отбор среди потомства особей наиболее дружелюбных к </a:t>
            </a:r>
            <a:r>
              <a:rPr lang="ru-RU" sz="2400" dirty="0" smtClean="0"/>
              <a:t>человеку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360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08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одомашнивания лисы.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гибридизация родителей</a:t>
            </a:r>
          </a:p>
          <a:p>
            <a:r>
              <a:rPr lang="ru-RU" sz="2400" dirty="0"/>
              <a:t>2)  получение потомства</a:t>
            </a:r>
          </a:p>
          <a:p>
            <a:r>
              <a:rPr lang="ru-RU" sz="2400" dirty="0"/>
              <a:t>3)  подбор исходных родителей</a:t>
            </a:r>
          </a:p>
          <a:p>
            <a:r>
              <a:rPr lang="ru-RU" sz="2400" dirty="0"/>
              <a:t>4)  получение одомашненных лисиц с закрученными хвостами и свисающими ушами</a:t>
            </a:r>
          </a:p>
          <a:p>
            <a:r>
              <a:rPr lang="ru-RU" sz="2400" dirty="0"/>
              <a:t>5)  искусственный отбор среди потомства особей наиболее дружелюбных к человеку</a:t>
            </a:r>
          </a:p>
          <a:p>
            <a:r>
              <a:rPr lang="ru-RU" sz="2400" dirty="0"/>
              <a:t>Ответ: 31254</a:t>
            </a:r>
          </a:p>
        </p:txBody>
      </p:sp>
    </p:spTree>
    <p:extLst>
      <p:ext uri="{BB962C8B-B14F-4D97-AF65-F5344CB8AC3E}">
        <p14:creationId xmlns:p14="http://schemas.microsoft.com/office/powerpoint/2010/main" val="17534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76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селекции кукурузы.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скрещивание чистых линий разных сортов</a:t>
            </a:r>
          </a:p>
          <a:p>
            <a:r>
              <a:rPr lang="ru-RU" sz="2400" dirty="0"/>
              <a:t>2)  подбор растений исходного сорта со средней урожайностью </a:t>
            </a:r>
          </a:p>
          <a:p>
            <a:r>
              <a:rPr lang="ru-RU" sz="2400" dirty="0"/>
              <a:t>3)  растения подвергают 5–6 раз инбридингу</a:t>
            </a:r>
          </a:p>
          <a:p>
            <a:r>
              <a:rPr lang="ru-RU" sz="2400" dirty="0"/>
              <a:t>4)  выведение нескольких чистых линий</a:t>
            </a:r>
          </a:p>
          <a:p>
            <a:r>
              <a:rPr lang="ru-RU" sz="2400" dirty="0"/>
              <a:t>5)  получение высокопродуктивных гетерозисных </a:t>
            </a:r>
            <a:r>
              <a:rPr lang="ru-RU" sz="2400" dirty="0" smtClean="0"/>
              <a:t>гибридов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795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11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селекции кукурузы.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скрещивание чистых линий разных сортов</a:t>
            </a:r>
          </a:p>
          <a:p>
            <a:r>
              <a:rPr lang="ru-RU" sz="2400" dirty="0"/>
              <a:t>2)  подбор растений исходного сорта со средней урожайностью </a:t>
            </a:r>
          </a:p>
          <a:p>
            <a:r>
              <a:rPr lang="ru-RU" sz="2400" dirty="0"/>
              <a:t>3)  растения подвергают 5–6 раз инбридингу</a:t>
            </a:r>
          </a:p>
          <a:p>
            <a:r>
              <a:rPr lang="ru-RU" sz="2400" dirty="0"/>
              <a:t>4)  выведение нескольких чистых линий</a:t>
            </a:r>
          </a:p>
          <a:p>
            <a:r>
              <a:rPr lang="ru-RU" sz="2400" dirty="0"/>
              <a:t>5)  получение высокопродуктивных гетерозисных гибридов</a:t>
            </a:r>
          </a:p>
          <a:p>
            <a:r>
              <a:rPr lang="ru-RU" sz="2400" dirty="0"/>
              <a:t>Ответ: 23415</a:t>
            </a:r>
          </a:p>
        </p:txBody>
      </p:sp>
    </p:spTree>
    <p:extLst>
      <p:ext uri="{BB962C8B-B14F-4D97-AF65-F5344CB8AC3E}">
        <p14:creationId xmlns:p14="http://schemas.microsoft.com/office/powerpoint/2010/main" val="24311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14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производства штамма </a:t>
            </a:r>
            <a:r>
              <a:rPr lang="ru-RU" sz="2400" dirty="0" err="1"/>
              <a:t>пеницилла</a:t>
            </a:r>
            <a:r>
              <a:rPr lang="ru-RU" sz="2400" dirty="0"/>
              <a:t> с высокой продуктивностью антибиотика.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</a:t>
            </a:r>
            <a:r>
              <a:rPr lang="ru-RU" sz="2400" dirty="0" err="1"/>
              <a:t>высеивание</a:t>
            </a:r>
            <a:r>
              <a:rPr lang="ru-RU" sz="2400" dirty="0"/>
              <a:t> на среду мицелия мутантных наиболее продуктивных штаммов</a:t>
            </a:r>
          </a:p>
          <a:p>
            <a:r>
              <a:rPr lang="ru-RU" sz="2400" dirty="0"/>
              <a:t>2)  выращивание </a:t>
            </a:r>
            <a:r>
              <a:rPr lang="ru-RU" sz="2400" dirty="0" err="1"/>
              <a:t>пеницилла</a:t>
            </a:r>
            <a:r>
              <a:rPr lang="ru-RU" sz="2400" dirty="0"/>
              <a:t> с низкой продуктивностью на питательной среде</a:t>
            </a:r>
          </a:p>
          <a:p>
            <a:r>
              <a:rPr lang="ru-RU" sz="2400" dirty="0"/>
              <a:t>3)  искусственный отбор</a:t>
            </a:r>
          </a:p>
          <a:p>
            <a:r>
              <a:rPr lang="ru-RU" sz="2400" dirty="0"/>
              <a:t>4)  воздействие на колонию радиоактивным излучением</a:t>
            </a:r>
          </a:p>
          <a:p>
            <a:r>
              <a:rPr lang="ru-RU" sz="2400" dirty="0"/>
              <a:t>5)  получение высокопродуктивной колонии </a:t>
            </a:r>
            <a:r>
              <a:rPr lang="ru-RU" sz="2400" dirty="0" err="1" smtClean="0"/>
              <a:t>пеницилла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43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971448"/>
            <a:ext cx="860444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производства штамма </a:t>
            </a:r>
            <a:r>
              <a:rPr lang="ru-RU" sz="2400" dirty="0" err="1"/>
              <a:t>пеницилла</a:t>
            </a:r>
            <a:r>
              <a:rPr lang="ru-RU" sz="2400" dirty="0"/>
              <a:t> с высокой продуктивностью антибиотика.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</a:t>
            </a:r>
            <a:r>
              <a:rPr lang="ru-RU" sz="2400" dirty="0" err="1"/>
              <a:t>высеивание</a:t>
            </a:r>
            <a:r>
              <a:rPr lang="ru-RU" sz="2400" dirty="0"/>
              <a:t> на среду мицелия мутантных наиболее продуктивных штаммов</a:t>
            </a:r>
          </a:p>
          <a:p>
            <a:r>
              <a:rPr lang="ru-RU" sz="2400" dirty="0"/>
              <a:t>2)  выращивание </a:t>
            </a:r>
            <a:r>
              <a:rPr lang="ru-RU" sz="2400" dirty="0" err="1"/>
              <a:t>пеницилла</a:t>
            </a:r>
            <a:r>
              <a:rPr lang="ru-RU" sz="2400" dirty="0"/>
              <a:t> с низкой продуктивностью на питательной среде</a:t>
            </a:r>
          </a:p>
          <a:p>
            <a:r>
              <a:rPr lang="ru-RU" sz="2400" dirty="0"/>
              <a:t>3)  искусственный отбор</a:t>
            </a:r>
          </a:p>
          <a:p>
            <a:r>
              <a:rPr lang="ru-RU" sz="2400" dirty="0"/>
              <a:t>4)  воздействие на колонию радиоактивным излучением</a:t>
            </a:r>
          </a:p>
          <a:p>
            <a:r>
              <a:rPr lang="ru-RU" sz="2400" dirty="0"/>
              <a:t>5)  получение высокопродуктивной колонии </a:t>
            </a:r>
            <a:r>
              <a:rPr lang="ru-RU" sz="2400" dirty="0" err="1"/>
              <a:t>пеницилла</a:t>
            </a:r>
            <a:endParaRPr lang="ru-RU" sz="2400" dirty="0"/>
          </a:p>
          <a:p>
            <a:r>
              <a:rPr lang="ru-RU" sz="2400" dirty="0"/>
              <a:t>Ответ: 24315</a:t>
            </a:r>
          </a:p>
        </p:txBody>
      </p:sp>
    </p:spTree>
    <p:extLst>
      <p:ext uri="{BB962C8B-B14F-4D97-AF65-F5344CB8AC3E}">
        <p14:creationId xmlns:p14="http://schemas.microsoft.com/office/powerpoint/2010/main" val="29410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17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создания генно-модифицированного штамма бактерии.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введение рекомбинантных </a:t>
            </a:r>
            <a:r>
              <a:rPr lang="ru-RU" sz="2400" dirty="0" err="1"/>
              <a:t>плазмид</a:t>
            </a:r>
            <a:r>
              <a:rPr lang="ru-RU" sz="2400" dirty="0"/>
              <a:t> в клетки бактерий</a:t>
            </a:r>
          </a:p>
          <a:p>
            <a:r>
              <a:rPr lang="ru-RU" sz="2400" dirty="0"/>
              <a:t>2)  получение гена, кодирующего инсулин, из клетки поджелудочной железы</a:t>
            </a:r>
          </a:p>
          <a:p>
            <a:r>
              <a:rPr lang="ru-RU" sz="2400" dirty="0"/>
              <a:t>3)  культивирование исходных клеток поджелудочной железы</a:t>
            </a:r>
          </a:p>
          <a:p>
            <a:r>
              <a:rPr lang="ru-RU" sz="2400" dirty="0"/>
              <a:t>4)  получение рекомбинантной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5)  встраивание с помощью ферментов нужного гена в </a:t>
            </a:r>
            <a:r>
              <a:rPr lang="ru-RU" sz="2400" dirty="0" err="1" smtClean="0"/>
              <a:t>плазмиду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570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971451"/>
            <a:ext cx="860444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создания генно-модифицированного штамма бактерии.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введение рекомбинантных </a:t>
            </a:r>
            <a:r>
              <a:rPr lang="ru-RU" sz="2400" dirty="0" err="1"/>
              <a:t>плазмид</a:t>
            </a:r>
            <a:r>
              <a:rPr lang="ru-RU" sz="2400" dirty="0"/>
              <a:t> в клетки бактерий</a:t>
            </a:r>
          </a:p>
          <a:p>
            <a:r>
              <a:rPr lang="ru-RU" sz="2400" dirty="0"/>
              <a:t>2)  получение гена, кодирующего инсулин, из клетки поджелудочной железы</a:t>
            </a:r>
          </a:p>
          <a:p>
            <a:r>
              <a:rPr lang="ru-RU" sz="2400" dirty="0"/>
              <a:t>3)  культивирование исходных клеток поджелудочной железы</a:t>
            </a:r>
          </a:p>
          <a:p>
            <a:r>
              <a:rPr lang="ru-RU" sz="2400" dirty="0"/>
              <a:t>4)  получение рекомбинантной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5)  встраивание с помощью ферментов нужного гена в </a:t>
            </a:r>
            <a:r>
              <a:rPr lang="ru-RU" sz="2400" dirty="0" err="1"/>
              <a:t>плазмиду</a:t>
            </a:r>
            <a:endParaRPr lang="ru-RU" sz="2400" dirty="0"/>
          </a:p>
          <a:p>
            <a:r>
              <a:rPr lang="ru-RU" sz="2400" dirty="0"/>
              <a:t>Ответ: 32541</a:t>
            </a:r>
          </a:p>
        </p:txBody>
      </p:sp>
    </p:spTree>
    <p:extLst>
      <p:ext uri="{BB962C8B-B14F-4D97-AF65-F5344CB8AC3E}">
        <p14:creationId xmlns:p14="http://schemas.microsoft.com/office/powerpoint/2010/main" val="38853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84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биотехнологии получения инсулина.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выделение из бактерии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2)  культивирование исходного штамма кишечной палочки на питательной среде</a:t>
            </a:r>
          </a:p>
          <a:p>
            <a:r>
              <a:rPr lang="ru-RU" sz="2400" dirty="0"/>
              <a:t>3)  отбор бактериальных клеток с рекомбинантными </a:t>
            </a:r>
            <a:r>
              <a:rPr lang="ru-RU" sz="2400" dirty="0" err="1"/>
              <a:t>плазмидами</a:t>
            </a:r>
            <a:r>
              <a:rPr lang="ru-RU" sz="2400" dirty="0"/>
              <a:t> и их культивация</a:t>
            </a:r>
          </a:p>
          <a:p>
            <a:r>
              <a:rPr lang="ru-RU" sz="2400" dirty="0"/>
              <a:t>4)  встраивание гена инсулина в </a:t>
            </a:r>
            <a:r>
              <a:rPr lang="ru-RU" sz="2400" dirty="0" err="1"/>
              <a:t>плазмиду</a:t>
            </a:r>
            <a:endParaRPr lang="ru-RU" sz="2400" dirty="0"/>
          </a:p>
          <a:p>
            <a:r>
              <a:rPr lang="ru-RU" sz="2400" dirty="0"/>
              <a:t>5)  экстракция и очистка </a:t>
            </a:r>
            <a:r>
              <a:rPr lang="ru-RU" sz="2400" dirty="0" smtClean="0"/>
              <a:t>инсулина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303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19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биотехнологии получения инсулина.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выделение из бактерии </a:t>
            </a:r>
            <a:r>
              <a:rPr lang="ru-RU" sz="2400" dirty="0" err="1"/>
              <a:t>плазмиды</a:t>
            </a:r>
            <a:endParaRPr lang="ru-RU" sz="2400" dirty="0"/>
          </a:p>
          <a:p>
            <a:r>
              <a:rPr lang="ru-RU" sz="2400" dirty="0"/>
              <a:t>2)  культивирование исходного штамма кишечной палочки на питательной среде</a:t>
            </a:r>
          </a:p>
          <a:p>
            <a:r>
              <a:rPr lang="ru-RU" sz="2400" dirty="0"/>
              <a:t>3)  отбор бактериальных клеток с рекомбинантными </a:t>
            </a:r>
            <a:r>
              <a:rPr lang="ru-RU" sz="2400" dirty="0" err="1"/>
              <a:t>плазмидами</a:t>
            </a:r>
            <a:r>
              <a:rPr lang="ru-RU" sz="2400" dirty="0"/>
              <a:t> и их культивация</a:t>
            </a:r>
          </a:p>
          <a:p>
            <a:r>
              <a:rPr lang="ru-RU" sz="2400" dirty="0"/>
              <a:t>4)  встраивание гена инсулина в </a:t>
            </a:r>
            <a:r>
              <a:rPr lang="ru-RU" sz="2400" dirty="0" err="1"/>
              <a:t>плазмиду</a:t>
            </a:r>
            <a:endParaRPr lang="ru-RU" sz="2400" dirty="0"/>
          </a:p>
          <a:p>
            <a:r>
              <a:rPr lang="ru-RU" sz="2400" dirty="0"/>
              <a:t>5)  экстракция и очистка инсулина</a:t>
            </a:r>
          </a:p>
          <a:p>
            <a:r>
              <a:rPr lang="ru-RU" sz="2400" dirty="0"/>
              <a:t>Ответ: 21435</a:t>
            </a:r>
          </a:p>
        </p:txBody>
      </p:sp>
    </p:spTree>
    <p:extLst>
      <p:ext uri="{BB962C8B-B14F-4D97-AF65-F5344CB8AC3E}">
        <p14:creationId xmlns:p14="http://schemas.microsoft.com/office/powerpoint/2010/main" val="11505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1214422"/>
            <a:ext cx="59293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u="sng" dirty="0" smtClean="0">
                <a:solidFill>
                  <a:srgbClr val="002060"/>
                </a:solidFill>
              </a:rPr>
              <a:t>3</a:t>
            </a:r>
            <a:r>
              <a:rPr lang="ru-RU" i="1" u="sng" dirty="0" smtClean="0">
                <a:solidFill>
                  <a:srgbClr val="002060"/>
                </a:solidFill>
              </a:rPr>
              <a:t>. Инбридинг (близкородственное скрещивание</a:t>
            </a:r>
            <a:r>
              <a:rPr lang="ru-RU" i="1" dirty="0" smtClean="0">
                <a:solidFill>
                  <a:srgbClr val="002060"/>
                </a:solidFill>
              </a:rPr>
              <a:t>)</a:t>
            </a:r>
            <a:r>
              <a:rPr lang="ru-RU" dirty="0" smtClean="0">
                <a:solidFill>
                  <a:srgbClr val="002060"/>
                </a:solidFill>
              </a:rPr>
              <a:t> используют при самоопылении перекрестноопыляемых растений  (например, для получения  линий кукурузы). </a:t>
            </a:r>
            <a:r>
              <a:rPr kumimoji="1" lang="ru-RU" dirty="0" smtClean="0">
                <a:solidFill>
                  <a:srgbClr val="002060"/>
                </a:solidFill>
              </a:rPr>
              <a:t>Инбридинг приводит к «депрессии», поскольку рецессивные неблагоприятные гены переходят в гомозиготное состояние!</a:t>
            </a:r>
          </a:p>
          <a:p>
            <a:pPr algn="ctr">
              <a:defRPr/>
            </a:pPr>
            <a:r>
              <a:rPr kumimoji="1" lang="ru-RU" dirty="0" err="1" smtClean="0">
                <a:solidFill>
                  <a:srgbClr val="002060"/>
                </a:solidFill>
              </a:rPr>
              <a:t>Аа</a:t>
            </a:r>
            <a:r>
              <a:rPr kumimoji="1" lang="ru-RU" dirty="0" smtClean="0">
                <a:solidFill>
                  <a:srgbClr val="002060"/>
                </a:solidFill>
              </a:rPr>
              <a:t> </a:t>
            </a:r>
            <a:r>
              <a:rPr kumimoji="1" lang="ru-RU" dirty="0" err="1" smtClean="0">
                <a:solidFill>
                  <a:srgbClr val="002060"/>
                </a:solidFill>
              </a:rPr>
              <a:t>х</a:t>
            </a:r>
            <a:r>
              <a:rPr kumimoji="1" lang="ru-RU" dirty="0" smtClean="0">
                <a:solidFill>
                  <a:srgbClr val="002060"/>
                </a:solidFill>
              </a:rPr>
              <a:t> </a:t>
            </a:r>
            <a:r>
              <a:rPr kumimoji="1" lang="ru-RU" dirty="0" err="1" smtClean="0">
                <a:solidFill>
                  <a:srgbClr val="002060"/>
                </a:solidFill>
              </a:rPr>
              <a:t>Аа</a:t>
            </a:r>
            <a:endParaRPr kumimoji="1" lang="ru-RU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kumimoji="1" lang="ru-RU" dirty="0" smtClean="0">
                <a:solidFill>
                  <a:srgbClr val="002060"/>
                </a:solidFill>
              </a:rPr>
              <a:t>АА + 2Аа + </a:t>
            </a:r>
            <a:r>
              <a:rPr kumimoji="1" lang="ru-RU" dirty="0" err="1" smtClean="0">
                <a:solidFill>
                  <a:srgbClr val="002060"/>
                </a:solidFill>
              </a:rPr>
              <a:t>аа</a:t>
            </a:r>
            <a:endParaRPr kumimoji="1"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kumimoji="1" lang="en-US" i="1" u="sng" dirty="0" smtClean="0">
                <a:solidFill>
                  <a:srgbClr val="002060"/>
                </a:solidFill>
              </a:rPr>
              <a:t>4</a:t>
            </a:r>
            <a:r>
              <a:rPr kumimoji="1" lang="ru-RU" i="1" u="sng" dirty="0" smtClean="0">
                <a:solidFill>
                  <a:srgbClr val="002060"/>
                </a:solidFill>
              </a:rPr>
              <a:t>. Гетерозис («жизненная сила»)</a:t>
            </a:r>
            <a:r>
              <a:rPr kumimoji="1" lang="ru-RU" dirty="0" smtClean="0">
                <a:solidFill>
                  <a:srgbClr val="002060"/>
                </a:solidFill>
              </a:rPr>
              <a:t> – явление, при котором гибридные особи по своим характеристикам значительно превосходят родительские формы </a:t>
            </a:r>
            <a:r>
              <a:rPr lang="ru-RU" dirty="0" smtClean="0">
                <a:solidFill>
                  <a:srgbClr val="002060"/>
                </a:solidFill>
              </a:rPr>
              <a:t>(прибавка урожая до 30%)</a:t>
            </a:r>
            <a:r>
              <a:rPr kumimoji="1" lang="ru-RU" dirty="0" smtClean="0">
                <a:solidFill>
                  <a:srgbClr val="002060"/>
                </a:solidFill>
              </a:rPr>
              <a:t>. </a:t>
            </a:r>
          </a:p>
          <a:p>
            <a:pPr algn="ctr">
              <a:defRPr/>
            </a:pPr>
            <a:r>
              <a:rPr lang="ru-RU" u="sng" dirty="0" smtClean="0">
                <a:solidFill>
                  <a:srgbClr val="002060"/>
                </a:solidFill>
              </a:rPr>
              <a:t>Этапы получения </a:t>
            </a:r>
            <a:r>
              <a:rPr lang="ru-RU" u="sng" dirty="0" err="1" smtClean="0">
                <a:solidFill>
                  <a:srgbClr val="002060"/>
                </a:solidFill>
              </a:rPr>
              <a:t>гетерозисных</a:t>
            </a:r>
            <a:r>
              <a:rPr lang="ru-RU" u="sng" dirty="0" smtClean="0">
                <a:solidFill>
                  <a:srgbClr val="002060"/>
                </a:solidFill>
              </a:rPr>
              <a:t> растений</a:t>
            </a:r>
          </a:p>
          <a:p>
            <a:pPr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</a:rPr>
              <a:t>Подбор растений, которые дают максимальных эффект гетерозиса;</a:t>
            </a:r>
          </a:p>
          <a:p>
            <a:pPr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</a:rPr>
              <a:t>Сохранение линий путем инбридинга;</a:t>
            </a:r>
          </a:p>
          <a:p>
            <a:pPr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</a:rPr>
              <a:t>Получения семян в результате скрещивания двух инбредных линий.</a:t>
            </a:r>
            <a:endParaRPr lang="ru-RU" i="1" u="sng" dirty="0">
              <a:solidFill>
                <a:srgbClr val="002060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57950" y="1473733"/>
            <a:ext cx="2437031" cy="166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t="33661" r="43125" b="19048"/>
          <a:stretch/>
        </p:blipFill>
        <p:spPr bwMode="auto">
          <a:xfrm>
            <a:off x="6037783" y="3326510"/>
            <a:ext cx="2852058" cy="324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710120"/>
            <a:ext cx="86044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биотехнологии получения инсулина.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отбор бактерий, способных синтезировать инсулин</a:t>
            </a:r>
          </a:p>
          <a:p>
            <a:r>
              <a:rPr lang="ru-RU" sz="2400" dirty="0"/>
              <a:t>2)  создание </a:t>
            </a:r>
            <a:r>
              <a:rPr lang="ru-RU" sz="2400" dirty="0" err="1"/>
              <a:t>плазмиды</a:t>
            </a:r>
            <a:r>
              <a:rPr lang="ru-RU" sz="2400" dirty="0"/>
              <a:t>, содержащей ген инсулина</a:t>
            </a:r>
          </a:p>
          <a:p>
            <a:r>
              <a:rPr lang="ru-RU" sz="2400" dirty="0"/>
              <a:t>3)  культивация клеток бактерий, синтезирующих инсулин</a:t>
            </a:r>
          </a:p>
          <a:p>
            <a:r>
              <a:rPr lang="ru-RU" sz="2400" dirty="0"/>
              <a:t>4)  трансформация клетки бактерии</a:t>
            </a:r>
          </a:p>
          <a:p>
            <a:r>
              <a:rPr lang="ru-RU" sz="2400" dirty="0"/>
              <a:t>5)  выделение гена, кодирующего </a:t>
            </a:r>
            <a:r>
              <a:rPr lang="ru-RU" sz="2400" dirty="0" smtClean="0"/>
              <a:t>инсулин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2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54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биотехнологии получения инсулина.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отбор бактерий, способных синтезировать инсулин</a:t>
            </a:r>
          </a:p>
          <a:p>
            <a:r>
              <a:rPr lang="ru-RU" sz="2400" dirty="0"/>
              <a:t>2)  создание </a:t>
            </a:r>
            <a:r>
              <a:rPr lang="ru-RU" sz="2400" dirty="0" err="1"/>
              <a:t>плазмиды</a:t>
            </a:r>
            <a:r>
              <a:rPr lang="ru-RU" sz="2400" dirty="0"/>
              <a:t>, содержащей ген инсулина</a:t>
            </a:r>
          </a:p>
          <a:p>
            <a:r>
              <a:rPr lang="ru-RU" sz="2400" dirty="0"/>
              <a:t>3)  культивация клеток бактерий, синтезирующих инсулин</a:t>
            </a:r>
          </a:p>
          <a:p>
            <a:r>
              <a:rPr lang="ru-RU" sz="2400" dirty="0"/>
              <a:t>4)  трансформация клетки бактерии</a:t>
            </a:r>
          </a:p>
          <a:p>
            <a:r>
              <a:rPr lang="ru-RU" sz="2400" dirty="0"/>
              <a:t>5)  выделение гена, кодирующего инсулин</a:t>
            </a:r>
          </a:p>
          <a:p>
            <a:r>
              <a:rPr lang="ru-RU" sz="2400" dirty="0"/>
              <a:t>Ответ: 52413</a:t>
            </a:r>
          </a:p>
        </p:txBody>
      </p:sp>
    </p:spTree>
    <p:extLst>
      <p:ext uri="{BB962C8B-B14F-4D97-AF65-F5344CB8AC3E}">
        <p14:creationId xmlns:p14="http://schemas.microsoft.com/office/powerpoint/2010/main" val="38466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58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выращивания растений табака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обработка клеточной массы гормонами</a:t>
            </a:r>
          </a:p>
          <a:p>
            <a:r>
              <a:rPr lang="ru-RU" sz="2400" dirty="0"/>
              <a:t>2)  высаживание изолированных клеток сердцевины на питательную среду</a:t>
            </a:r>
          </a:p>
          <a:p>
            <a:r>
              <a:rPr lang="ru-RU" sz="2400" dirty="0"/>
              <a:t>3)  формирование корней и побегов</a:t>
            </a:r>
          </a:p>
          <a:p>
            <a:r>
              <a:rPr lang="ru-RU" sz="2400" dirty="0"/>
              <a:t>4)  образование неспециализированной клеточной массы</a:t>
            </a:r>
          </a:p>
          <a:p>
            <a:r>
              <a:rPr lang="ru-RU" sz="2400" dirty="0"/>
              <a:t>5)  выделение клеток из тканей сердцевины </a:t>
            </a:r>
            <a:r>
              <a:rPr lang="ru-RU" sz="2400" dirty="0" smtClean="0"/>
              <a:t>растений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804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92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выращивания растений табака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обработка клеточной массы гормонами</a:t>
            </a:r>
          </a:p>
          <a:p>
            <a:r>
              <a:rPr lang="ru-RU" sz="2400" dirty="0"/>
              <a:t>2)  высаживание изолированных клеток сердцевины на питательную среду</a:t>
            </a:r>
          </a:p>
          <a:p>
            <a:r>
              <a:rPr lang="ru-RU" sz="2400" dirty="0"/>
              <a:t>3)  формирование корней и побегов</a:t>
            </a:r>
          </a:p>
          <a:p>
            <a:r>
              <a:rPr lang="ru-RU" sz="2400" dirty="0"/>
              <a:t>4)  образование неспециализированной клеточной массы</a:t>
            </a:r>
          </a:p>
          <a:p>
            <a:r>
              <a:rPr lang="ru-RU" sz="2400" dirty="0"/>
              <a:t>5)  выделение клеток из тканей сердцевины растений</a:t>
            </a:r>
          </a:p>
          <a:p>
            <a:r>
              <a:rPr lang="ru-RU" sz="2400" dirty="0"/>
              <a:t>Ответ: 52413</a:t>
            </a:r>
          </a:p>
        </p:txBody>
      </p:sp>
    </p:spTree>
    <p:extLst>
      <p:ext uri="{BB962C8B-B14F-4D97-AF65-F5344CB8AC3E}">
        <p14:creationId xmlns:p14="http://schemas.microsoft.com/office/powerpoint/2010/main" val="25508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795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выращивания растений табака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митотическое деление клеток </a:t>
            </a:r>
            <a:r>
              <a:rPr lang="ru-RU" sz="2400" dirty="0" err="1"/>
              <a:t>каллусной</a:t>
            </a:r>
            <a:r>
              <a:rPr lang="ru-RU" sz="2400" dirty="0"/>
              <a:t> ткани на среде</a:t>
            </a:r>
          </a:p>
          <a:p>
            <a:r>
              <a:rPr lang="ru-RU" sz="2400" dirty="0"/>
              <a:t>2)  формирование саженца</a:t>
            </a:r>
          </a:p>
          <a:p>
            <a:r>
              <a:rPr lang="ru-RU" sz="2400" dirty="0"/>
              <a:t>3)  дифференциация клеток </a:t>
            </a:r>
          </a:p>
          <a:p>
            <a:r>
              <a:rPr lang="ru-RU" sz="2400" dirty="0"/>
              <a:t>4)  формирование из клеток сердцевины растения </a:t>
            </a:r>
            <a:r>
              <a:rPr lang="ru-RU" sz="2400" dirty="0" err="1"/>
              <a:t>каллусной</a:t>
            </a:r>
            <a:r>
              <a:rPr lang="ru-RU" sz="2400" dirty="0"/>
              <a:t> ткани</a:t>
            </a:r>
          </a:p>
          <a:p>
            <a:r>
              <a:rPr lang="ru-RU" sz="2400" dirty="0"/>
              <a:t>5)  высаживание растения на </a:t>
            </a:r>
            <a:r>
              <a:rPr lang="ru-RU" sz="2400" dirty="0" smtClean="0"/>
              <a:t>поле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803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30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выращивания растений табака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митотическое деление клеток </a:t>
            </a:r>
            <a:r>
              <a:rPr lang="ru-RU" sz="2400" dirty="0" err="1"/>
              <a:t>каллусной</a:t>
            </a:r>
            <a:r>
              <a:rPr lang="ru-RU" sz="2400" dirty="0"/>
              <a:t> ткани на среде</a:t>
            </a:r>
          </a:p>
          <a:p>
            <a:r>
              <a:rPr lang="ru-RU" sz="2400" dirty="0"/>
              <a:t>2)  формирование саженца</a:t>
            </a:r>
          </a:p>
          <a:p>
            <a:r>
              <a:rPr lang="ru-RU" sz="2400" dirty="0"/>
              <a:t>3)  дифференциация клеток </a:t>
            </a:r>
          </a:p>
          <a:p>
            <a:r>
              <a:rPr lang="ru-RU" sz="2400" dirty="0"/>
              <a:t>4)  формирование из клеток сердцевины растения </a:t>
            </a:r>
            <a:r>
              <a:rPr lang="ru-RU" sz="2400" dirty="0" err="1"/>
              <a:t>каллусной</a:t>
            </a:r>
            <a:r>
              <a:rPr lang="ru-RU" sz="2400" dirty="0"/>
              <a:t> ткани</a:t>
            </a:r>
          </a:p>
          <a:p>
            <a:r>
              <a:rPr lang="ru-RU" sz="2400" dirty="0"/>
              <a:t>5)  высаживание растения на поле</a:t>
            </a:r>
          </a:p>
          <a:p>
            <a:r>
              <a:rPr lang="ru-RU" sz="2400" dirty="0"/>
              <a:t>Ответ: 41325</a:t>
            </a:r>
          </a:p>
        </p:txBody>
      </p:sp>
    </p:spTree>
    <p:extLst>
      <p:ext uri="{BB962C8B-B14F-4D97-AF65-F5344CB8AC3E}">
        <p14:creationId xmlns:p14="http://schemas.microsoft.com/office/powerpoint/2010/main" val="6343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710131"/>
            <a:ext cx="86044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клонирования овцы.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удаление ядра из яйцеклетки</a:t>
            </a:r>
          </a:p>
          <a:p>
            <a:r>
              <a:rPr lang="ru-RU" sz="2400" dirty="0"/>
              <a:t>2)  формирование зародыша</a:t>
            </a:r>
          </a:p>
          <a:p>
            <a:r>
              <a:rPr lang="ru-RU" sz="2400" dirty="0"/>
              <a:t>3)  выделение яйцеклетки из овцы</a:t>
            </a:r>
          </a:p>
          <a:p>
            <a:r>
              <a:rPr lang="ru-RU" sz="2400" dirty="0"/>
              <a:t>4)  получение генетически идентичных особей </a:t>
            </a:r>
          </a:p>
          <a:p>
            <a:r>
              <a:rPr lang="ru-RU" sz="2400" dirty="0"/>
              <a:t>5)  пересадка соматического ядра в </a:t>
            </a:r>
            <a:r>
              <a:rPr lang="ru-RU" sz="2400" dirty="0" smtClean="0"/>
              <a:t>яйцеклетку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63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65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клонирования овцы.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удаление ядра из яйцеклетки</a:t>
            </a:r>
          </a:p>
          <a:p>
            <a:r>
              <a:rPr lang="ru-RU" sz="2400" dirty="0"/>
              <a:t>2)  формирование зародыша</a:t>
            </a:r>
          </a:p>
          <a:p>
            <a:r>
              <a:rPr lang="ru-RU" sz="2400" dirty="0"/>
              <a:t>3)  выделение яйцеклетки из овцы</a:t>
            </a:r>
          </a:p>
          <a:p>
            <a:r>
              <a:rPr lang="ru-RU" sz="2400" dirty="0"/>
              <a:t>4)  получение генетически идентичных особей </a:t>
            </a:r>
          </a:p>
          <a:p>
            <a:r>
              <a:rPr lang="ru-RU" sz="2400" dirty="0"/>
              <a:t>5)  пересадка соматического ядра в яйцеклетку</a:t>
            </a:r>
          </a:p>
          <a:p>
            <a:r>
              <a:rPr lang="ru-RU" sz="2400" dirty="0"/>
              <a:t>Ответ: 31524</a:t>
            </a:r>
          </a:p>
        </p:txBody>
      </p:sp>
    </p:spTree>
    <p:extLst>
      <p:ext uri="{BB962C8B-B14F-4D97-AF65-F5344CB8AC3E}">
        <p14:creationId xmlns:p14="http://schemas.microsoft.com/office/powerpoint/2010/main" val="23926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68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клонирования овцы.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пересадка соматического ядра в яйцеклетку лишённую ядра</a:t>
            </a:r>
          </a:p>
          <a:p>
            <a:r>
              <a:rPr lang="ru-RU" sz="2400" dirty="0"/>
              <a:t>2)  удаление ядра из соматической клетки</a:t>
            </a:r>
          </a:p>
          <a:p>
            <a:r>
              <a:rPr lang="ru-RU" sz="2400" dirty="0"/>
              <a:t>3)  имплантация зародыша в матку суррогатной овцы</a:t>
            </a:r>
          </a:p>
          <a:p>
            <a:r>
              <a:rPr lang="ru-RU" sz="2400" dirty="0"/>
              <a:t>4)  дробление яйцеклетки</a:t>
            </a:r>
          </a:p>
          <a:p>
            <a:r>
              <a:rPr lang="ru-RU" sz="2400" dirty="0"/>
              <a:t>5)  выделение клетки молочный железы </a:t>
            </a:r>
            <a:r>
              <a:rPr lang="ru-RU" sz="2400" dirty="0" smtClean="0"/>
              <a:t>овцы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03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02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клонирования овцы.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пересадка соматического ядра в яйцеклетку лишённую ядра</a:t>
            </a:r>
          </a:p>
          <a:p>
            <a:r>
              <a:rPr lang="ru-RU" sz="2400" dirty="0"/>
              <a:t>2)  удаление ядра из соматической клетки</a:t>
            </a:r>
          </a:p>
          <a:p>
            <a:r>
              <a:rPr lang="ru-RU" sz="2400" dirty="0"/>
              <a:t>3)  имплантация зародыша в матку суррогатной овцы</a:t>
            </a:r>
          </a:p>
          <a:p>
            <a:r>
              <a:rPr lang="ru-RU" sz="2400" dirty="0"/>
              <a:t>4)  дробление яйцеклетки</a:t>
            </a:r>
          </a:p>
          <a:p>
            <a:r>
              <a:rPr lang="ru-RU" sz="2400" dirty="0"/>
              <a:t>5)  выделение клетки молочный железы овцы</a:t>
            </a:r>
          </a:p>
          <a:p>
            <a:r>
              <a:rPr lang="ru-RU" sz="2400" dirty="0"/>
              <a:t>Ответ: 52143</a:t>
            </a:r>
          </a:p>
        </p:txBody>
      </p:sp>
    </p:spTree>
    <p:extLst>
      <p:ext uri="{BB962C8B-B14F-4D97-AF65-F5344CB8AC3E}">
        <p14:creationId xmlns:p14="http://schemas.microsoft.com/office/powerpoint/2010/main" val="39548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85720" y="3857628"/>
            <a:ext cx="2571768" cy="65864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i="1" dirty="0" err="1">
                <a:solidFill>
                  <a:srgbClr val="002060"/>
                </a:solidFill>
              </a:rPr>
              <a:t>AAbbCCdd</a:t>
            </a:r>
            <a:r>
              <a:rPr lang="en-US" sz="1600" i="1" dirty="0">
                <a:solidFill>
                  <a:srgbClr val="002060"/>
                </a:solidFill>
              </a:rPr>
              <a:t>  </a:t>
            </a:r>
            <a:r>
              <a:rPr lang="en-US" sz="1600" i="1" dirty="0">
                <a:solidFill>
                  <a:srgbClr val="002060"/>
                </a:solidFill>
                <a:cs typeface="Arial" charset="0"/>
              </a:rPr>
              <a:t>x  </a:t>
            </a:r>
            <a:r>
              <a:rPr lang="en-US" sz="1600" i="1" dirty="0" err="1">
                <a:solidFill>
                  <a:srgbClr val="002060"/>
                </a:solidFill>
                <a:cs typeface="Arial" charset="0"/>
              </a:rPr>
              <a:t>aaBBccDD</a:t>
            </a:r>
            <a:endParaRPr lang="en-US" sz="1600" i="1" dirty="0">
              <a:solidFill>
                <a:srgbClr val="002060"/>
              </a:solidFill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i="1" dirty="0" err="1">
                <a:solidFill>
                  <a:srgbClr val="002060"/>
                </a:solidFill>
                <a:cs typeface="Arial" charset="0"/>
              </a:rPr>
              <a:t>AaBbCcDd</a:t>
            </a:r>
            <a:endParaRPr lang="en-US" sz="1600" i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857488" y="1214422"/>
            <a:ext cx="614366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ru-RU" sz="1800" b="1" dirty="0">
                <a:solidFill>
                  <a:srgbClr val="002060"/>
                </a:solidFill>
              </a:rPr>
              <a:t>Объясняют эффект гетерозиса две основные гипотезы:</a:t>
            </a:r>
          </a:p>
          <a:p>
            <a:r>
              <a:rPr kumimoji="1" lang="ru-RU" sz="1800" b="1" dirty="0">
                <a:solidFill>
                  <a:srgbClr val="002060"/>
                </a:solidFill>
              </a:rPr>
              <a:t>Гипотеза доминирования </a:t>
            </a:r>
            <a:r>
              <a:rPr kumimoji="1" lang="ru-RU" sz="1800" dirty="0">
                <a:solidFill>
                  <a:srgbClr val="002060"/>
                </a:solidFill>
              </a:rPr>
              <a:t>- гетерозис зависит от количества доминантных генов в гомозиготном или гетерозиготном состоянии: чем больше пар генов будут иметь доминантные гены, тем больше эффект гетерозиса.</a:t>
            </a:r>
          </a:p>
          <a:p>
            <a:r>
              <a:rPr kumimoji="1" lang="ru-RU" sz="1800" b="1" dirty="0">
                <a:solidFill>
                  <a:srgbClr val="002060"/>
                </a:solidFill>
              </a:rPr>
              <a:t>Гипотеза сверхдоминирования </a:t>
            </a:r>
            <a:r>
              <a:rPr kumimoji="1" lang="ru-RU" sz="1800" dirty="0">
                <a:solidFill>
                  <a:srgbClr val="002060"/>
                </a:solidFill>
              </a:rPr>
              <a:t>-  гетерозиготное состояние по одному или нескольким парам генов дает гибриду превосходство над родительскими формами (сверхдоминирование).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142984"/>
            <a:ext cx="2214578" cy="26341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Рисунок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643446"/>
            <a:ext cx="2547918" cy="1798171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28926" y="4429132"/>
            <a:ext cx="6072230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i="1" dirty="0" smtClean="0">
                <a:solidFill>
                  <a:srgbClr val="002060"/>
                </a:solidFill>
              </a:rPr>
              <a:t>В основе гетерозиса лежит </a:t>
            </a:r>
            <a:r>
              <a:rPr lang="ru-RU" sz="1600" b="1" i="1" dirty="0" smtClean="0">
                <a:solidFill>
                  <a:srgbClr val="002060"/>
                </a:solidFill>
              </a:rPr>
              <a:t>резкое повышение гетерозиготности у гибридов первого поколения </a:t>
            </a:r>
            <a:r>
              <a:rPr lang="ru-RU" sz="1600" i="1" dirty="0" smtClean="0">
                <a:solidFill>
                  <a:srgbClr val="002060"/>
                </a:solidFill>
              </a:rPr>
              <a:t>и превосходство гетерозигот по определённым генам над соответствующими гомозиготами. </a:t>
            </a:r>
          </a:p>
          <a:p>
            <a:pPr>
              <a:buFont typeface="Wingdings" pitchFamily="2" charset="2"/>
              <a:buChar char="q"/>
            </a:pPr>
            <a:r>
              <a:rPr lang="ru-RU" sz="1600" i="1" dirty="0" smtClean="0">
                <a:solidFill>
                  <a:srgbClr val="002060"/>
                </a:solidFill>
              </a:rPr>
              <a:t>Таким образом, явление гибридной мощности </a:t>
            </a:r>
            <a:r>
              <a:rPr lang="ru-RU" sz="1600" b="1" i="1" dirty="0" smtClean="0">
                <a:solidFill>
                  <a:srgbClr val="002060"/>
                </a:solidFill>
              </a:rPr>
              <a:t>противоположно результату близкородственного скрещивания – инбридинга</a:t>
            </a:r>
            <a:r>
              <a:rPr lang="ru-RU" sz="1600" i="1" dirty="0" smtClean="0">
                <a:solidFill>
                  <a:srgbClr val="002060"/>
                </a:solidFill>
              </a:rPr>
              <a:t>, имеющему для потомства неблагоприятные последствия.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971474"/>
            <a:ext cx="860444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создания молока с белком  — фактором свёртываемости крови.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введение гена белка в ядра культивируемых соматических клеток овцы</a:t>
            </a:r>
          </a:p>
          <a:p>
            <a:r>
              <a:rPr lang="ru-RU" sz="2400" dirty="0"/>
              <a:t>2)  стимуляция экспрессии гена фактора свёртываемости в клетках молочной железы овцы</a:t>
            </a:r>
          </a:p>
          <a:p>
            <a:r>
              <a:rPr lang="ru-RU" sz="2400" dirty="0"/>
              <a:t>3)  выращивание клона овцы, в геноме которой содержится человеческий ген </a:t>
            </a:r>
          </a:p>
          <a:p>
            <a:r>
              <a:rPr lang="ru-RU" sz="2400" dirty="0"/>
              <a:t>4)  помещение модифицированного ядра в яйцеклетку</a:t>
            </a:r>
          </a:p>
          <a:p>
            <a:r>
              <a:rPr lang="ru-RU" sz="2400" dirty="0"/>
              <a:t>5)  выделение из клеток человека гена фактора свёртываемости </a:t>
            </a:r>
            <a:r>
              <a:rPr lang="ru-RU" sz="2400" dirty="0" smtClean="0"/>
              <a:t>крови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47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786808"/>
            <a:ext cx="860444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этапов создания молока с белком  — фактором свёртываемости крови.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введение гена белка в ядра культивируемых соматических клеток овцы</a:t>
            </a:r>
          </a:p>
          <a:p>
            <a:r>
              <a:rPr lang="ru-RU" sz="2400" dirty="0"/>
              <a:t>2)  стимуляция экспрессии гена фактора свёртываемости в клетках молочной железы овцы</a:t>
            </a:r>
          </a:p>
          <a:p>
            <a:r>
              <a:rPr lang="ru-RU" sz="2400" dirty="0"/>
              <a:t>3)  выращивание клона овцы, в геноме которой содержится человеческий ген </a:t>
            </a:r>
          </a:p>
          <a:p>
            <a:r>
              <a:rPr lang="ru-RU" sz="2400" dirty="0"/>
              <a:t>4)  помещение модифицированного ядра в яйцеклетку</a:t>
            </a:r>
          </a:p>
          <a:p>
            <a:r>
              <a:rPr lang="ru-RU" sz="2400" dirty="0"/>
              <a:t>5)  выделение из клеток человека гена фактора свёртываемости крови</a:t>
            </a:r>
          </a:p>
          <a:p>
            <a:r>
              <a:rPr lang="ru-RU" sz="2400" dirty="0"/>
              <a:t>Ответ: 51432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38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75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для получения гетерозисных организмов.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гомозиготных линий</a:t>
            </a:r>
          </a:p>
          <a:p>
            <a:r>
              <a:rPr lang="ru-RU" sz="2400" dirty="0"/>
              <a:t>2)  многократное самоопыление родительских растений</a:t>
            </a:r>
          </a:p>
          <a:p>
            <a:r>
              <a:rPr lang="ru-RU" sz="2400" dirty="0"/>
              <a:t>3)  подбор исходных растений с определёнными признаками</a:t>
            </a:r>
          </a:p>
          <a:p>
            <a:r>
              <a:rPr lang="ru-RU" sz="2400" dirty="0"/>
              <a:t>4)  получение высокопродуктивных гибридов</a:t>
            </a:r>
          </a:p>
          <a:p>
            <a:r>
              <a:rPr lang="ru-RU" sz="2400" dirty="0"/>
              <a:t>5)  скрещивание организмов двух разных чистых </a:t>
            </a:r>
            <a:r>
              <a:rPr lang="ru-RU" sz="2400" dirty="0" smtClean="0"/>
              <a:t>линий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620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09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для получения гетерозисных организмов.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гомозиготных линий</a:t>
            </a:r>
          </a:p>
          <a:p>
            <a:r>
              <a:rPr lang="ru-RU" sz="2400" dirty="0"/>
              <a:t>2)  многократное самоопыление родительских растений</a:t>
            </a:r>
          </a:p>
          <a:p>
            <a:r>
              <a:rPr lang="ru-RU" sz="2400" dirty="0"/>
              <a:t>3)  подбор исходных растений с определёнными признаками</a:t>
            </a:r>
          </a:p>
          <a:p>
            <a:r>
              <a:rPr lang="ru-RU" sz="2400" dirty="0"/>
              <a:t>4)  получение высокопродуктивных гибридов</a:t>
            </a:r>
          </a:p>
          <a:p>
            <a:r>
              <a:rPr lang="ru-RU" sz="2400" dirty="0"/>
              <a:t>5)  скрещивание организмов двух разных чистых линий</a:t>
            </a:r>
          </a:p>
          <a:p>
            <a:r>
              <a:rPr lang="ru-RU" sz="2400" dirty="0"/>
              <a:t>Ответ: 32154</a:t>
            </a:r>
          </a:p>
        </p:txBody>
      </p:sp>
    </p:spTree>
    <p:extLst>
      <p:ext uri="{BB962C8B-B14F-4D97-AF65-F5344CB8AC3E}">
        <p14:creationId xmlns:p14="http://schemas.microsoft.com/office/powerpoint/2010/main" val="31431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78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при прививке растения. Запишите в таблицу </a:t>
            </a:r>
            <a:r>
              <a:rPr lang="ru-RU" sz="2400" dirty="0" err="1"/>
              <a:t>соответсвующую</a:t>
            </a:r>
            <a:r>
              <a:rPr lang="ru-RU" sz="2400" dirty="0"/>
              <a:t> последовательность </a:t>
            </a:r>
            <a:r>
              <a:rPr lang="ru-RU" sz="2400" b="1" dirty="0"/>
              <a:t>цифр</a:t>
            </a:r>
            <a:r>
              <a:rPr lang="ru-RU" sz="2400" dirty="0"/>
              <a:t>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помещение стеблей культурного растения в подвой</a:t>
            </a:r>
          </a:p>
          <a:p>
            <a:r>
              <a:rPr lang="ru-RU" sz="2400" dirty="0"/>
              <a:t>2)  выращивание двудомных растений культурных сортов на одном дереве</a:t>
            </a:r>
          </a:p>
          <a:p>
            <a:r>
              <a:rPr lang="ru-RU" sz="2400" dirty="0"/>
              <a:t>3)  формирование разреза в стебле подвоя</a:t>
            </a:r>
          </a:p>
          <a:p>
            <a:r>
              <a:rPr lang="ru-RU" sz="2400" dirty="0"/>
              <a:t>4)  выбор культурных сортов для привоя для прививки</a:t>
            </a:r>
          </a:p>
          <a:p>
            <a:r>
              <a:rPr lang="ru-RU" sz="2400" dirty="0"/>
              <a:t>5)  фиксация тканей привоя и </a:t>
            </a:r>
            <a:r>
              <a:rPr lang="ru-RU" sz="2400" dirty="0" smtClean="0"/>
              <a:t>подвоя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97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12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при прививке растения. Запишите в таблицу </a:t>
            </a:r>
            <a:r>
              <a:rPr lang="ru-RU" sz="2400" dirty="0" err="1"/>
              <a:t>соответсвующую</a:t>
            </a:r>
            <a:r>
              <a:rPr lang="ru-RU" sz="2400" dirty="0"/>
              <a:t> последовательность </a:t>
            </a:r>
            <a:r>
              <a:rPr lang="ru-RU" sz="2400" b="1" dirty="0"/>
              <a:t>цифр</a:t>
            </a:r>
            <a:r>
              <a:rPr lang="ru-RU" sz="2400" dirty="0"/>
              <a:t>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помещение стеблей культурного растения в подвой</a:t>
            </a:r>
          </a:p>
          <a:p>
            <a:r>
              <a:rPr lang="ru-RU" sz="2400" dirty="0"/>
              <a:t>2)  выращивание двудомных растений культурных сортов на одном дереве</a:t>
            </a:r>
          </a:p>
          <a:p>
            <a:r>
              <a:rPr lang="ru-RU" sz="2400" dirty="0"/>
              <a:t>3)  формирование разреза в стебле подвоя</a:t>
            </a:r>
          </a:p>
          <a:p>
            <a:r>
              <a:rPr lang="ru-RU" sz="2400" dirty="0"/>
              <a:t>4)  выбор культурных сортов для привоя для прививки</a:t>
            </a:r>
          </a:p>
          <a:p>
            <a:r>
              <a:rPr lang="ru-RU" sz="2400" dirty="0"/>
              <a:t>5)  фиксация тканей привоя и подвоя</a:t>
            </a:r>
          </a:p>
          <a:p>
            <a:r>
              <a:rPr lang="ru-RU" sz="2400" dirty="0"/>
              <a:t>Ответ: 43152</a:t>
            </a:r>
          </a:p>
        </p:txBody>
      </p:sp>
    </p:spTree>
    <p:extLst>
      <p:ext uri="{BB962C8B-B14F-4D97-AF65-F5344CB8AC3E}">
        <p14:creationId xmlns:p14="http://schemas.microsoft.com/office/powerpoint/2010/main" val="40911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82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событий, происходящих при получении человеческого инсулина при помощи бактерий.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встраивание </a:t>
            </a:r>
            <a:r>
              <a:rPr lang="ru-RU" sz="2400" dirty="0" err="1"/>
              <a:t>плазмиды</a:t>
            </a:r>
            <a:r>
              <a:rPr lang="ru-RU" sz="2400" dirty="0"/>
              <a:t> в бактериальную клетку</a:t>
            </a:r>
          </a:p>
          <a:p>
            <a:r>
              <a:rPr lang="ru-RU" sz="2400" dirty="0"/>
              <a:t>2)  очистка инсулина от других молекул</a:t>
            </a:r>
          </a:p>
          <a:p>
            <a:r>
              <a:rPr lang="ru-RU" sz="2400" dirty="0"/>
              <a:t>3)  синтез инсулина в бактериальной клетке</a:t>
            </a:r>
          </a:p>
          <a:p>
            <a:r>
              <a:rPr lang="ru-RU" sz="2400" dirty="0"/>
              <a:t>4)  встраивание гена инсулина в </a:t>
            </a:r>
            <a:r>
              <a:rPr lang="ru-RU" sz="2400" dirty="0" err="1"/>
              <a:t>плазмиду</a:t>
            </a:r>
            <a:endParaRPr lang="ru-RU" sz="2400" dirty="0"/>
          </a:p>
          <a:p>
            <a:r>
              <a:rPr lang="ru-RU" sz="2400" dirty="0"/>
              <a:t>5)  извлечение гена инсулина из генома </a:t>
            </a:r>
            <a:r>
              <a:rPr lang="ru-RU" sz="2400" dirty="0" smtClean="0"/>
              <a:t>человека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1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16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событий, происходящих при получении человеческого инсулина при помощи бактерий.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встраивание </a:t>
            </a:r>
            <a:r>
              <a:rPr lang="ru-RU" sz="2400" dirty="0" err="1"/>
              <a:t>плазмиды</a:t>
            </a:r>
            <a:r>
              <a:rPr lang="ru-RU" sz="2400" dirty="0"/>
              <a:t> в бактериальную клетку</a:t>
            </a:r>
          </a:p>
          <a:p>
            <a:r>
              <a:rPr lang="ru-RU" sz="2400" dirty="0"/>
              <a:t>2)  очистка инсулина от других молекул</a:t>
            </a:r>
          </a:p>
          <a:p>
            <a:r>
              <a:rPr lang="ru-RU" sz="2400" dirty="0"/>
              <a:t>3)  синтез инсулина в бактериальной клетке</a:t>
            </a:r>
          </a:p>
          <a:p>
            <a:r>
              <a:rPr lang="ru-RU" sz="2400" dirty="0"/>
              <a:t>4)  встраивание гена инсулина в </a:t>
            </a:r>
            <a:r>
              <a:rPr lang="ru-RU" sz="2400" dirty="0" err="1"/>
              <a:t>плазмиду</a:t>
            </a:r>
            <a:endParaRPr lang="ru-RU" sz="2400" dirty="0"/>
          </a:p>
          <a:p>
            <a:r>
              <a:rPr lang="ru-RU" sz="2400" dirty="0"/>
              <a:t>5)  извлечение гена инсулина из генома человека</a:t>
            </a:r>
          </a:p>
          <a:p>
            <a:r>
              <a:rPr lang="ru-RU" sz="2400" dirty="0"/>
              <a:t>Ответ: 54132</a:t>
            </a:r>
          </a:p>
        </p:txBody>
      </p:sp>
    </p:spTree>
    <p:extLst>
      <p:ext uri="{BB962C8B-B14F-4D97-AF65-F5344CB8AC3E}">
        <p14:creationId xmlns:p14="http://schemas.microsoft.com/office/powerpoint/2010/main" val="5067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710152"/>
            <a:ext cx="86044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учёного при микроклональном размножении растения.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обработка каллуса фитогормонами</a:t>
            </a:r>
          </a:p>
          <a:p>
            <a:r>
              <a:rPr lang="ru-RU" sz="2400" dirty="0"/>
              <a:t>2)  помещение клеток меристемы на питательную среду</a:t>
            </a:r>
          </a:p>
          <a:p>
            <a:r>
              <a:rPr lang="ru-RU" sz="2400" dirty="0"/>
              <a:t>3)  выделение клеток апикальной меристемы побега</a:t>
            </a:r>
          </a:p>
          <a:p>
            <a:r>
              <a:rPr lang="ru-RU" sz="2400" dirty="0"/>
              <a:t>4)  высадка проростка в грунт</a:t>
            </a:r>
          </a:p>
          <a:p>
            <a:r>
              <a:rPr lang="ru-RU" sz="2400" dirty="0"/>
              <a:t>5)  получение </a:t>
            </a:r>
            <a:r>
              <a:rPr lang="ru-RU" sz="2400" dirty="0" smtClean="0"/>
              <a:t>каллуса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02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525486"/>
            <a:ext cx="860444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учёного при микроклональном размножении растения.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обработка каллуса фитогормонами</a:t>
            </a:r>
          </a:p>
          <a:p>
            <a:r>
              <a:rPr lang="ru-RU" sz="2400" dirty="0"/>
              <a:t>2)  помещение клеток меристемы на питательную среду</a:t>
            </a:r>
          </a:p>
          <a:p>
            <a:r>
              <a:rPr lang="ru-RU" sz="2400" dirty="0"/>
              <a:t>3)  выделение клеток апикальной меристемы побега</a:t>
            </a:r>
          </a:p>
          <a:p>
            <a:r>
              <a:rPr lang="ru-RU" sz="2400" dirty="0"/>
              <a:t>4)  высадка проростка в грунт</a:t>
            </a:r>
          </a:p>
          <a:p>
            <a:r>
              <a:rPr lang="ru-RU" sz="2400" dirty="0"/>
              <a:t>5)  получение каллуса</a:t>
            </a:r>
          </a:p>
          <a:p>
            <a:r>
              <a:rPr lang="ru-RU" sz="2400" dirty="0"/>
              <a:t>Ответ: 32514</a:t>
            </a:r>
          </a:p>
        </p:txBody>
      </p:sp>
    </p:spTree>
    <p:extLst>
      <p:ext uri="{BB962C8B-B14F-4D97-AF65-F5344CB8AC3E}">
        <p14:creationId xmlns:p14="http://schemas.microsoft.com/office/powerpoint/2010/main" val="25749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285860"/>
            <a:ext cx="60007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i="1" dirty="0" smtClean="0">
                <a:solidFill>
                  <a:srgbClr val="002060"/>
                </a:solidFill>
              </a:rPr>
              <a:t>5. </a:t>
            </a:r>
            <a:r>
              <a:rPr kumimoji="1" lang="ru-RU" i="1" u="sng" dirty="0" smtClean="0">
                <a:solidFill>
                  <a:srgbClr val="002060"/>
                </a:solidFill>
              </a:rPr>
              <a:t>Перекрестное опыление </a:t>
            </a:r>
            <a:r>
              <a:rPr kumimoji="1" lang="ru-RU" i="1" dirty="0" smtClean="0">
                <a:solidFill>
                  <a:srgbClr val="002060"/>
                </a:solidFill>
              </a:rPr>
              <a:t>самоопылителей</a:t>
            </a:r>
            <a:r>
              <a:rPr kumimoji="1" lang="ru-RU" dirty="0" smtClean="0">
                <a:solidFill>
                  <a:srgbClr val="002060"/>
                </a:solidFill>
              </a:rPr>
              <a:t> используется с целью получения новых сортов.</a:t>
            </a:r>
          </a:p>
          <a:p>
            <a:r>
              <a:rPr kumimoji="1" lang="ru-RU" dirty="0" smtClean="0">
                <a:solidFill>
                  <a:srgbClr val="002060"/>
                </a:solidFill>
              </a:rPr>
              <a:t>Перекрестное опыление самоопылителей дает возможность сочетать свойства различных сортов.</a:t>
            </a:r>
          </a:p>
          <a:p>
            <a:r>
              <a:rPr lang="ru-RU" i="1" u="sng" dirty="0" smtClean="0">
                <a:solidFill>
                  <a:srgbClr val="002060"/>
                </a:solidFill>
              </a:rPr>
              <a:t> 6. Полиплоидия.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Полиплоиды</a:t>
            </a:r>
            <a:r>
              <a:rPr lang="ru-RU" dirty="0" smtClean="0">
                <a:solidFill>
                  <a:srgbClr val="002060"/>
                </a:solidFill>
              </a:rPr>
              <a:t> – растения, у которых произошло увеличение хромосомного набора, кратное гаплоидному. У растений полиплоиды обладают большей массой вегетативных органов, имеют более крупные плоды и семена.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</a:rPr>
              <a:t>Естественные полиплоиды – пшеница, картофель и др., выведены сорта полиплоидной гречихи, сахарной свеклы.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</a:rPr>
              <a:t>Классическим способом получения полиплоидов является обработка проростков </a:t>
            </a:r>
            <a:r>
              <a:rPr lang="ru-RU" i="1" u="sng" dirty="0" smtClean="0">
                <a:solidFill>
                  <a:srgbClr val="002060"/>
                </a:solidFill>
              </a:rPr>
              <a:t>колхицином</a:t>
            </a:r>
            <a:r>
              <a:rPr lang="ru-RU" dirty="0" smtClean="0">
                <a:solidFill>
                  <a:srgbClr val="002060"/>
                </a:solidFill>
              </a:rPr>
              <a:t>. Колхицин разрушает веретено деления и количество хромосом в клетке удваивается.</a:t>
            </a:r>
            <a:endParaRPr kumimoji="1"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2" t="23333" r="24286" b="18413"/>
          <a:stretch/>
        </p:blipFill>
        <p:spPr bwMode="auto">
          <a:xfrm>
            <a:off x="6286512" y="1285860"/>
            <a:ext cx="2703422" cy="516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23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при выведении высокопродуктивного сорта растения.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самоопыление потомков для повышения </a:t>
            </a:r>
            <a:r>
              <a:rPr lang="ru-RU" sz="2400" dirty="0" err="1"/>
              <a:t>гомозиготности</a:t>
            </a:r>
            <a:endParaRPr lang="ru-RU" sz="2400" dirty="0"/>
          </a:p>
          <a:p>
            <a:r>
              <a:rPr lang="ru-RU" sz="2400" dirty="0"/>
              <a:t>2)  скрещивание исходных растений</a:t>
            </a:r>
          </a:p>
          <a:p>
            <a:r>
              <a:rPr lang="ru-RU" sz="2400" dirty="0"/>
              <a:t>3)  отбор растений исходных сортов</a:t>
            </a:r>
          </a:p>
          <a:p>
            <a:r>
              <a:rPr lang="ru-RU" sz="2400" dirty="0"/>
              <a:t>4)  отбор потомков с необходимыми признаками</a:t>
            </a:r>
          </a:p>
          <a:p>
            <a:r>
              <a:rPr lang="ru-RU" sz="2400" dirty="0"/>
              <a:t>5)  самоопыление гибридов первого </a:t>
            </a:r>
            <a:r>
              <a:rPr lang="ru-RU" sz="2400" dirty="0" smtClean="0"/>
              <a:t>поколения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28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58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действий селекционера при выведении высокопродуктивного сорта растения.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самоопыление потомков для повышения </a:t>
            </a:r>
            <a:r>
              <a:rPr lang="ru-RU" sz="2400" dirty="0" err="1"/>
              <a:t>гомозиготности</a:t>
            </a:r>
            <a:endParaRPr lang="ru-RU" sz="2400" dirty="0"/>
          </a:p>
          <a:p>
            <a:r>
              <a:rPr lang="ru-RU" sz="2400" dirty="0"/>
              <a:t>2)  скрещивание исходных растений</a:t>
            </a:r>
          </a:p>
          <a:p>
            <a:r>
              <a:rPr lang="ru-RU" sz="2400" dirty="0"/>
              <a:t>3)  отбор растений исходных сортов</a:t>
            </a:r>
          </a:p>
          <a:p>
            <a:r>
              <a:rPr lang="ru-RU" sz="2400" dirty="0"/>
              <a:t>4)  отбор потомков с необходимыми признаками</a:t>
            </a:r>
          </a:p>
          <a:p>
            <a:r>
              <a:rPr lang="ru-RU" sz="2400" dirty="0"/>
              <a:t>5)  самоопыление гибридов первого поколения</a:t>
            </a:r>
          </a:p>
          <a:p>
            <a:r>
              <a:rPr lang="ru-RU" sz="2400" dirty="0"/>
              <a:t>Ответ: 32541</a:t>
            </a:r>
          </a:p>
        </p:txBody>
      </p:sp>
    </p:spTree>
    <p:extLst>
      <p:ext uri="{BB962C8B-B14F-4D97-AF65-F5344CB8AC3E}">
        <p14:creationId xmlns:p14="http://schemas.microsoft.com/office/powerpoint/2010/main" val="89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340826"/>
            <a:ext cx="860444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событий, происходящих при получении гетерозисных организмов.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гомозиготных линий</a:t>
            </a:r>
          </a:p>
          <a:p>
            <a:r>
              <a:rPr lang="ru-RU" sz="2400" dirty="0"/>
              <a:t>2)  многократное самоопыление родительских растений</a:t>
            </a:r>
          </a:p>
          <a:p>
            <a:r>
              <a:rPr lang="ru-RU" sz="2400" dirty="0"/>
              <a:t>3)  поддержание полученного эффекта гетерозиса в ряду поколений вегетативным размножением высокопродуктивных гибридов </a:t>
            </a:r>
          </a:p>
          <a:p>
            <a:r>
              <a:rPr lang="ru-RU" sz="2400" dirty="0"/>
              <a:t>4)  получение высокопродуктивных гибридов</a:t>
            </a:r>
          </a:p>
          <a:p>
            <a:r>
              <a:rPr lang="ru-RU" sz="2400" dirty="0"/>
              <a:t>5)  скрещивание организмов двух разных чистых </a:t>
            </a:r>
            <a:r>
              <a:rPr lang="ru-RU" sz="2400" dirty="0" smtClean="0"/>
              <a:t>линий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48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8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6024" y="1156161"/>
            <a:ext cx="860444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Установите последовательность событий, происходящих при получении гетерозисных организмов. Запишите в таблицу соответствующую последовательность цифр.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гомозиготных линий</a:t>
            </a:r>
          </a:p>
          <a:p>
            <a:r>
              <a:rPr lang="ru-RU" sz="2400" dirty="0"/>
              <a:t>2)  многократное самоопыление родительских растений</a:t>
            </a:r>
          </a:p>
          <a:p>
            <a:r>
              <a:rPr lang="ru-RU" sz="2400" dirty="0"/>
              <a:t>3)  поддержание полученного эффекта гетерозиса в ряду поколений вегетативным размножением высокопродуктивных гибридов </a:t>
            </a:r>
          </a:p>
          <a:p>
            <a:r>
              <a:rPr lang="ru-RU" sz="2400" dirty="0"/>
              <a:t>4)  получение высокопродуктивных гибридов</a:t>
            </a:r>
          </a:p>
          <a:p>
            <a:r>
              <a:rPr lang="ru-RU" sz="2400" dirty="0"/>
              <a:t>5)  скрещивание организмов двух разных чистых линий</a:t>
            </a:r>
          </a:p>
          <a:p>
            <a:r>
              <a:rPr lang="ru-RU" sz="2400" dirty="0"/>
              <a:t>Ответ: 21543</a:t>
            </a:r>
          </a:p>
        </p:txBody>
      </p:sp>
    </p:spTree>
    <p:extLst>
      <p:ext uri="{BB962C8B-B14F-4D97-AF65-F5344CB8AC3E}">
        <p14:creationId xmlns:p14="http://schemas.microsoft.com/office/powerpoint/2010/main" val="36307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3144" y="692696"/>
            <a:ext cx="854134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дайкона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и турнепса (семейство Капустные) корнеплоды характеризуются сходной наследственной изменчивостью в строении — от удлинённой формы до уплощённой. Какой биологический закон иллюстрирует данная закономерность? Сформулируйте  этот закон на примере изображённых корнеплодов. К какой форме эволюционного процесса можно отнести данный пример? Почему сравнение между вариантами корнеплода турнепса и подобными вариантами клубня картофеля нельзя рассматривать в качестве проявления проиллюстрированного закона?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 </a:t>
            </a:r>
          </a:p>
        </p:txBody>
      </p:sp>
      <p:pic>
        <p:nvPicPr>
          <p:cNvPr id="74754" name="Picture 2" descr="https://2.shkolkovo.online/st/5/v-thumb/image-20221107202317-1__10ej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4344"/>
            <a:ext cx="3015432" cy="30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86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16632"/>
            <a:ext cx="840668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дайкона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и турнепса (семейство Капустные) корнеплоды характеризуются сходной наследственной изменчивостью в строении — от удлинённой формы до уплощённой. Какой биологический закон иллюстрирует данная закономерность? Сформулируйте  этот закон на примере изображённых корнеплодов. К какой форме эволюционного процесса можно отнести данный пример? Почему сравнение между вариантами корнеплода турнепса и подобными вариантами клубня картофеля нельзя рассматривать в качестве проявления проиллюстрированного закона?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 </a:t>
            </a:r>
          </a:p>
        </p:txBody>
      </p:sp>
      <p:pic>
        <p:nvPicPr>
          <p:cNvPr id="74754" name="Picture 2" descr="https://2.shkolkovo.online/st/5/v-thumb/image-20221107202317-1__10ej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9" y="2060848"/>
            <a:ext cx="1843258" cy="204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204864"/>
            <a:ext cx="717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Элементы ответа:</a:t>
            </a:r>
          </a:p>
          <a:p>
            <a:r>
              <a:rPr lang="ru-RU" dirty="0"/>
              <a:t>1) закон гомологических рядов в наследственной изменчивости (закон гомологических рядов </a:t>
            </a:r>
            <a:r>
              <a:rPr lang="ru-RU" dirty="0" err="1"/>
              <a:t>Н.И.Вавилова</a:t>
            </a:r>
            <a:r>
              <a:rPr lang="ru-RU" dirty="0"/>
              <a:t>; закон Вавилова);</a:t>
            </a:r>
            <a:br>
              <a:rPr lang="ru-RU" dirty="0"/>
            </a:br>
            <a:r>
              <a:rPr lang="ru-RU" dirty="0"/>
              <a:t>2) родственные виды турнепса и </a:t>
            </a:r>
            <a:r>
              <a:rPr lang="ru-RU" dirty="0" err="1"/>
              <a:t>дайкона</a:t>
            </a:r>
            <a:r>
              <a:rPr lang="ru-RU" dirty="0"/>
              <a:t> обладают сходными рядами наследственной изменчивости (у родственных видов турнепса и </a:t>
            </a:r>
            <a:r>
              <a:rPr lang="ru-RU" dirty="0" err="1"/>
              <a:t>дайкона</a:t>
            </a:r>
            <a:r>
              <a:rPr lang="ru-RU" dirty="0"/>
              <a:t> возникали схожие по проявлению мутации);</a:t>
            </a:r>
            <a:br>
              <a:rPr lang="ru-RU" dirty="0"/>
            </a:br>
            <a:r>
              <a:rPr lang="ru-RU" dirty="0"/>
              <a:t>3) форма эволюционного процесса - параллелизм (параллельная эволюция; конвергенция);</a:t>
            </a:r>
            <a:br>
              <a:rPr lang="ru-RU" dirty="0"/>
            </a:br>
            <a:r>
              <a:rPr lang="ru-RU" dirty="0"/>
              <a:t>4) данный закон применим только к родственным организмам, а турнепс и картофель относятся к разным семействам (группам; Капустные и Пасленовые  соответственно);</a:t>
            </a:r>
            <a:br>
              <a:rPr lang="ru-RU" dirty="0"/>
            </a:br>
            <a:r>
              <a:rPr lang="ru-RU" dirty="0"/>
              <a:t>5) данный закон применим только к гомологичным структурам организмов (клубень картофеля - видоизмененный побег, а корнеплод турнепса - видоизмененный корень).</a:t>
            </a:r>
          </a:p>
        </p:txBody>
      </p:sp>
    </p:spTree>
    <p:extLst>
      <p:ext uri="{BB962C8B-B14F-4D97-AF65-F5344CB8AC3E}">
        <p14:creationId xmlns:p14="http://schemas.microsoft.com/office/powerpoint/2010/main" val="8595006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4336" y="980728"/>
            <a:ext cx="8338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Существует около 300 пород голубей, разных по внешнему виду, но Дарвин утверждал, что они произошли от одного вида голубя. Приведите доказательства этого утверждения, и методы выведения пород голубей.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86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2968" y="404664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Существует около 300 пород голубей, разных по внешнему виду, но Дарвин утверждал, что они произошли от одного вида голубя. Приведите доказательства этого утверждения, и методы выведения пород голубей.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76872"/>
            <a:ext cx="8820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Элементы ответа:</a:t>
            </a:r>
          </a:p>
          <a:p>
            <a:r>
              <a:rPr lang="ru-RU" sz="2400" dirty="0"/>
              <a:t>1) домашние голуби не вьют гнезд на деревьях, сохраняя инстинкт дикого голубя;</a:t>
            </a:r>
            <a:br>
              <a:rPr lang="ru-RU" sz="2400" dirty="0"/>
            </a:br>
            <a:r>
              <a:rPr lang="ru-RU" sz="2400" dirty="0"/>
              <a:t>2) все породы обладают одинаковым поведением во время ухаживания за самкой;</a:t>
            </a:r>
            <a:br>
              <a:rPr lang="ru-RU" sz="2400" dirty="0"/>
            </a:br>
            <a:r>
              <a:rPr lang="ru-RU" sz="2400" dirty="0"/>
              <a:t>3) при скрещивании голубей разных пород иногда появляются гибриды с признаками дикого скалистого голубя;</a:t>
            </a:r>
            <a:br>
              <a:rPr lang="ru-RU" sz="2400" dirty="0"/>
            </a:br>
            <a:r>
              <a:rPr lang="ru-RU" sz="2400" dirty="0"/>
              <a:t>4) все гибриды от скрещивания разных пород голубей плодовиты;</a:t>
            </a:r>
            <a:br>
              <a:rPr lang="ru-RU" sz="2400" dirty="0"/>
            </a:br>
            <a:r>
              <a:rPr lang="ru-RU" sz="2400" dirty="0"/>
              <a:t>5) породы выведены путем скрещивания и искусственного отбора .</a:t>
            </a:r>
          </a:p>
        </p:txBody>
      </p:sp>
    </p:spTree>
    <p:extLst>
      <p:ext uri="{BB962C8B-B14F-4D97-AF65-F5344CB8AC3E}">
        <p14:creationId xmlns:p14="http://schemas.microsoft.com/office/powerpoint/2010/main" val="39516282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Почему для сохранения ценных гетерозиготных особей используют вегетативное размножение?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78259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Почему для сохранения ценных гетерозиготных особей используют вегетативное размножение?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628800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1) Вегетативное размножение — это способ бесполого размножения,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2) В потомстве сохраняются все признаки материнского организма 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3) Не происходит расщепления признака, как при половом размножении.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18973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14422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smtClean="0">
                <a:solidFill>
                  <a:srgbClr val="002060"/>
                </a:solidFill>
              </a:rPr>
              <a:t>7</a:t>
            </a:r>
            <a:r>
              <a:rPr lang="ru-RU" i="1" u="sng" dirty="0" smtClean="0">
                <a:solidFill>
                  <a:srgbClr val="002060"/>
                </a:solidFill>
              </a:rPr>
              <a:t>. Экспериментальный мутагенез</a:t>
            </a:r>
            <a:r>
              <a:rPr lang="ru-RU" dirty="0" smtClean="0">
                <a:solidFill>
                  <a:srgbClr val="002060"/>
                </a:solidFill>
              </a:rPr>
              <a:t> основан на открытии воздействия различных излучений для получения мутаций и на использование химических мутагенов.</a:t>
            </a:r>
          </a:p>
          <a:p>
            <a:r>
              <a:rPr lang="ru-RU" i="1" u="sng" dirty="0" smtClean="0">
                <a:solidFill>
                  <a:srgbClr val="002060"/>
                </a:solidFill>
              </a:rPr>
              <a:t>8. Отдаленная гибридизация</a:t>
            </a:r>
            <a:r>
              <a:rPr lang="ru-RU" dirty="0" smtClean="0">
                <a:solidFill>
                  <a:srgbClr val="002060"/>
                </a:solidFill>
              </a:rPr>
              <a:t> – скрещивание растений, относящихся к разным видам. Но отдаленные гибриды обычно стерильны, так как у них нарушается мейоз.</a:t>
            </a:r>
            <a:r>
              <a:rPr lang="ru-RU" i="1" u="sng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i="1" u="sng" dirty="0" smtClean="0">
                <a:solidFill>
                  <a:srgbClr val="002060"/>
                </a:solidFill>
              </a:rPr>
              <a:t>9. Использование соматических мутаций</a:t>
            </a:r>
            <a:r>
              <a:rPr lang="ru-RU" u="sng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С помощью вегетативного размножения можно сохранить полезную соматическую мутацию. Кроме того, только с помощью вегетативного размножения </a:t>
            </a:r>
            <a:r>
              <a:rPr lang="ru-RU" i="1" dirty="0" smtClean="0">
                <a:solidFill>
                  <a:srgbClr val="002060"/>
                </a:solidFill>
              </a:rPr>
              <a:t>сохраняются свойства многих сортов плодово-ягодных культур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4283" y="4143380"/>
            <a:ext cx="6715172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В 1924 году советский ученый </a:t>
            </a:r>
            <a:r>
              <a:rPr lang="ru-RU" sz="1400" b="1" dirty="0" err="1">
                <a:solidFill>
                  <a:srgbClr val="002060"/>
                </a:solidFill>
              </a:rPr>
              <a:t>Г.Д.Карпеченко</a:t>
            </a:r>
            <a:r>
              <a:rPr lang="ru-RU" sz="1400" dirty="0">
                <a:solidFill>
                  <a:srgbClr val="002060"/>
                </a:solidFill>
              </a:rPr>
              <a:t> получил </a:t>
            </a:r>
            <a:r>
              <a:rPr lang="ru-RU" sz="1400" b="1" dirty="0">
                <a:solidFill>
                  <a:srgbClr val="002060"/>
                </a:solidFill>
              </a:rPr>
              <a:t>плодовитый </a:t>
            </a:r>
            <a:r>
              <a:rPr lang="ru-RU" sz="1400" b="1" i="1" dirty="0">
                <a:solidFill>
                  <a:srgbClr val="002060"/>
                </a:solidFill>
              </a:rPr>
              <a:t>межродовой гибрид</a:t>
            </a:r>
            <a:r>
              <a:rPr lang="ru-RU" sz="1400" dirty="0">
                <a:solidFill>
                  <a:srgbClr val="002060"/>
                </a:solidFill>
              </a:rPr>
              <a:t>. Он скрестил редьку (2</a:t>
            </a:r>
            <a:r>
              <a:rPr lang="en-US" sz="1400" dirty="0">
                <a:solidFill>
                  <a:srgbClr val="002060"/>
                </a:solidFill>
              </a:rPr>
              <a:t>n</a:t>
            </a:r>
            <a:r>
              <a:rPr lang="ru-RU" sz="1400" dirty="0">
                <a:solidFill>
                  <a:srgbClr val="002060"/>
                </a:solidFill>
              </a:rPr>
              <a:t> = 18 редечных хромосом) и капусту (2</a:t>
            </a:r>
            <a:r>
              <a:rPr lang="en-US" sz="1400" dirty="0">
                <a:solidFill>
                  <a:srgbClr val="002060"/>
                </a:solidFill>
              </a:rPr>
              <a:t>n</a:t>
            </a:r>
            <a:r>
              <a:rPr lang="ru-RU" sz="1400" dirty="0">
                <a:solidFill>
                  <a:srgbClr val="002060"/>
                </a:solidFill>
              </a:rPr>
              <a:t> = 18 капустных хромосом). У гибрида 2</a:t>
            </a:r>
            <a:r>
              <a:rPr lang="en-US" sz="1400" dirty="0">
                <a:solidFill>
                  <a:srgbClr val="002060"/>
                </a:solidFill>
              </a:rPr>
              <a:t>n</a:t>
            </a:r>
            <a:r>
              <a:rPr lang="ru-RU" sz="1400" dirty="0">
                <a:solidFill>
                  <a:srgbClr val="002060"/>
                </a:solidFill>
              </a:rPr>
              <a:t> = 18  хромосом: 9 редечных и 9 капустных, но он стерилен, не образует семян.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С помощью колхицина </a:t>
            </a:r>
            <a:r>
              <a:rPr lang="ru-RU" sz="1400" dirty="0" err="1">
                <a:solidFill>
                  <a:srgbClr val="002060"/>
                </a:solidFill>
              </a:rPr>
              <a:t>Г.Д.Карпеченко</a:t>
            </a:r>
            <a:r>
              <a:rPr lang="ru-RU" sz="1400" dirty="0">
                <a:solidFill>
                  <a:srgbClr val="002060"/>
                </a:solidFill>
              </a:rPr>
              <a:t> получил </a:t>
            </a:r>
            <a:r>
              <a:rPr lang="ru-RU" sz="1400" b="1" dirty="0" err="1">
                <a:solidFill>
                  <a:srgbClr val="002060"/>
                </a:solidFill>
              </a:rPr>
              <a:t>полиплоид</a:t>
            </a:r>
            <a:r>
              <a:rPr lang="ru-RU" sz="1400" dirty="0">
                <a:solidFill>
                  <a:srgbClr val="002060"/>
                </a:solidFill>
              </a:rPr>
              <a:t>, содержащий 36 хромосом, при мейозе редечные (9 + 9) хромосомы конъюгировали с редечными, капустные (9 + 9) с капустными. Плодовитость была восстановлена.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Таким способом в дальнейшем были получены пшенично-ржаные гибриды (тритикале), пшенично-пырейные гибриды и др.</a:t>
            </a:r>
            <a:endParaRPr lang="ru-RU" sz="1400" b="1" i="1" u="sng" dirty="0">
              <a:solidFill>
                <a:srgbClr val="002060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0" y="2285992"/>
            <a:ext cx="357158" cy="192882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43702" y="3714752"/>
            <a:ext cx="878686" cy="12858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27" y="3728071"/>
            <a:ext cx="1477577" cy="307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836713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Известно</a:t>
            </a:r>
            <a:r>
              <a:rPr lang="ru-RU" sz="2400" dirty="0"/>
              <a:t>, что хвост самца японского петуха декоративной породы достигает 10 метров. Поясните, как эта порода была выведена человеком. Почему птицы с такой длиной хвоста не встречаются в природе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244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836713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Известно</a:t>
            </a:r>
            <a:r>
              <a:rPr lang="ru-RU" sz="2400" dirty="0"/>
              <a:t>, что хвост самца японского петуха декоративной породы достигает 10 метров. Поясните, как эта порода была выведена человеком. Почему птицы с такой длиной хвоста не встречаются в природе?</a:t>
            </a:r>
          </a:p>
          <a:p>
            <a:r>
              <a:rPr lang="ru-RU" sz="2400" b="1" u="sng" dirty="0" smtClean="0"/>
              <a:t>Элементы ответа:</a:t>
            </a:r>
            <a:endParaRPr lang="ru-RU" sz="2400" b="1" dirty="0"/>
          </a:p>
          <a:p>
            <a:r>
              <a:rPr lang="ru-RU" sz="2400" dirty="0"/>
              <a:t>1) человек вывел породу в результате искусственного отбора;</a:t>
            </a:r>
            <a:br>
              <a:rPr lang="ru-RU" sz="2400" dirty="0"/>
            </a:br>
            <a:r>
              <a:rPr lang="ru-RU" sz="2400" dirty="0"/>
              <a:t>2) на основе наследственной изменчивости;</a:t>
            </a:r>
            <a:br>
              <a:rPr lang="ru-RU" sz="2400" dirty="0"/>
            </a:br>
            <a:r>
              <a:rPr lang="ru-RU" sz="2400" dirty="0"/>
              <a:t>3) в природе птицы с длинными перьями в хвосте не имеют возможности выжить, так как длинный хвост мешает летать, уходить от преследований хищников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739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06896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 послужило материалом для искусственного отбора при выведении представленных на рисунке разновидностей капусты? Какие органы видоизменились в каждом случае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pic>
        <p:nvPicPr>
          <p:cNvPr id="113666" name="Picture 2" descr="https://sun9-4.userapi.com/impf/ATjCCl3Gv-cDIn6rKZg0ZZWP3FDcAYX4oxOS0A/HCz3RVMlnL4.jpg?size=1035x429&amp;quality=96&amp;sign=05513c3f5d660dc0cfafec6d3e285afa&amp;c_uniq_tag=_m796UTF6ZP6Tt-w6L9k2QNr1-dSj3xAbd2iSGrd0hU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8" y="332656"/>
            <a:ext cx="625412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834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068960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 послужило материалом для искусственного отбора при выведении представленных на рисунке разновидностей капусты? Какие органы видоизменились в каждом случае?</a:t>
            </a:r>
          </a:p>
          <a:p>
            <a:r>
              <a:rPr lang="ru-RU" sz="2400" b="1" u="sng" dirty="0" smtClean="0"/>
              <a:t>Элементы ответа:</a:t>
            </a:r>
            <a:endParaRPr lang="ru-RU" sz="2400" b="1" dirty="0"/>
          </a:p>
          <a:p>
            <a:r>
              <a:rPr lang="ru-RU" sz="2400" dirty="0" smtClean="0"/>
              <a:t>1)Материалом </a:t>
            </a:r>
            <a:r>
              <a:rPr lang="ru-RU" sz="2400" dirty="0"/>
              <a:t>для искусственного отбора послужили мутации и комбинации. </a:t>
            </a:r>
            <a:endParaRPr lang="ru-RU" sz="2400" dirty="0" smtClean="0"/>
          </a:p>
          <a:p>
            <a:r>
              <a:rPr lang="ru-RU" sz="2400" dirty="0" smtClean="0"/>
              <a:t>2) У </a:t>
            </a:r>
            <a:r>
              <a:rPr lang="ru-RU" sz="2400" dirty="0"/>
              <a:t>разновидности 1 видоизменилось соцветие, у разновидности 2 видоизменилась почка, у разновидности 3 видоизменился стебель.</a:t>
            </a:r>
          </a:p>
        </p:txBody>
      </p:sp>
      <p:pic>
        <p:nvPicPr>
          <p:cNvPr id="113666" name="Picture 2" descr="https://sun9-4.userapi.com/impf/ATjCCl3Gv-cDIn6rKZg0ZZWP3FDcAYX4oxOS0A/HCz3RVMlnL4.jpg?size=1035x429&amp;quality=96&amp;sign=05513c3f5d660dc0cfafec6d3e285afa&amp;c_uniq_tag=_m796UTF6ZP6Tt-w6L9k2QNr1-dSj3xAbd2iSGrd0hU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8" y="332656"/>
            <a:ext cx="625412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377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068960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 служит исходным материалом для выведения представленных на рисунке пород голубей? Изменения каких органов взяты за основу выведения каждой породы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pic>
        <p:nvPicPr>
          <p:cNvPr id="115714" name="Picture 2" descr="https://sun9-22.userapi.com/impf/c851220/v851220744/3b086/zzlz7obW1qo.jpg?size=1288x463&amp;quality=96&amp;sign=b151d8ccdc685c8b339ef2893f58d9c5&amp;c_uniq_tag=lu5ox2RG-1B8H7Z60Go7OZf6RhO_eRpNnp8kPUNOYX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6408712" cy="230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0926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068960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 служит исходным материалом для выведения представленных на рисунке пород голубей? Изменения каких органов взяты за основу выведения каждой породы?</a:t>
            </a:r>
          </a:p>
          <a:p>
            <a:r>
              <a:rPr lang="ru-RU" sz="2400" u="sng" dirty="0"/>
              <a:t>Ответ</a:t>
            </a:r>
            <a:endParaRPr lang="ru-RU" sz="2400" dirty="0"/>
          </a:p>
          <a:p>
            <a:r>
              <a:rPr lang="ru-RU" sz="2400" dirty="0"/>
              <a:t>1) наследственная изменчивость (мутационная, комбинативная);</a:t>
            </a:r>
            <a:br>
              <a:rPr lang="ru-RU" sz="2400" dirty="0"/>
            </a:br>
            <a:r>
              <a:rPr lang="ru-RU" sz="2400" dirty="0"/>
              <a:t>2) у дутыша – изменение величины зоба;</a:t>
            </a:r>
            <a:br>
              <a:rPr lang="ru-RU" sz="2400" dirty="0"/>
            </a:br>
            <a:r>
              <a:rPr lang="ru-RU" sz="2400" dirty="0"/>
              <a:t>3) у </a:t>
            </a:r>
            <a:r>
              <a:rPr lang="ru-RU" sz="2400" dirty="0" err="1"/>
              <a:t>павлиньева</a:t>
            </a:r>
            <a:r>
              <a:rPr lang="ru-RU" sz="2400" dirty="0"/>
              <a:t> голубя – изменения количества и формы перьев хвоста;</a:t>
            </a:r>
            <a:br>
              <a:rPr lang="ru-RU" sz="2400" dirty="0"/>
            </a:br>
            <a:r>
              <a:rPr lang="ru-RU" sz="2400" dirty="0"/>
              <a:t>4) у мохноногого голубя – </a:t>
            </a:r>
            <a:r>
              <a:rPr lang="ru-RU" sz="2400" dirty="0" err="1"/>
              <a:t>оперенность</a:t>
            </a:r>
            <a:r>
              <a:rPr lang="ru-RU" sz="2400" dirty="0"/>
              <a:t> ног.</a:t>
            </a:r>
          </a:p>
        </p:txBody>
      </p:sp>
      <p:pic>
        <p:nvPicPr>
          <p:cNvPr id="115714" name="Picture 2" descr="https://sun9-22.userapi.com/impf/c851220/v851220744/3b086/zzlz7obW1qo.jpg?size=1288x463&amp;quality=96&amp;sign=b151d8ccdc685c8b339ef2893f58d9c5&amp;c_uniq_tag=lu5ox2RG-1B8H7Z60Go7OZf6RhO_eRpNnp8kPUNOYX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6408712" cy="230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0924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052736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Среди сортов культурных растений, таких как томаты, баклажаны, сладкие перцы, тыквы, наблюдается большое разнообразие плодов, но не встречается разнообразие листьев. У многочисленных сортов огородной капусты, наоборот, очень изменчивы листья. Объясните, почему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7767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052736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Среди сортов культурных растений, таких как томаты, баклажаны, сладкие перцы, тыквы, наблюдается большое разнообразие плодов, но не встречается разнообразие листьев. У многочисленных сортов огородной капусты, наоборот, очень изменчивы листья. Объясните, почему.</a:t>
            </a:r>
          </a:p>
          <a:p>
            <a:r>
              <a:rPr lang="ru-RU" sz="2000" u="sng" dirty="0"/>
              <a:t>Ответ</a:t>
            </a:r>
            <a:endParaRPr lang="ru-RU" sz="2000" dirty="0"/>
          </a:p>
          <a:p>
            <a:r>
              <a:rPr lang="ru-RU" sz="2000" dirty="0"/>
              <a:t>1) многочисленные сорта культурных растений – это результат деятельности человека, который включает оценку мелких изменений у исходных особей, подбор родительских пар, скрещивание, отбор и отбраковку; многократное повторение этих операций приводит к выведению нового сорта;</a:t>
            </a:r>
            <a:br>
              <a:rPr lang="ru-RU" sz="2000" dirty="0"/>
            </a:br>
            <a:r>
              <a:rPr lang="ru-RU" sz="2000" dirty="0"/>
              <a:t>2) многочисленные сорта томатов, баклажанов, перцев и др. были получены из исходных диких видов путем отбора в направлении формы, размера и окраски плодов;</a:t>
            </a:r>
            <a:br>
              <a:rPr lang="ru-RU" sz="2000" dirty="0"/>
            </a:br>
            <a:r>
              <a:rPr lang="ru-RU" sz="2000" dirty="0"/>
              <a:t>3) многочисленные сорта огородной капусты получены в результате селекции исходного дикого вида, отбор велся в направлении таких признаков, как форма и количество листьев.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4081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2474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Почему не удаётся получить плодовитое потомство при скрещивании разных видов, например осла и лошади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944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2474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Почему не удаётся получить плодовитое потомство при скрещивании разных видов, например осла и лошади?</a:t>
            </a:r>
          </a:p>
          <a:p>
            <a:r>
              <a:rPr lang="ru-RU" sz="2400" u="sng" dirty="0"/>
              <a:t>Ответ</a:t>
            </a:r>
            <a:endParaRPr lang="ru-RU" sz="2400" dirty="0"/>
          </a:p>
          <a:p>
            <a:r>
              <a:rPr lang="ru-RU" sz="2400" dirty="0"/>
              <a:t>1) У осла и лошади разные кариотипы. (У осла 62 хромосомы, у лошади 64.)</a:t>
            </a:r>
            <a:br>
              <a:rPr lang="ru-RU" sz="2400" dirty="0"/>
            </a:br>
            <a:r>
              <a:rPr lang="ru-RU" sz="2400" dirty="0"/>
              <a:t>2) Хромосомы лошади не </a:t>
            </a:r>
            <a:r>
              <a:rPr lang="ru-RU" sz="2400" dirty="0" smtClean="0"/>
              <a:t>гомологичных </a:t>
            </a:r>
            <a:r>
              <a:rPr lang="ru-RU" sz="2400" dirty="0"/>
              <a:t>хромосомам осла.</a:t>
            </a:r>
            <a:br>
              <a:rPr lang="ru-RU" sz="2400" dirty="0"/>
            </a:br>
            <a:r>
              <a:rPr lang="ru-RU" sz="2400" dirty="0"/>
              <a:t>3) Разные хромосомы в мейозе не конъюгируют друг с другом. Поэтому гибриды-мулы бесплодны.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0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растений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26826" r="22678" b="21588"/>
          <a:stretch/>
        </p:blipFill>
        <p:spPr bwMode="auto">
          <a:xfrm>
            <a:off x="4356948" y="3573016"/>
            <a:ext cx="4572314" cy="274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41277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002060"/>
                </a:solidFill>
              </a:rPr>
              <a:t>В.Римпау</a:t>
            </a:r>
            <a:r>
              <a:rPr lang="ru-RU" dirty="0" smtClean="0">
                <a:solidFill>
                  <a:srgbClr val="002060"/>
                </a:solidFill>
              </a:rPr>
              <a:t> – пшенично-редечный гибрид – тритикале (высокое содержание белка, крупный колос, зимостойкость и раннеспелость)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002060"/>
                </a:solidFill>
              </a:rPr>
              <a:t>Н.В.Цицин</a:t>
            </a:r>
            <a:r>
              <a:rPr lang="ru-RU" dirty="0" smtClean="0">
                <a:solidFill>
                  <a:srgbClr val="002060"/>
                </a:solidFill>
              </a:rPr>
              <a:t> – пшенично-пырейный гибрид – сорта </a:t>
            </a:r>
            <a:r>
              <a:rPr lang="ru-RU" dirty="0" err="1" smtClean="0">
                <a:solidFill>
                  <a:srgbClr val="002060"/>
                </a:solidFill>
              </a:rPr>
              <a:t>зернокормовой</a:t>
            </a:r>
            <a:r>
              <a:rPr lang="ru-RU" dirty="0" smtClean="0">
                <a:solidFill>
                  <a:srgbClr val="002060"/>
                </a:solidFill>
              </a:rPr>
              <a:t> культуры </a:t>
            </a:r>
            <a:r>
              <a:rPr lang="ru-RU" dirty="0" err="1" smtClean="0">
                <a:solidFill>
                  <a:srgbClr val="002060"/>
                </a:solidFill>
              </a:rPr>
              <a:t>Снегиревка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err="1" smtClean="0">
                <a:solidFill>
                  <a:srgbClr val="002060"/>
                </a:solidFill>
              </a:rPr>
              <a:t>Истринка</a:t>
            </a:r>
            <a:r>
              <a:rPr lang="ru-RU" dirty="0" smtClean="0">
                <a:solidFill>
                  <a:srgbClr val="002060"/>
                </a:solidFill>
              </a:rPr>
              <a:t> (повышенная зимостойкость, крупное зерно, </a:t>
            </a:r>
            <a:r>
              <a:rPr lang="ru-RU" dirty="0" err="1" smtClean="0">
                <a:solidFill>
                  <a:srgbClr val="002060"/>
                </a:solidFill>
              </a:rPr>
              <a:t>вышенное</a:t>
            </a:r>
            <a:r>
              <a:rPr lang="ru-RU" dirty="0" smtClean="0">
                <a:solidFill>
                  <a:srgbClr val="002060"/>
                </a:solidFill>
              </a:rPr>
              <a:t> содержание клейковины)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002060"/>
                </a:solidFill>
              </a:rPr>
              <a:t>Г.В.Пустовойт</a:t>
            </a:r>
            <a:r>
              <a:rPr lang="ru-RU" dirty="0" smtClean="0">
                <a:solidFill>
                  <a:srgbClr val="002060"/>
                </a:solidFill>
              </a:rPr>
              <a:t> – гибрид подсолнечника с топинамбуром – основа для современных сортов подсолнечника с иммунитетом к грибковым заболеваниям.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1163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5134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последние годы стало модным держать кошек и собак, у которых отсутствует шерсть. Можно ли объяснить её отсутствие с точки зрения закона гомологических рядов наследственной изменчивости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1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51344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последние годы стало модным держать кошек и собак, у которых отсутствует шерсть. Можно ли объяснить её отсутствие с точки зрения закона гомологических рядов наследственной изменчивости?</a:t>
            </a:r>
          </a:p>
          <a:p>
            <a:r>
              <a:rPr lang="ru-RU" sz="2400" u="sng" dirty="0"/>
              <a:t>Ответ</a:t>
            </a:r>
            <a:endParaRPr lang="ru-RU" sz="2400" dirty="0"/>
          </a:p>
          <a:p>
            <a:r>
              <a:rPr lang="ru-RU" sz="2400" dirty="0"/>
              <a:t>1) Кошки и собаки — представители класса Млекопитающие.</a:t>
            </a:r>
            <a:br>
              <a:rPr lang="ru-RU" sz="2400" dirty="0"/>
            </a:br>
            <a:r>
              <a:rPr lang="ru-RU" sz="2400" dirty="0"/>
              <a:t>2) Млекопитающие произошли от одного или небольшого количества предков.</a:t>
            </a:r>
            <a:br>
              <a:rPr lang="ru-RU" sz="2400" dirty="0"/>
            </a:br>
            <a:r>
              <a:rPr lang="ru-RU" sz="2400" dirty="0"/>
              <a:t>3) Можно предположить, что в классе млекопитающих у представителей разных семейств могут появиться сходные мутации, в том числе и вызывающие облысение.</a:t>
            </a:r>
            <a:br>
              <a:rPr lang="ru-RU" sz="2400" dirty="0"/>
            </a:br>
            <a:r>
              <a:rPr lang="ru-RU" sz="2400" dirty="0"/>
              <a:t>4) Селекционеры, зная это, выводили лысые породы животных.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26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238125"/>
            <a:ext cx="6791356" cy="868363"/>
          </a:xfrm>
        </p:spPr>
        <p:txBody>
          <a:bodyPr/>
          <a:lstStyle/>
          <a:p>
            <a:r>
              <a:rPr lang="ru-RU" sz="2800" dirty="0" smtClean="0"/>
              <a:t>Вклад И.В.Мичурина в развитие современной селекции растений</a:t>
            </a:r>
            <a:endParaRPr lang="ru-RU" sz="2800" dirty="0"/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7555" y="1285875"/>
            <a:ext cx="5786446" cy="538321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</a:pPr>
            <a:r>
              <a:rPr lang="ru-RU" sz="1800" dirty="0" smtClean="0"/>
              <a:t>Большой вклад в развитие селекции растений внесли работы И.В. Мичурина.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ru-RU" sz="1800" dirty="0" smtClean="0"/>
              <a:t>Мичурин скрещивал местные морозостойкие сорта с южными, а полученные сеянцы подвергал строгому отбору  и содержанию в суровых условиях. Так были получены сорта яблонь </a:t>
            </a:r>
            <a:r>
              <a:rPr lang="ru-RU" sz="1800" b="1" i="1" dirty="0" smtClean="0"/>
              <a:t>Антоновка, Славянка.</a:t>
            </a:r>
            <a:endParaRPr lang="ru-RU" sz="1800" dirty="0" smtClean="0"/>
          </a:p>
          <a:p>
            <a:pPr marL="0" indent="0" eaLnBrk="1" hangingPunct="1">
              <a:spcBef>
                <a:spcPts val="0"/>
              </a:spcBef>
            </a:pPr>
            <a:r>
              <a:rPr lang="ru-RU" sz="1800" dirty="0" smtClean="0"/>
              <a:t>Он предложил </a:t>
            </a:r>
            <a:r>
              <a:rPr lang="ru-RU" sz="1800" b="1" dirty="0" smtClean="0">
                <a:solidFill>
                  <a:srgbClr val="CC0000"/>
                </a:solidFill>
              </a:rPr>
              <a:t>метод ментора</a:t>
            </a:r>
            <a:r>
              <a:rPr lang="ru-RU" sz="1800" dirty="0" smtClean="0">
                <a:solidFill>
                  <a:srgbClr val="CC0000"/>
                </a:solidFill>
              </a:rPr>
              <a:t>,</a:t>
            </a:r>
            <a:r>
              <a:rPr lang="ru-RU" sz="1800" dirty="0" smtClean="0"/>
              <a:t> при котором признаки гибрида изменяются под влиянием привоя или подвоя. Таким путем был получен сорт яблони  </a:t>
            </a:r>
            <a:r>
              <a:rPr lang="ru-RU" sz="1800" b="1" i="1" dirty="0" smtClean="0"/>
              <a:t>Бельфлер-китайка.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ru-RU" sz="1800" dirty="0" smtClean="0"/>
              <a:t>Для преодоления </a:t>
            </a:r>
            <a:r>
              <a:rPr lang="ru-RU" sz="1800" dirty="0" err="1" smtClean="0"/>
              <a:t>нескрещиваемости</a:t>
            </a:r>
            <a:r>
              <a:rPr lang="ru-RU" sz="1800" dirty="0" smtClean="0"/>
              <a:t> видов он предложил:            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CC0000"/>
                </a:solidFill>
              </a:rPr>
              <a:t>1.</a:t>
            </a: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CC0000"/>
                </a:solidFill>
              </a:rPr>
              <a:t>Метод предварительных прививок;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CC0000"/>
                </a:solidFill>
              </a:rPr>
              <a:t>2. Метод посредника;      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CC0000"/>
                </a:solidFill>
              </a:rPr>
              <a:t>3. Опыление смесью пыльцы.</a:t>
            </a:r>
          </a:p>
        </p:txBody>
      </p:sp>
      <p:pic>
        <p:nvPicPr>
          <p:cNvPr id="24579" name="Picture 7" descr="mic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>
          <a:xfrm>
            <a:off x="0" y="1214438"/>
            <a:ext cx="3251200" cy="4810125"/>
          </a:xfrm>
          <a:noFill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428736"/>
            <a:ext cx="8858312" cy="407196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C0000"/>
                </a:solidFill>
              </a:rPr>
              <a:t>1. Метод предварительных прививок:</a:t>
            </a:r>
            <a:r>
              <a:rPr lang="ru-RU" sz="2000" b="1" dirty="0" smtClean="0"/>
              <a:t> </a:t>
            </a:r>
            <a:r>
              <a:rPr lang="ru-RU" sz="2000" dirty="0" smtClean="0"/>
              <a:t>изменение химического состава привоя (</a:t>
            </a:r>
            <a:r>
              <a:rPr lang="ru-RU" sz="2000" i="1" dirty="0" smtClean="0"/>
              <a:t>рябина на груше          опыление            гибрид)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C0000"/>
                </a:solidFill>
              </a:rPr>
              <a:t>2. Метод посредника:</a:t>
            </a:r>
            <a:r>
              <a:rPr lang="ru-RU" sz="2000" b="1" dirty="0" smtClean="0"/>
              <a:t> </a:t>
            </a:r>
            <a:r>
              <a:rPr lang="ru-RU" sz="2000" dirty="0" smtClean="0"/>
              <a:t>культурный персик + монгольский миндаль             гибрид (посредник) + культурный персик               морозостойкий персик.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C0000"/>
                </a:solidFill>
              </a:rPr>
              <a:t>3. Опыление смесью пыльцы:</a:t>
            </a:r>
            <a:r>
              <a:rPr lang="ru-RU" sz="2000" b="1" dirty="0" smtClean="0"/>
              <a:t> </a:t>
            </a:r>
            <a:r>
              <a:rPr lang="ru-RU" sz="2000" dirty="0" smtClean="0"/>
              <a:t>пыльцевые трубки с различным генотипом стимулируют  друг друга для прорастания и оплодотворения.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/>
              <a:t>Полученные Мичуриным сорта культурных растений являются гетерозиготными, поэтому для сохранения сортовых качеств, применяют вегетативное размножение – прививками, отводками и черенками.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/>
              <a:t>Применяя метод гибридизации, И.В. Мичурин получил гибриды </a:t>
            </a:r>
            <a:r>
              <a:rPr lang="ru-RU" sz="2000" b="1" i="1" dirty="0" smtClean="0">
                <a:solidFill>
                  <a:srgbClr val="660066"/>
                </a:solidFill>
              </a:rPr>
              <a:t>малины и ежевики,  </a:t>
            </a:r>
            <a:r>
              <a:rPr lang="ru-RU" sz="2000" b="1" i="1" dirty="0" smtClean="0">
                <a:solidFill>
                  <a:srgbClr val="CC0000"/>
                </a:solidFill>
              </a:rPr>
              <a:t>рябины и боярышника</a:t>
            </a:r>
            <a:r>
              <a:rPr lang="ru-RU" sz="2000" b="1" i="1" dirty="0" smtClean="0">
                <a:solidFill>
                  <a:srgbClr val="660066"/>
                </a:solidFill>
              </a:rPr>
              <a:t>,  </a:t>
            </a:r>
            <a:r>
              <a:rPr lang="ru-RU" sz="2000" b="1" i="1" dirty="0" smtClean="0">
                <a:solidFill>
                  <a:srgbClr val="000099"/>
                </a:solidFill>
              </a:rPr>
              <a:t>терна и сливы.</a:t>
            </a:r>
          </a:p>
        </p:txBody>
      </p:sp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6215074" y="1928802"/>
            <a:ext cx="5032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8101013" y="83661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4357686" y="1928802"/>
            <a:ext cx="5032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42844" y="238125"/>
            <a:ext cx="6791356" cy="868363"/>
          </a:xfrm>
        </p:spPr>
        <p:txBody>
          <a:bodyPr/>
          <a:lstStyle/>
          <a:p>
            <a:r>
              <a:rPr lang="ru-RU" sz="2800" dirty="0" smtClean="0"/>
              <a:t>Вклад И.В.Мичурина в развитие современной селекции растений</a:t>
            </a:r>
            <a:endParaRPr lang="ru-RU" sz="2800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286380" y="2571744"/>
            <a:ext cx="5032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Селекция животных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4357694"/>
            <a:ext cx="5786478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Особенности селекции животных: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 высших животных только половой способ размножения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Более медленные темпы развития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Небольшое число потомков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Наличие нервной системы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Позднее наступление половой зрелости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Отсутствует самооплодотворение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214422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Создание пород домашних животных началось вслед за их приручением и одомашниванием, которое началось, вероятно, 20-30 тыс. лет назад. Первым этапом было приручение животных.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 результате </a:t>
            </a:r>
            <a:r>
              <a:rPr lang="ru-RU" i="1" dirty="0" smtClean="0">
                <a:solidFill>
                  <a:srgbClr val="002060"/>
                </a:solidFill>
              </a:rPr>
              <a:t>бессознательной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формы искусственного отбора</a:t>
            </a:r>
            <a:r>
              <a:rPr lang="ru-RU" dirty="0" smtClean="0">
                <a:solidFill>
                  <a:srgbClr val="002060"/>
                </a:solidFill>
              </a:rPr>
              <a:t> происходило одомашнивание и изменение генофонда прирученных животных. Менялся их внешний вид, продуктивность, характер. Сохранялись те животные, которые могли размножать в неволе, не проявляли агрессивности по отношению к человеку.</a:t>
            </a:r>
          </a:p>
          <a:p>
            <a:pPr>
              <a:buFont typeface="Wingdings" pitchFamily="2" charset="2"/>
              <a:buChar char="q"/>
            </a:pPr>
            <a:r>
              <a:rPr lang="ru-RU" i="1" dirty="0" smtClean="0">
                <a:solidFill>
                  <a:srgbClr val="002060"/>
                </a:solidFill>
              </a:rPr>
              <a:t>Методический отбор</a:t>
            </a:r>
            <a:r>
              <a:rPr lang="ru-RU" dirty="0" smtClean="0">
                <a:solidFill>
                  <a:srgbClr val="002060"/>
                </a:solidFill>
              </a:rPr>
              <a:t> привел к созданию всего многообразия пород домашних животных от небольшого числа видов диких предков.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4214818"/>
            <a:ext cx="2857504" cy="18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Селекция как наука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1"/>
            <a:ext cx="8715436" cy="10001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99"/>
                </a:solidFill>
              </a:rPr>
              <a:t>Селекция </a:t>
            </a:r>
            <a:r>
              <a:rPr lang="ru-RU" sz="1800" dirty="0" smtClean="0">
                <a:solidFill>
                  <a:srgbClr val="000099"/>
                </a:solidFill>
              </a:rPr>
              <a:t>– это наука о методах создания новых и улучшении существующих пород животных, сортов культурных растений и штаммов микроорганизмов </a:t>
            </a:r>
            <a:r>
              <a:rPr lang="ru-RU" sz="1800" dirty="0" smtClean="0">
                <a:solidFill>
                  <a:srgbClr val="000099"/>
                </a:solidFill>
              </a:rPr>
              <a:t>и грибов с </a:t>
            </a:r>
            <a:r>
              <a:rPr lang="ru-RU" sz="1800" dirty="0" smtClean="0">
                <a:solidFill>
                  <a:srgbClr val="000099"/>
                </a:solidFill>
              </a:rPr>
              <a:t>ценными для человека признаками и свойствами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357430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Порода, сорт, штамм – </a:t>
            </a:r>
            <a:r>
              <a:rPr lang="ru-RU" dirty="0" smtClean="0">
                <a:solidFill>
                  <a:srgbClr val="002060"/>
                </a:solidFill>
              </a:rPr>
              <a:t>это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популяция</a:t>
            </a:r>
            <a:r>
              <a:rPr lang="ru-RU" dirty="0" smtClean="0">
                <a:solidFill>
                  <a:srgbClr val="002060"/>
                </a:solidFill>
              </a:rPr>
              <a:t> организмов, полученных в результате селекции, которые характеризуются определенным генофондом, наследственно закрепленными морфологическими и физиологическими признаками и определенным уровнем продуктивности.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786190"/>
            <a:ext cx="8572560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Задачи селекции: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Повышение урожайности сортов и продуктивности животных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Повышение устойчивости к заболеваниям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Улучшение качества продукции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Пригодность для механизированного или промышленного выращивания и разведения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Экологическая пластичность сортов и пород</a:t>
            </a:r>
          </a:p>
          <a:p>
            <a:pPr>
              <a:buFont typeface="Wingdings" pitchFamily="2" charset="2"/>
              <a:buChar char="q"/>
            </a:pP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28596" y="1397000"/>
          <a:ext cx="8501122" cy="231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282" y="4714884"/>
            <a:ext cx="6643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u="sng" dirty="0" smtClean="0">
                <a:solidFill>
                  <a:srgbClr val="002060"/>
                </a:solidFill>
              </a:rPr>
              <a:t>1</a:t>
            </a:r>
            <a:r>
              <a:rPr kumimoji="1" lang="ru-RU" u="sng" dirty="0" smtClean="0">
                <a:solidFill>
                  <a:srgbClr val="002060"/>
                </a:solidFill>
              </a:rPr>
              <a:t>. Внутрипородное разведение.</a:t>
            </a:r>
            <a:endParaRPr kumimoji="1" lang="en-US" u="sng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kumimoji="1" lang="ru-RU" dirty="0" smtClean="0">
                <a:solidFill>
                  <a:srgbClr val="002060"/>
                </a:solidFill>
              </a:rPr>
              <a:t>Отбор по экстерьеру лучших производителей, выбраковка особей, не отвечающих требованиям породы.</a:t>
            </a:r>
          </a:p>
          <a:p>
            <a:pPr>
              <a:buFont typeface="Wingdings" pitchFamily="2" charset="2"/>
              <a:buChar char="Ø"/>
              <a:defRPr/>
            </a:pPr>
            <a:r>
              <a:rPr kumimoji="1" lang="ru-RU" dirty="0" smtClean="0">
                <a:solidFill>
                  <a:srgbClr val="002060"/>
                </a:solidFill>
              </a:rPr>
              <a:t>Метод сохраняет и улучшает породу. Племенные книги отражают родословную и показатели за много поколений.</a:t>
            </a:r>
            <a:endParaRPr kumimoji="1" lang="ru-RU" dirty="0">
              <a:solidFill>
                <a:srgbClr val="002060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72330" y="4786322"/>
            <a:ext cx="1733532" cy="16251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2844" y="1214422"/>
            <a:ext cx="435771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02060"/>
                </a:solidFill>
              </a:rPr>
              <a:t>2. </a:t>
            </a:r>
            <a:r>
              <a:rPr lang="ru-RU" sz="1800" i="1" u="sng" dirty="0">
                <a:solidFill>
                  <a:srgbClr val="002060"/>
                </a:solidFill>
              </a:rPr>
              <a:t>Межпородное скрещивание </a:t>
            </a:r>
            <a:r>
              <a:rPr lang="ru-RU" sz="1800" dirty="0">
                <a:solidFill>
                  <a:srgbClr val="002060"/>
                </a:solidFill>
              </a:rPr>
              <a:t>используют для </a:t>
            </a:r>
            <a:r>
              <a:rPr lang="ru-RU" sz="1800" b="1" dirty="0">
                <a:solidFill>
                  <a:srgbClr val="002060"/>
                </a:solidFill>
              </a:rPr>
              <a:t>создания новой породы.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При </a:t>
            </a:r>
            <a:r>
              <a:rPr lang="ru-RU" sz="1800" dirty="0">
                <a:solidFill>
                  <a:srgbClr val="002060"/>
                </a:solidFill>
              </a:rPr>
              <a:t>этом часто используют </a:t>
            </a:r>
            <a:r>
              <a:rPr lang="ru-RU" sz="1800" b="1" dirty="0">
                <a:solidFill>
                  <a:srgbClr val="002060"/>
                </a:solidFill>
              </a:rPr>
              <a:t>инбридинг</a:t>
            </a:r>
            <a:r>
              <a:rPr lang="ru-RU" sz="1800" dirty="0">
                <a:solidFill>
                  <a:srgbClr val="002060"/>
                </a:solidFill>
              </a:rPr>
              <a:t> – проводят близкородственное скрещивание, родителей скрещивают с потомством, братьев с сестрами, это помогает получить большее число особей, обладающих нужными свойствами.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Инбридинг </a:t>
            </a:r>
            <a:r>
              <a:rPr lang="ru-RU" sz="1800" dirty="0">
                <a:solidFill>
                  <a:srgbClr val="002060"/>
                </a:solidFill>
              </a:rPr>
              <a:t>сопровождается жестким постоянным отбором, обычно получают несколько линий, затем производят скрещивание разных линий.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6800" y="1428736"/>
            <a:ext cx="42672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29058" y="1237855"/>
            <a:ext cx="50720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Хорошим примером может служить выведенная академиком </a:t>
            </a:r>
            <a:r>
              <a:rPr lang="ru-RU" sz="1600" b="1" dirty="0">
                <a:solidFill>
                  <a:srgbClr val="002060"/>
                </a:solidFill>
              </a:rPr>
              <a:t>М.Ф.Ивановым</a:t>
            </a:r>
            <a:r>
              <a:rPr lang="ru-RU" sz="1600" dirty="0">
                <a:solidFill>
                  <a:srgbClr val="002060"/>
                </a:solidFill>
              </a:rPr>
              <a:t> порода свиней — </a:t>
            </a:r>
            <a:r>
              <a:rPr lang="ru-RU" sz="1600" b="1" dirty="0">
                <a:solidFill>
                  <a:srgbClr val="002060"/>
                </a:solidFill>
              </a:rPr>
              <a:t>украинская белая степная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При </a:t>
            </a:r>
            <a:r>
              <a:rPr lang="ru-RU" sz="1600" dirty="0">
                <a:solidFill>
                  <a:srgbClr val="002060"/>
                </a:solidFill>
              </a:rPr>
              <a:t>создании этой породы использовались свиноматки местных украинских свиней с небольшой массой и невысоким качеством мяса и сала, но хорошо приспособленных к местным условиям.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Самцами-производителями </a:t>
            </a:r>
            <a:r>
              <a:rPr lang="ru-RU" sz="1600" dirty="0">
                <a:solidFill>
                  <a:srgbClr val="002060"/>
                </a:solidFill>
              </a:rPr>
              <a:t>были хряки белой английской породы.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Гибридное </a:t>
            </a:r>
            <a:r>
              <a:rPr lang="ru-RU" sz="1600" dirty="0">
                <a:solidFill>
                  <a:srgbClr val="002060"/>
                </a:solidFill>
              </a:rPr>
              <a:t>потомство содержало 50% генов местной породы и 50% — белой английской и вновь было скрещено с английскими хряками.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потомстве осталось около 25% генов местной породы, в нескольких поколениях применялся инбридинг, были получены различные линии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В потомстве от скрещивания этих линий отобрали родоначальников новой породы, которые по качеству мяса и массе не отличались от английской породы, по выносливости — от украинских свиней.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1"/>
            <a:ext cx="3643338" cy="493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282" y="1214422"/>
            <a:ext cx="84248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i="1" dirty="0">
                <a:solidFill>
                  <a:srgbClr val="002060"/>
                </a:solidFill>
              </a:rPr>
              <a:t>3. </a:t>
            </a:r>
            <a:r>
              <a:rPr lang="ru-RU" sz="1800" i="1" u="sng" dirty="0">
                <a:solidFill>
                  <a:srgbClr val="002060"/>
                </a:solidFill>
              </a:rPr>
              <a:t>Использование эффекта гетерозиса</a:t>
            </a:r>
            <a:r>
              <a:rPr lang="ru-RU" sz="1800" dirty="0">
                <a:solidFill>
                  <a:srgbClr val="002060"/>
                </a:solidFill>
              </a:rPr>
              <a:t>. 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2060"/>
                </a:solidFill>
              </a:rPr>
              <a:t>Часто </a:t>
            </a:r>
            <a:r>
              <a:rPr lang="ru-RU" sz="1800" dirty="0">
                <a:solidFill>
                  <a:srgbClr val="002060"/>
                </a:solidFill>
              </a:rPr>
              <a:t>при межпородном скрещивании в первом поколении проявляется эффект гетерозиса, </a:t>
            </a:r>
            <a:r>
              <a:rPr lang="ru-RU" sz="1800" dirty="0" err="1">
                <a:solidFill>
                  <a:srgbClr val="002060"/>
                </a:solidFill>
              </a:rPr>
              <a:t>гетерозисные</a:t>
            </a:r>
            <a:r>
              <a:rPr lang="ru-RU" sz="1800" dirty="0">
                <a:solidFill>
                  <a:srgbClr val="002060"/>
                </a:solidFill>
              </a:rPr>
              <a:t> животные отличаются скороспелостью и повышенной мясной продуктивностью.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800" i="1" dirty="0" smtClean="0">
                <a:solidFill>
                  <a:srgbClr val="002060"/>
                </a:solidFill>
              </a:rPr>
              <a:t>Например: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при </a:t>
            </a:r>
            <a:r>
              <a:rPr lang="ru-RU" sz="1800" dirty="0">
                <a:solidFill>
                  <a:srgbClr val="002060"/>
                </a:solidFill>
              </a:rPr>
              <a:t>скрещивании двух мясных пород кур получают </a:t>
            </a:r>
            <a:r>
              <a:rPr lang="ru-RU" sz="1800" dirty="0" err="1">
                <a:solidFill>
                  <a:srgbClr val="002060"/>
                </a:solidFill>
              </a:rPr>
              <a:t>гетерозисных</a:t>
            </a:r>
            <a:r>
              <a:rPr lang="ru-RU" sz="1800" dirty="0">
                <a:solidFill>
                  <a:srgbClr val="002060"/>
                </a:solidFill>
              </a:rPr>
              <a:t> бройлерных кур, 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при </a:t>
            </a:r>
            <a:r>
              <a:rPr lang="ru-RU" sz="1800" dirty="0">
                <a:solidFill>
                  <a:srgbClr val="002060"/>
                </a:solidFill>
              </a:rPr>
              <a:t>скрещивании </a:t>
            </a:r>
            <a:r>
              <a:rPr lang="ru-RU" sz="1800" dirty="0" err="1">
                <a:solidFill>
                  <a:srgbClr val="002060"/>
                </a:solidFill>
              </a:rPr>
              <a:t>беркширской</a:t>
            </a:r>
            <a:r>
              <a:rPr lang="ru-RU" sz="1800" dirty="0">
                <a:solidFill>
                  <a:srgbClr val="002060"/>
                </a:solidFill>
              </a:rPr>
              <a:t> и </a:t>
            </a:r>
            <a:r>
              <a:rPr lang="ru-RU" sz="1800" dirty="0" err="1">
                <a:solidFill>
                  <a:srgbClr val="002060"/>
                </a:solidFill>
              </a:rPr>
              <a:t>дюрокджерсейской</a:t>
            </a:r>
            <a:r>
              <a:rPr lang="ru-RU" sz="1800" dirty="0">
                <a:solidFill>
                  <a:srgbClr val="002060"/>
                </a:solidFill>
              </a:rPr>
              <a:t> пород свиней получают скороспелых свиней с большой массой и хорошим качеством мяса и сала.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1142976" y="3857628"/>
            <a:ext cx="7273923" cy="27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282" y="1071546"/>
            <a:ext cx="853443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02060"/>
                </a:solidFill>
              </a:rPr>
              <a:t>4. </a:t>
            </a:r>
            <a:r>
              <a:rPr lang="ru-RU" sz="1800" i="1" u="sng" dirty="0">
                <a:solidFill>
                  <a:srgbClr val="002060"/>
                </a:solidFill>
              </a:rPr>
              <a:t>Испытание по потомству</a:t>
            </a:r>
            <a:r>
              <a:rPr lang="ru-RU" sz="1800" u="sng" dirty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проводят </a:t>
            </a:r>
            <a:r>
              <a:rPr lang="ru-RU" sz="1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подбора самцов</a:t>
            </a:r>
            <a:r>
              <a:rPr lang="ru-RU" sz="1800" dirty="0">
                <a:solidFill>
                  <a:srgbClr val="002060"/>
                </a:solidFill>
              </a:rPr>
              <a:t>, у которых не проявляются некоторые качества (молочность и жирномолочность быков, яйценоскость петухов). Для этого производителей-самцов скрещивают с несколькими самками, оценивают продуктивность и другие качества дочерей, сравнивая их с материнскими и со </a:t>
            </a:r>
            <a:r>
              <a:rPr lang="ru-RU" sz="1800" dirty="0" err="1">
                <a:solidFill>
                  <a:srgbClr val="002060"/>
                </a:solidFill>
              </a:rPr>
              <a:t>среднепородными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ru-RU" sz="1800" i="1" u="sng" dirty="0" smtClean="0">
                <a:solidFill>
                  <a:srgbClr val="002060"/>
                </a:solidFill>
              </a:rPr>
              <a:t>5</a:t>
            </a:r>
            <a:r>
              <a:rPr lang="ru-RU" sz="1800" i="1" u="sng" dirty="0">
                <a:solidFill>
                  <a:srgbClr val="002060"/>
                </a:solidFill>
              </a:rPr>
              <a:t>. Искусственное осеменение</a:t>
            </a:r>
            <a:r>
              <a:rPr lang="ru-RU" sz="1800" u="sng" dirty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используют для получения потомства от лучших самцов производителей, тем более что половые клетки можно хранить при температуре жидкого азота любое время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i="1" u="sng" dirty="0" smtClean="0">
                <a:solidFill>
                  <a:srgbClr val="002060"/>
                </a:solidFill>
              </a:rPr>
              <a:t>6. С помощью гормональной </a:t>
            </a:r>
            <a:r>
              <a:rPr lang="ru-RU" i="1" u="sng" dirty="0" err="1" smtClean="0">
                <a:solidFill>
                  <a:srgbClr val="002060"/>
                </a:solidFill>
              </a:rPr>
              <a:t>суперовуляции</a:t>
            </a:r>
            <a:r>
              <a:rPr lang="ru-RU" i="1" u="sng" dirty="0" smtClean="0">
                <a:solidFill>
                  <a:srgbClr val="002060"/>
                </a:solidFill>
              </a:rPr>
              <a:t> и трансплантации</a:t>
            </a:r>
            <a:r>
              <a:rPr lang="ru-RU" u="sng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 выдающихся коров можно забирать десятки эмбрионов в год, а затем имплантировать их в других коров, эмбрионы так же хранятся при температуре жидкого азота. Это дает возможность увеличить в несколько раз число потомков от выдающихся производителей.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86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>
                <a:solidFill>
                  <a:srgbClr val="002060"/>
                </a:solidFill>
              </a:rPr>
              <a:t>7. Отдаленная гибридизация</a:t>
            </a:r>
            <a:r>
              <a:rPr lang="ru-RU" dirty="0" smtClean="0">
                <a:solidFill>
                  <a:srgbClr val="002060"/>
                </a:solidFill>
              </a:rPr>
              <a:t>, межвидовое скрещивание, известно с древних времен.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Чаще всего межвидовые гибриды стерильны, у них нарушается мейоз, что приводит к нарушению гаметогенеза. Но иногда гаметогенез у отдаленных гибридов протекает нормально, что позволило получить новые ценные породы животных. </a:t>
            </a:r>
          </a:p>
        </p:txBody>
      </p:sp>
      <p:pic>
        <p:nvPicPr>
          <p:cNvPr id="5" name="Рисунок 4" descr="0267171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143248"/>
            <a:ext cx="3817298" cy="10001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43372" y="3143248"/>
            <a:ext cx="485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Гибридные животные: 1 - одногорбый верблюд (дромедар); 2 - двугорбый верблюд (бактриан); 3 - нар, гибрид первого поколения между дромедаром и бактрианом.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2994595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14818"/>
            <a:ext cx="3857652" cy="9258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14810" y="41433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Гибридные животные: 1 - зебу аравийский; 2 - корова красной степной породы; 3 - корова, гибрид первого поколения между зебу и красной степной породой крупного рогатого скота.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02319533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5214950"/>
            <a:ext cx="3857652" cy="11032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6248" y="52149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Гибридные животные: 1 - дикий баран архар; 2 - овца породы прекос; 3 - баран породы архаромеринос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428736"/>
            <a:ext cx="2852012" cy="502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1071546"/>
            <a:ext cx="2662238" cy="107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entretenimento.r7.com/blogs/giuseppe-oristanio/files/2012/06/Cavalo-e-Zebra-Spiege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78" y="2514362"/>
            <a:ext cx="2428892" cy="1986207"/>
          </a:xfrm>
          <a:prstGeom prst="rect">
            <a:avLst/>
          </a:prstGeom>
          <a:noFill/>
        </p:spPr>
      </p:pic>
      <p:pic>
        <p:nvPicPr>
          <p:cNvPr id="2052" name="Picture 4" descr="http://amazingdata.com/mediadata23/Image/amazing_odd_interesting_funny_cama_20090723204827331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57554" y="4572008"/>
            <a:ext cx="2143140" cy="20451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4264231"/>
            <a:ext cx="264320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2060"/>
                </a:solidFill>
              </a:rPr>
              <a:t>Зебра + лошадь</a:t>
            </a:r>
            <a:r>
              <a:rPr lang="ru-RU" sz="1400" dirty="0" smtClean="0">
                <a:solidFill>
                  <a:srgbClr val="002060"/>
                </a:solidFill>
                <a:cs typeface="Arial"/>
              </a:rPr>
              <a:t>→ Зеброид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0364" y="2143116"/>
            <a:ext cx="309564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Белуга + стерлядь — </a:t>
            </a:r>
            <a:r>
              <a:rPr lang="ru-RU" sz="1600" dirty="0" err="1" smtClean="0">
                <a:solidFill>
                  <a:srgbClr val="002060"/>
                </a:solidFill>
              </a:rPr>
              <a:t>Бестер</a:t>
            </a:r>
            <a:endParaRPr lang="ru-RU" sz="1600" dirty="0" smtClean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6286520"/>
            <a:ext cx="300039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Верблюд + лама </a:t>
            </a:r>
            <a:r>
              <a:rPr lang="ru-RU" sz="1400" dirty="0" smtClean="0">
                <a:solidFill>
                  <a:srgbClr val="002060"/>
                </a:solidFill>
                <a:cs typeface="Arial"/>
              </a:rPr>
              <a:t>→ Верблюлама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http://www.dogmagazine.it/wp-content/uploads/2013/04/saarloos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428736"/>
            <a:ext cx="1586882" cy="235745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500826" y="3643314"/>
            <a:ext cx="164307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1600" dirty="0" err="1" smtClean="0">
                <a:solidFill>
                  <a:srgbClr val="002060"/>
                </a:solidFill>
              </a:rPr>
              <a:t>Волкособаки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6" name="Picture 8" descr="http://s1.ziare.com/?mmid=e7c7eed4d820cd63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15074" y="4286256"/>
            <a:ext cx="2714644" cy="200431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72166" y="6286520"/>
            <a:ext cx="307183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</a:rPr>
              <a:t>Львица + леопард</a:t>
            </a:r>
            <a:r>
              <a:rPr lang="ru-RU" sz="1400" dirty="0" smtClean="0">
                <a:solidFill>
                  <a:srgbClr val="002060"/>
                </a:solidFill>
                <a:cs typeface="Arial"/>
              </a:rPr>
              <a:t> → </a:t>
            </a:r>
            <a:r>
              <a:rPr lang="ru-RU" sz="1400" dirty="0" err="1" smtClean="0">
                <a:solidFill>
                  <a:srgbClr val="002060"/>
                </a:solidFill>
                <a:cs typeface="Arial"/>
              </a:rPr>
              <a:t>Левопард</a:t>
            </a:r>
            <a:r>
              <a:rPr lang="ru-RU" sz="1400" dirty="0" smtClean="0">
                <a:solidFill>
                  <a:srgbClr val="00206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357298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u="sng" dirty="0" smtClean="0">
                <a:solidFill>
                  <a:srgbClr val="002060"/>
                </a:solidFill>
              </a:rPr>
              <a:t>8. Полиплоидия </a:t>
            </a:r>
            <a:r>
              <a:rPr lang="ru-RU" dirty="0" smtClean="0">
                <a:solidFill>
                  <a:srgbClr val="002060"/>
                </a:solidFill>
              </a:rPr>
              <a:t>крайне редко встречается у животных. Интересен факт межвидового скрещивания тутового шелкопряда с последующим удвоением хромосом, проведенный </a:t>
            </a:r>
            <a:r>
              <a:rPr lang="ru-RU" dirty="0" err="1" smtClean="0">
                <a:solidFill>
                  <a:srgbClr val="002060"/>
                </a:solidFill>
              </a:rPr>
              <a:t>Б.Л.Астауровым</a:t>
            </a:r>
            <a:r>
              <a:rPr lang="ru-RU" dirty="0" smtClean="0">
                <a:solidFill>
                  <a:srgbClr val="002060"/>
                </a:solidFill>
              </a:rPr>
              <a:t>, который привел к созданию нового вида животных.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32138" y="2997200"/>
            <a:ext cx="511333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924175"/>
            <a:ext cx="21336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методы селекции животных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Этапы комбинативной селекции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84784"/>
            <a:ext cx="90364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90A02"/>
                </a:solidFill>
              </a:rPr>
              <a:t>Использование в растениеводстве и животноводстве индивидуальной формы искусственного отбора положило начало научной или комбинационной, селекции.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Подбор и скрещивание родительских пар </a:t>
            </a:r>
            <a:r>
              <a:rPr lang="ru-RU" sz="2000" dirty="0" smtClean="0">
                <a:solidFill>
                  <a:srgbClr val="090A02"/>
                </a:solidFill>
              </a:rPr>
              <a:t>на специальных </a:t>
            </a:r>
            <a:r>
              <a:rPr lang="ru-RU" sz="2000" dirty="0" err="1" smtClean="0">
                <a:solidFill>
                  <a:srgbClr val="090A02"/>
                </a:solidFill>
              </a:rPr>
              <a:t>селекционно</a:t>
            </a:r>
            <a:r>
              <a:rPr lang="ru-RU" sz="2000" dirty="0" smtClean="0">
                <a:solidFill>
                  <a:srgbClr val="090A02"/>
                </a:solidFill>
              </a:rPr>
              <a:t>-семеноводческих станциях и в племенных хозяйствах.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Получение гибридов</a:t>
            </a:r>
            <a:r>
              <a:rPr lang="ru-RU" sz="2000" dirty="0" smtClean="0">
                <a:solidFill>
                  <a:srgbClr val="090A02"/>
                </a:solidFill>
              </a:rPr>
              <a:t> от </a:t>
            </a:r>
            <a:r>
              <a:rPr lang="en-US" sz="2000" dirty="0" smtClean="0">
                <a:solidFill>
                  <a:srgbClr val="090A02"/>
                </a:solidFill>
              </a:rPr>
              <a:t>F1 </a:t>
            </a:r>
            <a:r>
              <a:rPr lang="ru-RU" sz="2000" dirty="0" smtClean="0">
                <a:solidFill>
                  <a:srgbClr val="090A02"/>
                </a:solidFill>
              </a:rPr>
              <a:t>до </a:t>
            </a:r>
            <a:r>
              <a:rPr lang="en-US" sz="2000" dirty="0" smtClean="0">
                <a:solidFill>
                  <a:srgbClr val="090A02"/>
                </a:solidFill>
              </a:rPr>
              <a:t>F</a:t>
            </a:r>
            <a:r>
              <a:rPr lang="ru-RU" sz="2000" dirty="0" smtClean="0">
                <a:solidFill>
                  <a:srgbClr val="090A02"/>
                </a:solidFill>
              </a:rPr>
              <a:t>8 поколений для перевода генов, отвечающих за хозяйственно ценные признаки, в гомозиготное состояние.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Отбор</a:t>
            </a:r>
            <a:r>
              <a:rPr lang="ru-RU" sz="2000" dirty="0" smtClean="0">
                <a:solidFill>
                  <a:srgbClr val="090A02"/>
                </a:solidFill>
              </a:rPr>
              <a:t> лучших гибридов среди потомков, </a:t>
            </a:r>
            <a:r>
              <a:rPr lang="ru-RU" sz="2000" dirty="0" smtClean="0">
                <a:solidFill>
                  <a:srgbClr val="002060"/>
                </a:solidFill>
              </a:rPr>
              <a:t>оценка их качества, испытание</a:t>
            </a:r>
            <a:r>
              <a:rPr lang="ru-RU" sz="2000" dirty="0" smtClean="0">
                <a:solidFill>
                  <a:srgbClr val="090A02"/>
                </a:solidFill>
              </a:rPr>
              <a:t> на урожайность, продуктивность в специальных хозяйствах.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</a:rPr>
              <a:t>Стандартизация</a:t>
            </a:r>
            <a:r>
              <a:rPr lang="ru-RU" sz="2000" dirty="0" smtClean="0">
                <a:solidFill>
                  <a:srgbClr val="090A02"/>
                </a:solidFill>
              </a:rPr>
              <a:t> сорта и породы, присваивание им названий и регистраций, </a:t>
            </a:r>
            <a:r>
              <a:rPr lang="ru-RU" sz="2000" dirty="0" smtClean="0">
                <a:solidFill>
                  <a:srgbClr val="002060"/>
                </a:solidFill>
              </a:rPr>
              <a:t>использование</a:t>
            </a:r>
            <a:r>
              <a:rPr lang="ru-RU" sz="2000" dirty="0" smtClean="0">
                <a:solidFill>
                  <a:srgbClr val="090A02"/>
                </a:solidFill>
              </a:rPr>
              <a:t> лучших потомков как родоначальников сорта, породы для разведения в массовой практике.</a:t>
            </a:r>
            <a:endParaRPr lang="ru-RU" sz="2000" dirty="0">
              <a:solidFill>
                <a:srgbClr val="090A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6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Селекция микроорганизмов</a:t>
            </a:r>
            <a:endParaRPr lang="ru-RU" sz="2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14282" y="1214422"/>
            <a:ext cx="8572560" cy="2786082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Особенности селекции микроорганизмов: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Имеется </a:t>
            </a:r>
            <a:r>
              <a:rPr lang="ru-RU" b="1" dirty="0" smtClean="0">
                <a:solidFill>
                  <a:srgbClr val="002060"/>
                </a:solidFill>
              </a:rPr>
              <a:t>неограниченное количество материала </a:t>
            </a:r>
            <a:r>
              <a:rPr lang="ru-RU" dirty="0" smtClean="0">
                <a:solidFill>
                  <a:srgbClr val="002060"/>
                </a:solidFill>
              </a:rPr>
              <a:t>для работы: за считанные дни в чашках Петри или пробирках на питательных средах можно вырастить миллиарды клеток; 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Более </a:t>
            </a:r>
            <a:r>
              <a:rPr lang="ru-RU" b="1" dirty="0" smtClean="0">
                <a:solidFill>
                  <a:srgbClr val="002060"/>
                </a:solidFill>
              </a:rPr>
              <a:t>эффективное использование мутационного процесса</a:t>
            </a:r>
            <a:r>
              <a:rPr lang="ru-RU" dirty="0" smtClean="0">
                <a:solidFill>
                  <a:srgbClr val="002060"/>
                </a:solidFill>
              </a:rPr>
              <a:t>, поскольку геном микроорганизмов гаплоидный, что позволяет выявить любые мутации уже в первом поколении; </a:t>
            </a:r>
          </a:p>
          <a:p>
            <a:pPr lvl="0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Простота генетической организации бактерий</a:t>
            </a:r>
            <a:r>
              <a:rPr lang="ru-RU" dirty="0" smtClean="0">
                <a:solidFill>
                  <a:srgbClr val="002060"/>
                </a:solidFill>
              </a:rPr>
              <a:t>: значительно меньшее количество генов, их генетическая регуляция более простая, взаимодействия генов просты или отсутствуют.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720" y="4071942"/>
            <a:ext cx="86439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/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Традиционная селекция микроорганизмов (в основном бактерий и грибов) основана на </a:t>
            </a:r>
            <a:r>
              <a:rPr lang="ru-RU" sz="1800" b="1" i="1" dirty="0">
                <a:solidFill>
                  <a:schemeClr val="bg1">
                    <a:lumMod val="75000"/>
                  </a:schemeClr>
                </a:solidFill>
              </a:rPr>
              <a:t>экспериментальном мутагенезе</a:t>
            </a:r>
            <a:r>
              <a:rPr 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и </a:t>
            </a:r>
            <a:r>
              <a:rPr lang="ru-RU" sz="1800" b="1" i="1" dirty="0">
                <a:solidFill>
                  <a:schemeClr val="bg1">
                    <a:lumMod val="75000"/>
                  </a:schemeClr>
                </a:solidFill>
              </a:rPr>
              <a:t>отборе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наиболее продуктивных штаммов. </a:t>
            </a:r>
          </a:p>
          <a:p>
            <a:pPr indent="457200"/>
            <a:r>
              <a:rPr lang="ru-RU" sz="1800" i="1" dirty="0" smtClean="0">
                <a:solidFill>
                  <a:schemeClr val="bg1">
                    <a:lumMod val="75000"/>
                  </a:schemeClr>
                </a:solidFill>
              </a:rPr>
              <a:t>Хотя </a:t>
            </a:r>
            <a:r>
              <a:rPr lang="ru-RU" sz="1800" i="1" dirty="0">
                <a:solidFill>
                  <a:schemeClr val="bg1">
                    <a:lumMod val="75000"/>
                  </a:schemeClr>
                </a:solidFill>
              </a:rPr>
              <a:t>вероятность естественного возникновения мутации у микроорганизмов такая же, как и всех других организмов (1 мутация на 1 млн. особей по каждому гену), но очень высокая интенсивность размножения дает возможность найти полезную мутацию по интересующему исследователя гену.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Основные методы селекции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38275"/>
          <a:ext cx="8472518" cy="473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850" y="1262063"/>
            <a:ext cx="824867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</a:rPr>
              <a:t>В результате искусственного мутагенеза и отбора была повышена продуктивность штаммов гриба </a:t>
            </a:r>
            <a:r>
              <a:rPr lang="ru-RU" sz="1800" dirty="0" err="1">
                <a:solidFill>
                  <a:srgbClr val="002060"/>
                </a:solidFill>
              </a:rPr>
              <a:t>пеницилла</a:t>
            </a:r>
            <a:r>
              <a:rPr lang="ru-RU" sz="1800" dirty="0">
                <a:solidFill>
                  <a:srgbClr val="002060"/>
                </a:solidFill>
              </a:rPr>
              <a:t> более чем в 1000 раз.</a:t>
            </a:r>
          </a:p>
          <a:p>
            <a:pPr>
              <a:buFont typeface="Wingdings" pitchFamily="2" charset="2"/>
              <a:buChar char="q"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</a:rPr>
              <a:t>Продукты микробиологической промышленности используются в хлебопечении, пивоварении, виноделии, приготовлении многих молочных продуктов. </a:t>
            </a:r>
          </a:p>
          <a:p>
            <a:pPr>
              <a:buFont typeface="Wingdings" pitchFamily="2" charset="2"/>
              <a:buChar char="q"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</a:rPr>
              <a:t>С помощью микробиологической промышленности получают антибиотики, аминокислоты, белки, гормоны, различные ферменты, витамины и многое другое.</a:t>
            </a:r>
          </a:p>
          <a:p>
            <a:pPr>
              <a:buFont typeface="Wingdings" pitchFamily="2" charset="2"/>
              <a:buChar char="q"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</a:rPr>
              <a:t>Микроорганизмы используют для биологической очистки сточных вод, улучшений качеств почвы.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Основные направления селекции микроорганизмов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6791356" cy="892198"/>
          </a:xfrm>
        </p:spPr>
        <p:txBody>
          <a:bodyPr/>
          <a:lstStyle/>
          <a:p>
            <a:r>
              <a:rPr lang="ru-RU" sz="2800" dirty="0" smtClean="0"/>
              <a:t>Биотехнологии. </a:t>
            </a:r>
            <a:br>
              <a:rPr lang="ru-RU" sz="2800" dirty="0" smtClean="0"/>
            </a:br>
            <a:r>
              <a:rPr lang="ru-RU" sz="2800" dirty="0" smtClean="0"/>
              <a:t>Современные методы селекции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285860"/>
            <a:ext cx="885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Биотехнология</a:t>
            </a:r>
            <a:r>
              <a:rPr lang="ru-RU" dirty="0" smtClean="0">
                <a:solidFill>
                  <a:srgbClr val="002060"/>
                </a:solidFill>
              </a:rPr>
              <a:t> — использование живых организмов и их биологических процессов в производстве необходимых человеку веществ. Объектами биотехнологии являются бактерии, грибы, клетки растительных и животных тканей. Их выращивают на питательных средах в специальных </a:t>
            </a:r>
            <a:r>
              <a:rPr lang="ru-RU" dirty="0" err="1" smtClean="0">
                <a:solidFill>
                  <a:srgbClr val="002060"/>
                </a:solidFill>
              </a:rPr>
              <a:t>биореакторах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85720" y="2786058"/>
          <a:ext cx="8643998" cy="267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Генная инженерия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214422"/>
            <a:ext cx="87868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Генная инженерия</a:t>
            </a:r>
            <a:r>
              <a:rPr lang="ru-RU" dirty="0" smtClean="0">
                <a:solidFill>
                  <a:srgbClr val="002060"/>
                </a:solidFill>
              </a:rPr>
              <a:t> — совокупность методик, позволяющих выделять нужный ген из генома одного организма и вводить его в геном другого организма.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Растения и животные, в геном которых внедрены «чужие» гены, называются </a:t>
            </a:r>
            <a:r>
              <a:rPr lang="ru-RU" b="1" dirty="0" smtClean="0">
                <a:solidFill>
                  <a:srgbClr val="002060"/>
                </a:solidFill>
              </a:rPr>
              <a:t>трансгенными</a:t>
            </a:r>
            <a:r>
              <a:rPr lang="ru-RU" dirty="0" smtClean="0">
                <a:solidFill>
                  <a:srgbClr val="002060"/>
                </a:solidFill>
              </a:rPr>
              <a:t>, бактерии и грибы — </a:t>
            </a:r>
            <a:r>
              <a:rPr lang="ru-RU" b="1" dirty="0" smtClean="0">
                <a:solidFill>
                  <a:srgbClr val="002060"/>
                </a:solidFill>
              </a:rPr>
              <a:t>трансформированными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Традиционным объектом генной инженерии является кишечная палочка, бактерия, живущая в кишечнике человека. Именно с ее помощью получают гормон роста — </a:t>
            </a:r>
            <a:r>
              <a:rPr lang="ru-RU" dirty="0" err="1" smtClean="0">
                <a:solidFill>
                  <a:srgbClr val="002060"/>
                </a:solidFill>
              </a:rPr>
              <a:t>соматотропин</a:t>
            </a:r>
            <a:r>
              <a:rPr lang="ru-RU" dirty="0" smtClean="0">
                <a:solidFill>
                  <a:srgbClr val="002060"/>
                </a:solidFill>
              </a:rPr>
              <a:t>, гормон инсулин, который раньше получали из поджелудочных желез коров и свиней, белок интерферон, помогающий справиться с вирусной инфекцией.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42844" y="3903511"/>
            <a:ext cx="8786874" cy="19543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7916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Процесс создания трансформированных бактерий включает в себя следующие этапы.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Рестрикция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— «вырезание» нужных генов. Проводится с помощью специальных «генетических ножниц», ферментов — 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рестриктаз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Создание вектора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— специальной генетической конструкции, в составе которой намеченный ген будет внедрен в геном другой клетки. Основой для создания вектора являются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плазмиды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. Ген вшивают в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плазмиду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с помощью другой группы ферментов —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лигаз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. Вектор должен содержать все необходимое для управления работой этого гена — промотор, терминатор, ген-оператор и ген-регулятор, а также маркерные гены, которые придают клетке-реципиенту новые свойства, позволяющие отличить эту клетку от исходных клеток.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Трансформация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— внедрение вектора в бактерию.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Скрининг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— отбор тех бактерий, в которых внедренные гены успешно работают.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D865E"/>
                </a:solidFill>
                <a:effectLst/>
                <a:latin typeface="Verdana" pitchFamily="34" charset="0"/>
                <a:cs typeface="Arial" pitchFamily="34" charset="0"/>
              </a:rPr>
              <a:t>Клонирование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трансформированных бактерий</a:t>
            </a:r>
          </a:p>
        </p:txBody>
      </p:sp>
      <p:pic>
        <p:nvPicPr>
          <p:cNvPr id="66562" name="Picture 2" descr="Образование рекомбинантных плазми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5643578"/>
            <a:ext cx="3962400" cy="6572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6215082"/>
            <a:ext cx="6715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Образование </a:t>
            </a:r>
            <a:r>
              <a:rPr lang="ru-RU" sz="8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рекомбинантных</a:t>
            </a:r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ru-RU" sz="8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плазмид</a:t>
            </a:r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: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</a:b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 — клетка с исходной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плазмидой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; 2 — выделенная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плазмида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; 3 — создание вектора; 4 —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рекомбинантная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плазмида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(вектор); 5 — клетка с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рекомбинантной</a:t>
            </a:r>
            <a:r>
              <a:rPr lang="ru-RU" sz="8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ru-RU" sz="8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плазмидой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071678"/>
            <a:ext cx="4857784" cy="471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Генная инженерия</a:t>
            </a:r>
            <a:endParaRPr lang="ru-RU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158" y="1285860"/>
            <a:ext cx="86439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Молекулярные биологи передали винограду ген морозоустойчивости от дикорастущего родственника капусты брокколи. Получение морозостойкого сорта заняло всего год (вместо 30 лет). 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285992"/>
            <a:ext cx="35163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Трансгенные растения выращивают во многих странах мира. </a:t>
            </a:r>
          </a:p>
          <a:p>
            <a:pPr lvl="0">
              <a:spcBef>
                <a:spcPct val="500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На первом месте по размеру площадей под трансгенными растениями находятся США, Аргентина и Китай. </a:t>
            </a:r>
          </a:p>
          <a:p>
            <a:pPr lvl="0">
              <a:spcBef>
                <a:spcPct val="500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Больше всего земли занимают трансгенные соя, кукуруза, хлопок, рапс и картофель.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Генная инженерия</a:t>
            </a:r>
            <a:endParaRPr lang="ru-RU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643570" y="1571612"/>
            <a:ext cx="33480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Перенос новых генов в геном животных возможен с помощью </a:t>
            </a:r>
            <a:r>
              <a:rPr lang="ru-RU" dirty="0" err="1">
                <a:solidFill>
                  <a:srgbClr val="002060"/>
                </a:solidFill>
              </a:rPr>
              <a:t>микроинъекции</a:t>
            </a:r>
            <a:r>
              <a:rPr lang="ru-RU" dirty="0">
                <a:solidFill>
                  <a:srgbClr val="002060"/>
                </a:solidFill>
              </a:rPr>
              <a:t> ДНК в ядро яйцеклетки. Так получили </a:t>
            </a:r>
            <a:r>
              <a:rPr lang="ru-RU" i="1" dirty="0" err="1">
                <a:solidFill>
                  <a:srgbClr val="002060"/>
                </a:solidFill>
              </a:rPr>
              <a:t>трансгенную</a:t>
            </a:r>
            <a:r>
              <a:rPr lang="ru-RU" dirty="0">
                <a:solidFill>
                  <a:srgbClr val="002060"/>
                </a:solidFill>
              </a:rPr>
              <a:t> гигантскую мышь, которой ввели ген гормона роста крысы.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457325"/>
            <a:ext cx="5257800" cy="477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063" y="4079875"/>
            <a:ext cx="3384550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38125"/>
            <a:ext cx="6791356" cy="868363"/>
          </a:xfrm>
        </p:spPr>
        <p:txBody>
          <a:bodyPr/>
          <a:lstStyle/>
          <a:p>
            <a:r>
              <a:rPr lang="ru-RU" sz="4000" dirty="0" smtClean="0"/>
              <a:t>Хромосомная инженерия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214422"/>
            <a:ext cx="87868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Хромосомная инженерия</a:t>
            </a:r>
            <a:r>
              <a:rPr lang="ru-RU" dirty="0" smtClean="0">
                <a:solidFill>
                  <a:srgbClr val="002060"/>
                </a:solidFill>
              </a:rPr>
              <a:t> — совокупность методик, позволяющих осуществлять манипуляции с хромосомами.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Одна группа методов основана на введении в генотип растительного организма пары чужих гомологичных хромосом, контролирующих развитие нужных признаков (</a:t>
            </a:r>
            <a:r>
              <a:rPr lang="ru-RU" b="1" dirty="0" smtClean="0">
                <a:solidFill>
                  <a:srgbClr val="002060"/>
                </a:solidFill>
              </a:rPr>
              <a:t>дополненные линии</a:t>
            </a:r>
            <a:r>
              <a:rPr lang="ru-RU" dirty="0" smtClean="0">
                <a:solidFill>
                  <a:srgbClr val="002060"/>
                </a:solidFill>
              </a:rPr>
              <a:t>), или замещении одной пары гомологичных хромосом на другую (</a:t>
            </a:r>
            <a:r>
              <a:rPr lang="ru-RU" b="1" dirty="0" smtClean="0">
                <a:solidFill>
                  <a:srgbClr val="002060"/>
                </a:solidFill>
              </a:rPr>
              <a:t>замещенные линии</a:t>
            </a:r>
            <a:r>
              <a:rPr lang="ru-RU" dirty="0" smtClean="0">
                <a:solidFill>
                  <a:srgbClr val="002060"/>
                </a:solidFill>
              </a:rPr>
              <a:t>).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 полученных таким образом замещенных и дополненных линиях собираются признаки, приближающие растения к «идеальному сорту».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Метод гаплоидов</a:t>
            </a:r>
            <a:r>
              <a:rPr lang="ru-RU" dirty="0" smtClean="0">
                <a:solidFill>
                  <a:srgbClr val="002060"/>
                </a:solidFill>
              </a:rPr>
              <a:t> основан на выращивании гаплоидных растений с последующим удвоением хромосом. Например, из пыльцевых зерен кукурузы выращивают гаплоидные растения, содержащие 10 хромосом (</a:t>
            </a:r>
            <a:r>
              <a:rPr lang="ru-RU" i="1" dirty="0" err="1" smtClean="0">
                <a:solidFill>
                  <a:srgbClr val="002060"/>
                </a:solidFill>
              </a:rPr>
              <a:t>n</a:t>
            </a:r>
            <a:r>
              <a:rPr lang="ru-RU" dirty="0" smtClean="0">
                <a:solidFill>
                  <a:srgbClr val="002060"/>
                </a:solidFill>
              </a:rPr>
              <a:t> = 10), затем хромосомы удваивают и получают диплоидные (</a:t>
            </a:r>
            <a:r>
              <a:rPr lang="ru-RU" i="1" dirty="0" err="1" smtClean="0">
                <a:solidFill>
                  <a:srgbClr val="002060"/>
                </a:solidFill>
              </a:rPr>
              <a:t>n</a:t>
            </a:r>
            <a:r>
              <a:rPr lang="ru-RU" dirty="0" smtClean="0">
                <a:solidFill>
                  <a:srgbClr val="002060"/>
                </a:solidFill>
              </a:rPr>
              <a:t> = 20), полностью гомозиготные растения всего за 2–3 года вместо 6–8-летнего инбридинга.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Сюда же можно отнести и </a:t>
            </a:r>
            <a:r>
              <a:rPr lang="ru-RU" b="1" dirty="0" smtClean="0">
                <a:solidFill>
                  <a:srgbClr val="002060"/>
                </a:solidFill>
              </a:rPr>
              <a:t>метод получения полиплоидных растений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5715016"/>
          <a:ext cx="8858312" cy="101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3206"/>
                <a:gridCol w="2428892"/>
                <a:gridCol w="1785950"/>
                <a:gridCol w="2000264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Методы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хромосомной инженерии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Метод дополненных линий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Метод замещенных линий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Метод гаплоидов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Метод полиплоидов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Клеточная инженерия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214422"/>
            <a:ext cx="900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Клеточная инженерия</a:t>
            </a:r>
            <a:r>
              <a:rPr lang="ru-RU" dirty="0" smtClean="0">
                <a:solidFill>
                  <a:srgbClr val="002060"/>
                </a:solidFill>
              </a:rPr>
              <a:t> — конструирование клеток нового типа на основе их культивирования, гибридизации и реконструкции.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4286256"/>
            <a:ext cx="8715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Оказалось, что клетки растений и животных, помещенных в питательную среду, содержащую все необходимые для жизнедеятельности вещества, способны делиться. Клетки растений обладают еще и свойством </a:t>
            </a:r>
            <a:r>
              <a:rPr lang="ru-RU" i="1" dirty="0" smtClean="0">
                <a:solidFill>
                  <a:srgbClr val="002060"/>
                </a:solidFill>
              </a:rPr>
              <a:t>тотипотентности</a:t>
            </a:r>
            <a:r>
              <a:rPr lang="ru-RU" dirty="0" smtClean="0">
                <a:solidFill>
                  <a:srgbClr val="002060"/>
                </a:solidFill>
              </a:rPr>
              <a:t>, то есть при определенных условиях они способны сформировать полноценное растение.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08180"/>
            <a:ext cx="8569325" cy="23066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225689"/>
            <a:ext cx="86439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 помощью клеточных культур можно получать ценные биологически активные вещества (культура клеток женьшеня).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Получение и изучение гибридных клеток позволяет решить многие вопросы теоретической биологии (механизмы клеточной дифференцировки, клеточного размножения и др.).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Клетки, полученные в результате слияния протопластов соматических клеток, относящихся к разным видам (картофеля и томата, яблони и вишни и др.), являются основой для создания новых форм растений.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биотехнологии для получения </a:t>
            </a:r>
            <a:r>
              <a:rPr lang="ru-RU" dirty="0" err="1" smtClean="0">
                <a:solidFill>
                  <a:srgbClr val="002060"/>
                </a:solidFill>
              </a:rPr>
              <a:t>моноклональных</a:t>
            </a:r>
            <a:r>
              <a:rPr lang="ru-RU" dirty="0" smtClean="0">
                <a:solidFill>
                  <a:srgbClr val="002060"/>
                </a:solidFill>
              </a:rPr>
              <a:t> антител используются </a:t>
            </a:r>
            <a:r>
              <a:rPr lang="ru-RU" b="1" dirty="0" err="1" smtClean="0">
                <a:solidFill>
                  <a:srgbClr val="002060"/>
                </a:solidFill>
              </a:rPr>
              <a:t>гибридомы</a:t>
            </a:r>
            <a:r>
              <a:rPr lang="ru-RU" dirty="0" smtClean="0">
                <a:solidFill>
                  <a:srgbClr val="002060"/>
                </a:solidFill>
              </a:rPr>
              <a:t> — гибрид лимфоцитов с раковыми клетками. </a:t>
            </a:r>
          </a:p>
          <a:p>
            <a:r>
              <a:rPr lang="ru-RU" dirty="0" err="1" smtClean="0">
                <a:solidFill>
                  <a:srgbClr val="002060"/>
                </a:solidFill>
              </a:rPr>
              <a:t>Гибридомы</a:t>
            </a:r>
            <a:r>
              <a:rPr lang="ru-RU" dirty="0" smtClean="0">
                <a:solidFill>
                  <a:srgbClr val="002060"/>
                </a:solidFill>
              </a:rPr>
              <a:t> нарабатывают антитела, как лимфоциты, и обладают возможностью неограниченного размножения в культуре, как раковые клетки.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Клеточная инженерия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Клеточная инженерия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166843"/>
            <a:ext cx="885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Метод пересадки ядер соматических клеток в яйцеклетки позволяет получить генетическую копию животного, то есть делает возможным </a:t>
            </a:r>
            <a:r>
              <a:rPr lang="ru-RU" b="1" dirty="0" smtClean="0">
                <a:solidFill>
                  <a:srgbClr val="002060"/>
                </a:solidFill>
              </a:rPr>
              <a:t>клонирование</a:t>
            </a:r>
            <a:r>
              <a:rPr lang="ru-RU" dirty="0" smtClean="0">
                <a:solidFill>
                  <a:srgbClr val="002060"/>
                </a:solidFill>
              </a:rPr>
              <a:t> животных. В настоящее время получены клонированные лягушки, получены первые результаты клонирования млекопитающих.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4546" y="2357430"/>
            <a:ext cx="5214942" cy="15138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915511"/>
            <a:ext cx="39290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Метод слияния эмбрионов на ранних стадиях делает возможным создание </a:t>
            </a:r>
            <a:r>
              <a:rPr lang="ru-RU" b="1" dirty="0" smtClean="0">
                <a:solidFill>
                  <a:srgbClr val="002060"/>
                </a:solidFill>
              </a:rPr>
              <a:t>химерных</a:t>
            </a:r>
            <a:r>
              <a:rPr lang="ru-RU" dirty="0" smtClean="0">
                <a:solidFill>
                  <a:srgbClr val="002060"/>
                </a:solidFill>
              </a:rPr>
              <a:t> животных. Таким способом были получены химерные мыши (слияние эмбрионов белых и черных мышей), химерное животное овца-коза.</a:t>
            </a:r>
            <a:endParaRPr lang="ru-RU" dirty="0">
              <a:solidFill>
                <a:srgbClr val="DDE89A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86182" y="4000504"/>
            <a:ext cx="3311863" cy="242889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15238" y="4000504"/>
            <a:ext cx="1857356" cy="241684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Использованные материалы: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285860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Лекции и презентации раздела «Генетика и селекция»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Пименов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А.В.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hlinkClick r:id="rId2"/>
              </a:rPr>
              <a:t>http://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hlinkClick r:id="rId2"/>
              </a:rPr>
              <a:t>ftl1.ru/theacher/items/2.html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indent="45720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Биология. Биологические системы и процессы. 10 класс: учебник для общеобразовательных учреждений (профильный уровень)/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</a:rPr>
              <a:t>А.В.Теремов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</a:rPr>
              <a:t>Р.А.Петросова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. –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</a:rPr>
              <a:t>М.:Мнемозина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, 2012.</a:t>
            </a:r>
          </a:p>
          <a:p>
            <a:pPr indent="457200">
              <a:buFont typeface="Wingdings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Селекция растений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357298"/>
            <a:ext cx="4714908" cy="514353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/>
              <a:t>Пионером разработки научных основ селекционной работы в нашей стране был </a:t>
            </a:r>
            <a:r>
              <a:rPr lang="ru-RU" sz="1800" i="1" dirty="0" smtClean="0">
                <a:solidFill>
                  <a:srgbClr val="0410FA"/>
                </a:solidFill>
              </a:rPr>
              <a:t>Н. И. Вавилов </a:t>
            </a:r>
            <a:r>
              <a:rPr lang="ru-RU" sz="1800" dirty="0" smtClean="0"/>
              <a:t>и его ученики.</a:t>
            </a:r>
            <a:r>
              <a:rPr lang="en-US" sz="1800" dirty="0" smtClean="0"/>
              <a:t> </a:t>
            </a:r>
            <a:r>
              <a:rPr lang="ru-RU" sz="1800" dirty="0" smtClean="0"/>
              <a:t>Н. И. Вавилов считал, что в основе селекции лежит </a:t>
            </a:r>
            <a:r>
              <a:rPr lang="ru-RU" sz="1800" i="1" dirty="0" smtClean="0">
                <a:solidFill>
                  <a:srgbClr val="0410FA"/>
                </a:solidFill>
              </a:rPr>
              <a:t>правильный выбор для работы исходных особей, их генетическое разнообразие и влияние окружающей среды на проявление наследственных признаков при гибридизации этих особей</a:t>
            </a:r>
            <a:r>
              <a:rPr lang="ru-RU" sz="1800" dirty="0" smtClean="0"/>
              <a:t>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/>
              <a:t>Для успешной работы селекционеру необходимо </a:t>
            </a:r>
            <a:r>
              <a:rPr lang="ru-RU" sz="1800" dirty="0" smtClean="0">
                <a:solidFill>
                  <a:srgbClr val="FF3300"/>
                </a:solidFill>
              </a:rPr>
              <a:t>сортовое разнообразие исходного материала,</a:t>
            </a:r>
            <a:r>
              <a:rPr lang="ru-RU" sz="1800" dirty="0" smtClean="0"/>
              <a:t> с этой целью Н.И.Вавиловым была собрана коллекция сортов культурных растений и их диких предков со всего земного шара.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FF3300"/>
                </a:solidFill>
              </a:rPr>
              <a:t>К 1940 году во </a:t>
            </a:r>
            <a:r>
              <a:rPr lang="ru-RU" sz="1800" i="1" dirty="0" smtClean="0">
                <a:solidFill>
                  <a:srgbClr val="FF3300"/>
                </a:solidFill>
              </a:rPr>
              <a:t>Всесоюзном институте растениеводства</a:t>
            </a:r>
            <a:r>
              <a:rPr lang="ru-RU" sz="1800" dirty="0" smtClean="0">
                <a:solidFill>
                  <a:srgbClr val="FF3300"/>
                </a:solidFill>
              </a:rPr>
              <a:t> насчитывалось 300 тыс. образцов.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428736"/>
            <a:ext cx="3015453" cy="429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4795" y="2564904"/>
            <a:ext cx="7274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Задания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самоподготовки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0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8126"/>
            <a:ext cx="6466656" cy="786144"/>
          </a:xfrm>
        </p:spPr>
        <p:txBody>
          <a:bodyPr/>
          <a:lstStyle/>
          <a:p>
            <a:r>
              <a:rPr lang="ru-RU" sz="3200" i="1" dirty="0" smtClean="0"/>
              <a:t>Линия заданий 1</a:t>
            </a:r>
            <a:endParaRPr lang="ru-RU" sz="32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3772" y="1024269"/>
            <a:ext cx="8748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6706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8862"/>
              </p:ext>
            </p:extLst>
          </p:nvPr>
        </p:nvGraphicFramePr>
        <p:xfrm>
          <a:off x="467544" y="2636912"/>
          <a:ext cx="8496944" cy="1371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0280"/>
                <a:gridCol w="59766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90A02"/>
                          </a:solidFill>
                          <a:effectLst/>
                        </a:rPr>
                        <a:t>Наука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90A02"/>
                          </a:solidFill>
                          <a:effectLst/>
                        </a:rPr>
                        <a:t>Иллюстрация объекта изучения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Палеонтология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Составление филогенетических рядов организмов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090A02"/>
                          </a:solidFill>
                          <a:effectLst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Выведение новых высокоурожайных сортов культурных растений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8126"/>
            <a:ext cx="6466656" cy="786144"/>
          </a:xfrm>
        </p:spPr>
        <p:txBody>
          <a:bodyPr/>
          <a:lstStyle/>
          <a:p>
            <a:r>
              <a:rPr lang="ru-RU" sz="3200" i="1" dirty="0" smtClean="0"/>
              <a:t>Линия заданий 1</a:t>
            </a:r>
            <a:endParaRPr lang="ru-RU" sz="32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3772" y="1024269"/>
            <a:ext cx="8748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6706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24715"/>
              </p:ext>
            </p:extLst>
          </p:nvPr>
        </p:nvGraphicFramePr>
        <p:xfrm>
          <a:off x="467544" y="2636912"/>
          <a:ext cx="8496944" cy="1371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0280"/>
                <a:gridCol w="59766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90A02"/>
                          </a:solidFill>
                          <a:effectLst/>
                        </a:rPr>
                        <a:t>Наука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90A02"/>
                          </a:solidFill>
                          <a:effectLst/>
                        </a:rPr>
                        <a:t>Иллюстрация объекта изучения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Палеонтология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Составление филогенетических рядов организмов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effectLst/>
                        </a:rPr>
                        <a:t>Селекция</a:t>
                      </a:r>
                      <a:endParaRPr lang="ru-RU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Выведение новых высокоурожайных сортов культурных растений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9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/>
              <a:t>Линия заданий 1</a:t>
            </a:r>
            <a:endParaRPr lang="ru-RU" sz="32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8850" y="1024269"/>
            <a:ext cx="8460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6706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Рассмотрите таблицу «Методы биологических исследований» и заполните пустую ячейку, вписав соответствующий термин.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20798"/>
              </p:ext>
            </p:extLst>
          </p:nvPr>
        </p:nvGraphicFramePr>
        <p:xfrm>
          <a:off x="467544" y="2636912"/>
          <a:ext cx="8496944" cy="3840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0280"/>
                <a:gridCol w="59766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090A02"/>
                          </a:solidFill>
                          <a:effectLst/>
                        </a:rPr>
                        <a:t>Частнонаучный</a:t>
                      </a:r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метод</a:t>
                      </a:r>
                      <a:endParaRPr lang="ru-RU" b="1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Иллюстрация </a:t>
                      </a:r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метода</a:t>
                      </a:r>
                      <a:endParaRPr lang="ru-RU" b="1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Рентгеноструктурный анализ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?</a:t>
                      </a:r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2" t="39365" r="17411" b="38412"/>
          <a:stretch/>
        </p:blipFill>
        <p:spPr bwMode="auto">
          <a:xfrm>
            <a:off x="4621391" y="3356992"/>
            <a:ext cx="2481944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50000" r="42678" b="31905"/>
          <a:stretch/>
        </p:blipFill>
        <p:spPr bwMode="auto">
          <a:xfrm>
            <a:off x="4932040" y="5157192"/>
            <a:ext cx="2035629" cy="124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35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/>
              <a:t>Линия заданий 1</a:t>
            </a:r>
            <a:endParaRPr lang="ru-RU" sz="32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8850" y="1024269"/>
            <a:ext cx="8460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Рассмотрите таблицу «Биология  — комплексная наука». Запишите в ответе пропущенный термин, обозначенный вопросительным знаком.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6706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Рассмотрите таблицу «Методы биологических исследований» и заполните пустую ячейку, вписав соответствующий термин.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283335"/>
              </p:ext>
            </p:extLst>
          </p:nvPr>
        </p:nvGraphicFramePr>
        <p:xfrm>
          <a:off x="467544" y="2636912"/>
          <a:ext cx="8496944" cy="3840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0280"/>
                <a:gridCol w="59766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090A02"/>
                          </a:solidFill>
                          <a:effectLst/>
                        </a:rPr>
                        <a:t>Частнонаучный</a:t>
                      </a:r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 метод</a:t>
                      </a:r>
                      <a:endParaRPr lang="ru-RU" b="1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90A02"/>
                          </a:solidFill>
                          <a:effectLst/>
                        </a:rPr>
                        <a:t>Иллюстрация </a:t>
                      </a:r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метода</a:t>
                      </a:r>
                      <a:endParaRPr lang="ru-RU" b="1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90A02"/>
                          </a:solidFill>
                          <a:effectLst/>
                        </a:rPr>
                        <a:t>Рентгеноструктурный анализ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effectLst/>
                        </a:rPr>
                        <a:t>Гибридизация</a:t>
                      </a:r>
                      <a:endParaRPr lang="ru-RU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90A02"/>
                        </a:solidFill>
                        <a:effectLst/>
                      </a:endParaRPr>
                    </a:p>
                    <a:p>
                      <a:pPr algn="ctr"/>
                      <a:endParaRPr lang="ru-RU" dirty="0">
                        <a:solidFill>
                          <a:srgbClr val="090A02"/>
                        </a:solidFill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2" t="39365" r="17411" b="38412"/>
          <a:stretch/>
        </p:blipFill>
        <p:spPr bwMode="auto">
          <a:xfrm>
            <a:off x="4621391" y="3356992"/>
            <a:ext cx="2481944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50000" r="42678" b="31905"/>
          <a:stretch/>
        </p:blipFill>
        <p:spPr bwMode="auto">
          <a:xfrm>
            <a:off x="4932040" y="5157192"/>
            <a:ext cx="2035629" cy="124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07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Каким </a:t>
            </a:r>
            <a:r>
              <a:rPr lang="ru-RU" dirty="0">
                <a:latin typeface="Arial" charset="0"/>
                <a:cs typeface="Arial" charset="0"/>
              </a:rPr>
              <a:t>номером на рисунке обозначена клетка, из которой выделяют ген, кодирующий инсулин?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268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charset="0"/>
                <a:cs typeface="Arial" charset="0"/>
              </a:rPr>
              <a:t>Схема создания бактериальных клеток, способных в промышленных масштабах синтезировать гормон инсулин</a:t>
            </a:r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6147" name="Picture 3" descr="https://bio-ege.sdamgia.ru/get_file?id=9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1" y="1844824"/>
            <a:ext cx="4091588" cy="34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55976" y="1844824"/>
            <a:ext cx="478802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Установите соответствие между характеристиками этапов создания рекомбинантной ДНК и цифрами, которыми этапы обозначены на схеме: к каждой позиции, данной в первом столбце, подберите соответствующую позицию из второго столбца.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А)  Рекомбинантная ДНК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Б)  Процесс встраивания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гена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В)  Линейная ДНК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Г)  Выделенный из клетки ген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Д)  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содержащая ген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Е)  Выделение из клетки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2      2)  5     3)  7     4)  8</a:t>
            </a:r>
          </a:p>
        </p:txBody>
      </p:sp>
    </p:spTree>
    <p:extLst>
      <p:ext uri="{BB962C8B-B14F-4D97-AF65-F5344CB8AC3E}">
        <p14:creationId xmlns:p14="http://schemas.microsoft.com/office/powerpoint/2010/main" val="168744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Каким </a:t>
            </a:r>
            <a:r>
              <a:rPr lang="ru-RU" dirty="0">
                <a:latin typeface="Arial" charset="0"/>
                <a:cs typeface="Arial" charset="0"/>
              </a:rPr>
              <a:t>номером на рисунке обозначена клетка, из которой выделяют ген, кодирующий инсулин?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2687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charset="0"/>
                <a:cs typeface="Arial" charset="0"/>
              </a:rPr>
              <a:t>Схема создания бактериальных клеток, способных в промышленных масштабах синтезировать гормон инсулин</a:t>
            </a:r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6147" name="Picture 3" descr="https://bio-ege.sdamgia.ru/get_file?id=9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1" y="1844824"/>
            <a:ext cx="4091588" cy="34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55976" y="1844824"/>
            <a:ext cx="478802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Установите соответствие между характеристиками этапов создания рекомбинантной ДНК и цифрами, которыми этапы обозначены на схеме: к каждой позиции, данной в первом столбце, подберите соответствующую позицию из второго столбца.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А)  Рекомбинантная ДНК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Б)  Процесс встраивания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гена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В)  Линейная ДНК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Г)  Выделенный из клетки ген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Д)  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содержащая ген инсулина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Е)  Выделение из клетки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плазмиды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2      2)  5     3)  7     4)  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381" y="5445224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№5-4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№6-432241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95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процесс, в результате которого при участии ферментов объединяются участки ДНК организмов, принадлежащих разным видам?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6562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charset="0"/>
                <a:cs typeface="Arial" charset="0"/>
              </a:rPr>
              <a:t>Схема создания бактериальных клеток, способных в промышленных масштабах синтезировать гормон инсулин</a:t>
            </a:r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6147" name="Picture 3" descr="https://bio-ege.sdamgia.ru/get_file?id=9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1" y="1987732"/>
            <a:ext cx="4091588" cy="34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55976" y="1844824"/>
            <a:ext cx="478802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Установите соответствие между характеристиками этапов создания рекомбинантной ДНК и цифрами, которыми этапы обозначены на схеме: к каждой позиции, данной в первом столбце, подберите соответствующую позицию из второго столбца.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Синтез искусственной ДНК</a:t>
            </a:r>
          </a:p>
          <a:p>
            <a:r>
              <a:rPr lang="ru-RU" dirty="0"/>
              <a:t>Б)  Клетка поджелудочной железы</a:t>
            </a:r>
          </a:p>
          <a:p>
            <a:r>
              <a:rPr lang="ru-RU" dirty="0"/>
              <a:t>В)  Генно-модифицированная клетка</a:t>
            </a:r>
          </a:p>
          <a:p>
            <a:r>
              <a:rPr lang="ru-RU" dirty="0"/>
              <a:t>Г)  Клетка бактерии без рекомбинантной ДНК</a:t>
            </a:r>
          </a:p>
          <a:p>
            <a:r>
              <a:rPr lang="ru-RU" dirty="0"/>
              <a:t>Д)  Получение рекомбинантной ДНК</a:t>
            </a:r>
          </a:p>
          <a:p>
            <a:r>
              <a:rPr lang="ru-RU" dirty="0"/>
              <a:t>Е)  Бактерия, производящая инсулин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   2)  4     3)  7     4)  9</a:t>
            </a:r>
          </a:p>
        </p:txBody>
      </p:sp>
    </p:spTree>
    <p:extLst>
      <p:ext uri="{BB962C8B-B14F-4D97-AF65-F5344CB8AC3E}">
        <p14:creationId xmlns:p14="http://schemas.microsoft.com/office/powerpoint/2010/main" val="353619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процесс, в результате которого при участии ферментов объединяются участки ДНК организмов, принадлежащих разным видам?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6562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charset="0"/>
                <a:cs typeface="Arial" charset="0"/>
              </a:rPr>
              <a:t>Схема создания бактериальных клеток, способных в промышленных масштабах синтезировать гормон инсулин</a:t>
            </a:r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6147" name="Picture 3" descr="https://bio-ege.sdamgia.ru/get_file?id=9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1" y="1987732"/>
            <a:ext cx="4091588" cy="34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55976" y="1844824"/>
            <a:ext cx="478802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Установите соответствие между характеристиками этапов создания рекомбинантной ДНК и цифрами, которыми этапы обозначены на схеме: к каждой позиции, данной в первом столбце, подберите соответствующую позицию из второго столбца.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Синтез искусственной ДНК</a:t>
            </a:r>
          </a:p>
          <a:p>
            <a:r>
              <a:rPr lang="ru-RU" dirty="0"/>
              <a:t>Б)  Клетка поджелудочной железы</a:t>
            </a:r>
          </a:p>
          <a:p>
            <a:r>
              <a:rPr lang="ru-RU" dirty="0"/>
              <a:t>В)  Генно-модифицированная клетка</a:t>
            </a:r>
          </a:p>
          <a:p>
            <a:r>
              <a:rPr lang="ru-RU" dirty="0"/>
              <a:t>Г)  Клетка бактерии без рекомбинантной ДНК</a:t>
            </a:r>
          </a:p>
          <a:p>
            <a:r>
              <a:rPr lang="ru-RU" dirty="0"/>
              <a:t>Д)  Получение рекомбинантной ДНК</a:t>
            </a:r>
          </a:p>
          <a:p>
            <a:r>
              <a:rPr lang="ru-RU" dirty="0"/>
              <a:t>Е)  Бактерия, производящая инсулин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   2)  4     3)  7     4)  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№5-7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№6-324134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3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обозначена яйцеклетка, получившаяся в результате объединения безъядерной яйцеклетки и ядра соматической клетки?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5896" y="1868924"/>
            <a:ext cx="550810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</a:t>
            </a:r>
            <a:r>
              <a:rPr lang="ru-RU" dirty="0"/>
              <a:t>Установите соответствие между характеристиками этапов клонирования и цифрами, которыми этапы обозначены на схеме: к каждой позиции, данной в первом столбце, подберите соответствующую позицию из второго столбца</a:t>
            </a:r>
            <a:r>
              <a:rPr lang="ru-RU" dirty="0" smtClean="0"/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Активация дробления</a:t>
            </a:r>
          </a:p>
          <a:p>
            <a:r>
              <a:rPr lang="ru-RU" dirty="0"/>
              <a:t>Б)  Удаление соматического ядра</a:t>
            </a:r>
          </a:p>
          <a:p>
            <a:r>
              <a:rPr lang="ru-RU" dirty="0"/>
              <a:t>В)  Удаление ядра из яйцеклетки</a:t>
            </a:r>
          </a:p>
          <a:p>
            <a:r>
              <a:rPr lang="ru-RU" dirty="0"/>
              <a:t>Г)  Яйцеклетка, из которой разовьётся клон элитной коровы</a:t>
            </a:r>
          </a:p>
          <a:p>
            <a:r>
              <a:rPr lang="ru-RU" dirty="0"/>
              <a:t>Д)  Возникновение эмбриона</a:t>
            </a:r>
          </a:p>
          <a:p>
            <a:r>
              <a:rPr lang="ru-RU" dirty="0"/>
              <a:t>Е)  Создание гибридной яйцеклетки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2     2)  4     3)  5    4)  6</a:t>
            </a:r>
          </a:p>
        </p:txBody>
      </p:sp>
      <p:pic>
        <p:nvPicPr>
          <p:cNvPr id="15362" name="Picture 2" descr="https://bio-ege.sdamgia.ru/get_file?id=9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4428"/>
          <a:stretch/>
        </p:blipFill>
        <p:spPr bwMode="auto">
          <a:xfrm>
            <a:off x="192380" y="1616026"/>
            <a:ext cx="3172002" cy="38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01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Центры происхождения культурных растений</a:t>
            </a:r>
            <a:r>
              <a:rPr lang="ru-RU" sz="2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 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1214422"/>
            <a:ext cx="42862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В поисках исходного материала для получения новых гибридов растений Н. И. Вавилов организовал в 1920-1930 гг. экспедиций по всему миру. </a:t>
            </a:r>
          </a:p>
          <a:p>
            <a:pPr indent="179388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Во время этих экспедиций было собрано более 1500 видов культурных растений и огромное количество их сортов. </a:t>
            </a:r>
          </a:p>
          <a:p>
            <a:pPr indent="179388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Анализируя собранный материал, </a:t>
            </a:r>
            <a:r>
              <a:rPr lang="ru-RU" sz="1600" dirty="0" err="1" smtClean="0">
                <a:solidFill>
                  <a:srgbClr val="002060"/>
                </a:solidFill>
              </a:rPr>
              <a:t>Н.И.Вавилов</a:t>
            </a:r>
            <a:r>
              <a:rPr lang="ru-RU" sz="1600" dirty="0" smtClean="0">
                <a:solidFill>
                  <a:srgbClr val="002060"/>
                </a:solidFill>
              </a:rPr>
              <a:t> заметил, что в некоторых районах наблюдается очень большое разнообразие сортов определенных видов культурных растений, а в других районах такого разнообразия нет. </a:t>
            </a:r>
          </a:p>
          <a:p>
            <a:pPr indent="179388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Н. И. Вавилов предположил, что район наибольшего генетического разнообразия какого-либо вида культурного растения является центром его происхождения и одомашнивания. </a:t>
            </a:r>
          </a:p>
          <a:p>
            <a:pPr indent="179388"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</a:rPr>
              <a:t>Всего Н. И. Вавилов установил 8 центров древнего земледелия, где люди впервые стали выращивать дикие виды растений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071546"/>
            <a:ext cx="4348903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обозначена яйцеклетка, получившаяся в результате объединения безъядерной яйцеклетки и ядра соматической клетки?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5896" y="1868924"/>
            <a:ext cx="550810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</a:t>
            </a:r>
            <a:r>
              <a:rPr lang="ru-RU" dirty="0"/>
              <a:t>Установите соответствие между характеристиками этапов клонирования и цифрами, которыми этапы обозначены на схеме: к каждой позиции, данной в первом столбце, подберите соответствующую позицию из второго столбца</a:t>
            </a:r>
            <a:r>
              <a:rPr lang="ru-RU" dirty="0" smtClean="0"/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Активация дробления</a:t>
            </a:r>
          </a:p>
          <a:p>
            <a:r>
              <a:rPr lang="ru-RU" dirty="0"/>
              <a:t>Б)  Удаление соматического ядра</a:t>
            </a:r>
          </a:p>
          <a:p>
            <a:r>
              <a:rPr lang="ru-RU" dirty="0"/>
              <a:t>В)  Удаление ядра из яйцеклетки</a:t>
            </a:r>
          </a:p>
          <a:p>
            <a:r>
              <a:rPr lang="ru-RU" dirty="0"/>
              <a:t>Г)  Яйцеклетка, из которой разовьётся клон элитной коровы</a:t>
            </a:r>
          </a:p>
          <a:p>
            <a:r>
              <a:rPr lang="ru-RU" dirty="0"/>
              <a:t>Д)  Возникновение эмбриона</a:t>
            </a:r>
          </a:p>
          <a:p>
            <a:r>
              <a:rPr lang="ru-RU" dirty="0"/>
              <a:t>Е)  Создание гибридной яйцеклетки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2     2)  4     3)  5    4)  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№5-5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№6-421343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2" name="Picture 2" descr="https://bio-ege.sdamgia.ru/get_file?id=9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4428"/>
          <a:stretch/>
        </p:blipFill>
        <p:spPr bwMode="auto">
          <a:xfrm>
            <a:off x="192380" y="1616026"/>
            <a:ext cx="3172002" cy="38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73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процесс переноса зародыша в суррогатную мать?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5896" y="1868924"/>
            <a:ext cx="550810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</a:t>
            </a:r>
            <a:r>
              <a:rPr lang="ru-RU" dirty="0"/>
              <a:t>Установите соответствие между характеристиками этапов клонирования и цифрами, которыми этапы обозначены на схеме: к каждой позиции, данной в первом столбце, подберите соответствующую позицию из второго столбца</a:t>
            </a:r>
            <a:r>
              <a:rPr lang="ru-RU" dirty="0" smtClean="0"/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Получение клонов</a:t>
            </a:r>
          </a:p>
          <a:p>
            <a:r>
              <a:rPr lang="ru-RU" dirty="0"/>
              <a:t>Б)  Выделение соматической клетки</a:t>
            </a:r>
          </a:p>
          <a:p>
            <a:r>
              <a:rPr lang="ru-RU" dirty="0"/>
              <a:t>В)  Пересадка эмбриона в корову-носительницу</a:t>
            </a:r>
          </a:p>
          <a:p>
            <a:r>
              <a:rPr lang="ru-RU" dirty="0"/>
              <a:t>Г)  Выделение клетки, несущие гены элитной породы</a:t>
            </a:r>
          </a:p>
          <a:p>
            <a:r>
              <a:rPr lang="ru-RU" dirty="0"/>
              <a:t>Д)  Выделение яйцеклетки</a:t>
            </a:r>
          </a:p>
          <a:p>
            <a:r>
              <a:rPr lang="ru-RU" dirty="0"/>
              <a:t>Е)  Получение высокопродуктивного потомства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  2)  3     3)  7    4)  8</a:t>
            </a:r>
          </a:p>
        </p:txBody>
      </p:sp>
      <p:pic>
        <p:nvPicPr>
          <p:cNvPr id="15362" name="Picture 2" descr="https://bio-ege.sdamgia.ru/get_file?id=9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4428"/>
          <a:stretch/>
        </p:blipFill>
        <p:spPr bwMode="auto">
          <a:xfrm>
            <a:off x="192380" y="1616026"/>
            <a:ext cx="3172002" cy="38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7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процесс переноса зародыша в суррогатную мать?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5896" y="1868924"/>
            <a:ext cx="550810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</a:t>
            </a:r>
            <a:r>
              <a:rPr lang="ru-RU" dirty="0"/>
              <a:t>Установите соответствие между характеристиками этапов клонирования и цифрами, которыми этапы обозначены на схеме: к каждой позиции, данной в первом столбце, подберите соответствующую позицию из второго столбца</a:t>
            </a:r>
            <a:r>
              <a:rPr lang="ru-RU" dirty="0" smtClean="0"/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ХАРАКТЕРИСТИКИ</a:t>
            </a:r>
          </a:p>
          <a:p>
            <a:r>
              <a:rPr lang="ru-RU" dirty="0"/>
              <a:t>А)  Получение клонов</a:t>
            </a:r>
          </a:p>
          <a:p>
            <a:r>
              <a:rPr lang="ru-RU" dirty="0"/>
              <a:t>Б)  Выделение соматической клетки</a:t>
            </a:r>
          </a:p>
          <a:p>
            <a:r>
              <a:rPr lang="ru-RU" dirty="0"/>
              <a:t>В)  Пересадка эмбриона в корову-носительницу</a:t>
            </a:r>
          </a:p>
          <a:p>
            <a:r>
              <a:rPr lang="ru-RU" dirty="0"/>
              <a:t>Г)  Выделение клетки, несущие гены элитной породы</a:t>
            </a:r>
          </a:p>
          <a:p>
            <a:r>
              <a:rPr lang="ru-RU" dirty="0"/>
              <a:t>Д)  Выделение яйцеклетки</a:t>
            </a:r>
          </a:p>
          <a:p>
            <a:r>
              <a:rPr lang="ru-RU" dirty="0"/>
              <a:t>Е)  Получение высокопродуктивного потомства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  2)  3     3)  7    4)  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№5-7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№6-423214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2" name="Picture 2" descr="https://bio-ege.sdamgia.ru/get_file?id=9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4428"/>
          <a:stretch/>
        </p:blipFill>
        <p:spPr bwMode="auto">
          <a:xfrm>
            <a:off x="192380" y="1616026"/>
            <a:ext cx="3172002" cy="38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6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метод получения урожая, путём семенного размножения?</a:t>
            </a:r>
            <a:endParaRPr lang="ru-RU" dirty="0">
              <a:latin typeface="Arial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1" y="1300879"/>
            <a:ext cx="5537512" cy="297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42872" y="4272677"/>
            <a:ext cx="550810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ХАРАКТЕРИСТИКИ</a:t>
            </a:r>
          </a:p>
          <a:p>
            <a:r>
              <a:rPr lang="ru-RU" dirty="0"/>
              <a:t>А)  Выращивание из культур клеток</a:t>
            </a:r>
          </a:p>
          <a:p>
            <a:r>
              <a:rPr lang="ru-RU" dirty="0"/>
              <a:t>Б)  Скрещивание организмов</a:t>
            </a:r>
          </a:p>
          <a:p>
            <a:r>
              <a:rPr lang="ru-RU" dirty="0"/>
              <a:t>В)  Бесполое размножение</a:t>
            </a:r>
          </a:p>
          <a:p>
            <a:r>
              <a:rPr lang="ru-RU" dirty="0"/>
              <a:t>Г)  Получение гетерозиса</a:t>
            </a:r>
          </a:p>
          <a:p>
            <a:r>
              <a:rPr lang="ru-RU" dirty="0"/>
              <a:t>Д)  Метод культуры клеток и тканей </a:t>
            </a:r>
          </a:p>
          <a:p>
            <a:r>
              <a:rPr lang="ru-RU" dirty="0"/>
              <a:t>Е)  Работа с </a:t>
            </a:r>
            <a:r>
              <a:rPr lang="ru-RU" dirty="0" err="1"/>
              <a:t>каллусной</a:t>
            </a:r>
            <a:r>
              <a:rPr lang="ru-RU" dirty="0"/>
              <a:t> тканью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</a:t>
            </a:r>
          </a:p>
        </p:txBody>
      </p:sp>
    </p:spTree>
    <p:extLst>
      <p:ext uri="{BB962C8B-B14F-4D97-AF65-F5344CB8AC3E}">
        <p14:creationId xmlns:p14="http://schemas.microsoft.com/office/powerpoint/2010/main" val="279921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метод получения урожая, путём семенного размножения?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№5-1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№6-212122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1" y="1300879"/>
            <a:ext cx="5537512" cy="297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42872" y="4272677"/>
            <a:ext cx="550810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ХАРАКТЕРИСТИКИ</a:t>
            </a:r>
          </a:p>
          <a:p>
            <a:r>
              <a:rPr lang="ru-RU" dirty="0"/>
              <a:t>А)  Выращивание из культур клеток</a:t>
            </a:r>
          </a:p>
          <a:p>
            <a:r>
              <a:rPr lang="ru-RU" dirty="0"/>
              <a:t>Б)  Скрещивание организмов</a:t>
            </a:r>
          </a:p>
          <a:p>
            <a:r>
              <a:rPr lang="ru-RU" dirty="0"/>
              <a:t>В)  Бесполое размножение</a:t>
            </a:r>
          </a:p>
          <a:p>
            <a:r>
              <a:rPr lang="ru-RU" dirty="0"/>
              <a:t>Г)  Получение гетерозиса</a:t>
            </a:r>
          </a:p>
          <a:p>
            <a:r>
              <a:rPr lang="ru-RU" dirty="0"/>
              <a:t>Д)  Метод культуры клеток и тканей </a:t>
            </a:r>
          </a:p>
          <a:p>
            <a:r>
              <a:rPr lang="ru-RU" dirty="0"/>
              <a:t>Е)  Работа с </a:t>
            </a:r>
            <a:r>
              <a:rPr lang="ru-RU" dirty="0" err="1"/>
              <a:t>каллусной</a:t>
            </a:r>
            <a:r>
              <a:rPr lang="ru-RU" dirty="0"/>
              <a:t> тканью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</a:t>
            </a:r>
          </a:p>
        </p:txBody>
      </p:sp>
    </p:spTree>
    <p:extLst>
      <p:ext uri="{BB962C8B-B14F-4D97-AF65-F5344CB8AC3E}">
        <p14:creationId xmlns:p14="http://schemas.microsoft.com/office/powerpoint/2010/main" val="2955563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метод, который используется для изучения процессов дифференцировки клеток и тканей в ходе онтогенеза?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91680" y="4272677"/>
            <a:ext cx="705929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ХАРАКТЕРИСТИКИ</a:t>
            </a:r>
          </a:p>
          <a:p>
            <a:r>
              <a:rPr lang="ru-RU" dirty="0" smtClean="0"/>
              <a:t>А</a:t>
            </a:r>
            <a:r>
              <a:rPr lang="ru-RU" dirty="0"/>
              <a:t>)  Увеличение хромосомного набора</a:t>
            </a:r>
          </a:p>
          <a:p>
            <a:r>
              <a:rPr lang="ru-RU" dirty="0"/>
              <a:t>Б)  Происходит агрегация бластомеров </a:t>
            </a:r>
          </a:p>
          <a:p>
            <a:r>
              <a:rPr lang="ru-RU" dirty="0"/>
              <a:t>В)  Клетки полученного организма имеют два разных генотипа</a:t>
            </a:r>
          </a:p>
          <a:p>
            <a:r>
              <a:rPr lang="ru-RU" dirty="0"/>
              <a:t>Г)  Слияние диплоидных гамет</a:t>
            </a:r>
          </a:p>
          <a:p>
            <a:r>
              <a:rPr lang="ru-RU" dirty="0"/>
              <a:t>Д)  Использование колхицина</a:t>
            </a:r>
          </a:p>
          <a:p>
            <a:r>
              <a:rPr lang="ru-RU" dirty="0"/>
              <a:t>Е)  Организм сформирован из четырёх </a:t>
            </a:r>
            <a:r>
              <a:rPr lang="ru-RU" dirty="0" smtClean="0"/>
              <a:t>гамет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</a:t>
            </a:r>
          </a:p>
        </p:txBody>
      </p:sp>
      <p:pic>
        <p:nvPicPr>
          <p:cNvPr id="17410" name="Picture 2" descr="https://bio-ege.sdamgia.ru/get_file?id=9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3" y="1337337"/>
            <a:ext cx="8505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75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рисунке обозначен метод, который используется для изучения процессов дифференцировки клеток и тканей в ходе онтогенеза?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№5-1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№6-211221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91680" y="4272677"/>
            <a:ext cx="705929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ХАРАКТЕРИСТИКИ</a:t>
            </a:r>
          </a:p>
          <a:p>
            <a:r>
              <a:rPr lang="ru-RU" dirty="0" smtClean="0"/>
              <a:t>А</a:t>
            </a:r>
            <a:r>
              <a:rPr lang="ru-RU" dirty="0"/>
              <a:t>)  Увеличение хромосомного набора</a:t>
            </a:r>
          </a:p>
          <a:p>
            <a:r>
              <a:rPr lang="ru-RU" dirty="0"/>
              <a:t>Б)  Происходит агрегация бластомеров </a:t>
            </a:r>
          </a:p>
          <a:p>
            <a:r>
              <a:rPr lang="ru-RU" dirty="0"/>
              <a:t>В)  Клетки полученного организма имеют два разных генотипа</a:t>
            </a:r>
          </a:p>
          <a:p>
            <a:r>
              <a:rPr lang="ru-RU" dirty="0"/>
              <a:t>Г)  Слияние диплоидных гамет</a:t>
            </a:r>
          </a:p>
          <a:p>
            <a:r>
              <a:rPr lang="ru-RU" dirty="0"/>
              <a:t>Д)  Использование колхицина</a:t>
            </a:r>
          </a:p>
          <a:p>
            <a:r>
              <a:rPr lang="ru-RU" dirty="0"/>
              <a:t>Е)  Организм сформирован из четырёх </a:t>
            </a:r>
            <a:r>
              <a:rPr lang="ru-RU" dirty="0" smtClean="0"/>
              <a:t>гамет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ЭТАПЫ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</a:t>
            </a:r>
          </a:p>
        </p:txBody>
      </p:sp>
      <p:pic>
        <p:nvPicPr>
          <p:cNvPr id="17410" name="Picture 2" descr="https://bio-ege.sdamgia.ru/get_file?id=9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3" y="1337337"/>
            <a:ext cx="8505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637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карте обозначен центр происхождения картофеля, томата и ананаса?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38040" y="1339027"/>
            <a:ext cx="269845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РАСТЕНИЯ</a:t>
            </a:r>
          </a:p>
          <a:p>
            <a:r>
              <a:rPr lang="ru-RU" dirty="0" smtClean="0"/>
              <a:t>А) яблоня</a:t>
            </a:r>
          </a:p>
          <a:p>
            <a:r>
              <a:rPr lang="ru-RU" dirty="0" smtClean="0"/>
              <a:t>Б) кукуруза</a:t>
            </a:r>
          </a:p>
          <a:p>
            <a:r>
              <a:rPr lang="ru-RU" dirty="0" smtClean="0"/>
              <a:t>В) рис</a:t>
            </a:r>
          </a:p>
          <a:p>
            <a:r>
              <a:rPr lang="ru-RU" dirty="0" smtClean="0"/>
              <a:t>Г) слива</a:t>
            </a:r>
          </a:p>
          <a:p>
            <a:r>
              <a:rPr lang="ru-RU" dirty="0" smtClean="0"/>
              <a:t>Д) сахарный тростник</a:t>
            </a:r>
          </a:p>
          <a:p>
            <a:r>
              <a:rPr lang="ru-RU" dirty="0" smtClean="0"/>
              <a:t>Е) капуста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ЦЕНТРЫ ПРОИСХОЖДЕНИЯ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  3)4  4)6</a:t>
            </a:r>
          </a:p>
        </p:txBody>
      </p:sp>
      <p:pic>
        <p:nvPicPr>
          <p:cNvPr id="22530" name="Picture 2" descr="https://bio-ege.sdamgia.ru/get_file?id=92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0" y="1302687"/>
            <a:ext cx="6145661" cy="41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28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5 и 6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1987" y="323364"/>
            <a:ext cx="6329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Рассмотрите рисунок и выполните задания 5 и 6.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380" y="692696"/>
            <a:ext cx="862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190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  <a:cs typeface="Arial" charset="0"/>
              </a:rPr>
              <a:t>5. </a:t>
            </a:r>
            <a:r>
              <a:rPr lang="ru-RU" dirty="0"/>
              <a:t>Каким номером на карте обозначен центр происхождения картофеля, томата и ананаса?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383" y="5470985"/>
            <a:ext cx="380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Ответы: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№5-7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№6-241213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38040" y="1339027"/>
            <a:ext cx="269845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6. РАСТЕНИЯ</a:t>
            </a:r>
          </a:p>
          <a:p>
            <a:r>
              <a:rPr lang="ru-RU" dirty="0" smtClean="0"/>
              <a:t>А) яблоня</a:t>
            </a:r>
          </a:p>
          <a:p>
            <a:r>
              <a:rPr lang="ru-RU" dirty="0" smtClean="0"/>
              <a:t>Б) кукуруза</a:t>
            </a:r>
          </a:p>
          <a:p>
            <a:r>
              <a:rPr lang="ru-RU" dirty="0" smtClean="0"/>
              <a:t>В) рис</a:t>
            </a:r>
          </a:p>
          <a:p>
            <a:r>
              <a:rPr lang="ru-RU" dirty="0" smtClean="0"/>
              <a:t>Г) слива</a:t>
            </a:r>
          </a:p>
          <a:p>
            <a:r>
              <a:rPr lang="ru-RU" dirty="0" smtClean="0"/>
              <a:t>Д) сахарный тростник</a:t>
            </a:r>
          </a:p>
          <a:p>
            <a:r>
              <a:rPr lang="ru-RU" dirty="0" smtClean="0"/>
              <a:t>Е) капуста</a:t>
            </a: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ЦЕНТРЫ ПРОИСХОЖДЕНИЯ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1   2)2  3)4  4)6</a:t>
            </a:r>
          </a:p>
        </p:txBody>
      </p:sp>
      <p:pic>
        <p:nvPicPr>
          <p:cNvPr id="22530" name="Picture 2" descr="https://bio-ege.sdamgia.ru/get_file?id=92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0" y="1302687"/>
            <a:ext cx="6145661" cy="41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62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0741" r="44948" b="41775"/>
          <a:stretch/>
        </p:blipFill>
        <p:spPr bwMode="auto">
          <a:xfrm>
            <a:off x="388517" y="1196752"/>
            <a:ext cx="8280919" cy="401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Какой </a:t>
            </a:r>
            <a:r>
              <a:rPr lang="ru-RU" dirty="0"/>
              <a:t>цифрой на рисунке указаны клоны, готовые к высаживанию в почву?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1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530011"/>
              </p:ext>
            </p:extLst>
          </p:nvPr>
        </p:nvGraphicFramePr>
        <p:xfrm>
          <a:off x="251520" y="1268760"/>
          <a:ext cx="8642350" cy="4278568"/>
        </p:xfrm>
        <a:graphic>
          <a:graphicData uri="http://schemas.openxmlformats.org/drawingml/2006/table">
            <a:tbl>
              <a:tblPr/>
              <a:tblGrid>
                <a:gridCol w="2663825"/>
                <a:gridCol w="2593975"/>
                <a:gridCol w="3384550"/>
              </a:tblGrid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Центры происхождения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Культивируемые растения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</a:tr>
              <a:tr h="3905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Южноазиатский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тропический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Восточноазиатский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Юго-Западноазиатский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Средиземноморский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Абиссинский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Центральноамериканский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Южноамериканский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Тропическая Индия, Индокитай, о-ва Юго-Восточной Азии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Центральный и Восточный Китай, Япония, Корея, Тайвань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Малая Азия, Средняя Азия, Иран, Афганистан, Юго-Западная Индия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Страны по берегам Средиземного моря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Абиссинское нагорье Африки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Южная Мексика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Западное побережье Южной Америки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Рис,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сахарный тростник, цитрусовые, баклажаны и др. (50% культурных растений)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Соя, просо, гречиха, плодовые и овощные культуры — слива, вишня и др. (20% культурных растений)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Пшеница, рожь, бобовые культуры, лен, конопля, репа, чеснок, виноград и др. (14% культурных растений)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Капуста, сахарная свекла, маслины, клевер (11% культурных растений)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Твердая пшеница, ячмень, кофейное дерево, бананы, сорго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Кукуруза, какао, тыква, табак, хлопчатник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Картофель, томаты, ананас, хинное дерево.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E6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Центры происхождения культурных растений</a:t>
            </a:r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 </a:t>
            </a:r>
            <a:endParaRPr lang="ru-RU" sz="4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0741" r="44948" b="41775"/>
          <a:stretch/>
        </p:blipFill>
        <p:spPr bwMode="auto">
          <a:xfrm>
            <a:off x="388517" y="1196752"/>
            <a:ext cx="8280919" cy="401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Какой </a:t>
            </a:r>
            <a:r>
              <a:rPr lang="ru-RU" dirty="0"/>
              <a:t>цифрой на рисунке указаны клоны, готовые к высаживанию в почву?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Ответ:5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0741" r="44948" b="41775"/>
          <a:stretch/>
        </p:blipFill>
        <p:spPr bwMode="auto">
          <a:xfrm>
            <a:off x="401713" y="752981"/>
            <a:ext cx="6343723" cy="307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 Установите соответствие: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01713" y="3812421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  <a:br>
              <a:rPr lang="ru-RU" dirty="0" smtClean="0"/>
            </a:br>
            <a:r>
              <a:rPr lang="ru-RU" dirty="0" smtClean="0"/>
              <a:t>А) в чашке Петри находятся дифференцированные клетки материнского организма</a:t>
            </a:r>
          </a:p>
          <a:p>
            <a:r>
              <a:rPr lang="ru-RU" dirty="0" smtClean="0"/>
              <a:t>Б) добавление гормонов, обеспечивающих дифференцировку клеток и развитие побегов</a:t>
            </a:r>
          </a:p>
          <a:p>
            <a:r>
              <a:rPr lang="ru-RU" dirty="0" smtClean="0"/>
              <a:t>В) среда с веществами, обеспечивающими активное размножение клеток</a:t>
            </a:r>
          </a:p>
          <a:p>
            <a:r>
              <a:rPr lang="ru-RU" dirty="0" smtClean="0"/>
              <a:t>Г) от растения-донора берут части органов</a:t>
            </a:r>
          </a:p>
          <a:p>
            <a:r>
              <a:rPr lang="ru-RU" dirty="0" smtClean="0"/>
              <a:t>Д) образование </a:t>
            </a:r>
            <a:r>
              <a:rPr lang="ru-RU" dirty="0" err="1" smtClean="0"/>
              <a:t>каллусной</a:t>
            </a:r>
            <a:r>
              <a:rPr lang="ru-RU" dirty="0" smtClean="0"/>
              <a:t> ткани (недифференцированной массы клеток)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3828569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ЭТАПЫ:</a:t>
            </a:r>
            <a:br>
              <a:rPr lang="ru-RU" dirty="0" smtClean="0"/>
            </a:br>
            <a:r>
              <a:rPr lang="ru-RU" dirty="0" smtClean="0"/>
              <a:t>1)1</a:t>
            </a:r>
          </a:p>
          <a:p>
            <a:r>
              <a:rPr lang="ru-RU" dirty="0" smtClean="0"/>
              <a:t>2)2</a:t>
            </a:r>
          </a:p>
          <a:p>
            <a:r>
              <a:rPr lang="ru-RU" dirty="0" smtClean="0"/>
              <a:t>3)3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8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0741" r="44948" b="41775"/>
          <a:stretch/>
        </p:blipFill>
        <p:spPr bwMode="auto">
          <a:xfrm>
            <a:off x="401713" y="752981"/>
            <a:ext cx="6343723" cy="307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 Установите соответствие: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01713" y="3812421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  <a:br>
              <a:rPr lang="ru-RU" dirty="0" smtClean="0"/>
            </a:br>
            <a:r>
              <a:rPr lang="ru-RU" dirty="0" smtClean="0"/>
              <a:t>А) в чашке Петри находятся дифференцированные клетки материнского организма</a:t>
            </a:r>
          </a:p>
          <a:p>
            <a:r>
              <a:rPr lang="ru-RU" dirty="0" smtClean="0"/>
              <a:t>Б) добавление гормонов, обеспечивающих дифференцировку клеток и развитие побегов</a:t>
            </a:r>
          </a:p>
          <a:p>
            <a:r>
              <a:rPr lang="ru-RU" dirty="0" smtClean="0"/>
              <a:t>В) среда с веществами, обеспечивающими активное размножение клеток</a:t>
            </a:r>
          </a:p>
          <a:p>
            <a:r>
              <a:rPr lang="ru-RU" dirty="0" smtClean="0"/>
              <a:t>Г) от растения-донора берут части органов</a:t>
            </a:r>
          </a:p>
          <a:p>
            <a:r>
              <a:rPr lang="ru-RU" dirty="0" smtClean="0"/>
              <a:t>Д) образование </a:t>
            </a:r>
            <a:r>
              <a:rPr lang="ru-RU" dirty="0" err="1" smtClean="0"/>
              <a:t>каллусной</a:t>
            </a:r>
            <a:r>
              <a:rPr lang="ru-RU" dirty="0" smtClean="0"/>
              <a:t> ткани (недифференцированной массы клеток)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3828569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ЭТАПЫ:</a:t>
            </a:r>
            <a:br>
              <a:rPr lang="ru-RU" dirty="0" smtClean="0"/>
            </a:br>
            <a:r>
              <a:rPr lang="ru-RU" dirty="0" smtClean="0"/>
              <a:t>1)1</a:t>
            </a:r>
          </a:p>
          <a:p>
            <a:r>
              <a:rPr lang="ru-RU" dirty="0" smtClean="0"/>
              <a:t>2)2</a:t>
            </a:r>
          </a:p>
          <a:p>
            <a:r>
              <a:rPr lang="ru-RU" dirty="0" smtClean="0"/>
              <a:t>3)3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87032" y="63419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Ответ:13212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3519" r="41042" b="9074"/>
          <a:stretch/>
        </p:blipFill>
        <p:spPr bwMode="auto">
          <a:xfrm>
            <a:off x="899592" y="701507"/>
            <a:ext cx="6552728" cy="60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0134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Каким </a:t>
            </a:r>
            <a:r>
              <a:rPr lang="ru-RU" dirty="0"/>
              <a:t>номером на рисунке обозначен метод искусственного получения потомства?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8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3519" r="41042" b="9074"/>
          <a:stretch/>
        </p:blipFill>
        <p:spPr bwMode="auto">
          <a:xfrm>
            <a:off x="899592" y="701507"/>
            <a:ext cx="6552728" cy="60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0134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Каким </a:t>
            </a:r>
            <a:r>
              <a:rPr lang="ru-RU" dirty="0"/>
              <a:t>номером на рисунке обозначен метод искусственного получения потомства?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Ответ:2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3519" r="41042" b="9074"/>
          <a:stretch/>
        </p:blipFill>
        <p:spPr bwMode="auto">
          <a:xfrm>
            <a:off x="190116" y="685111"/>
            <a:ext cx="5527828" cy="50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0134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6.Установите соответствие.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685110"/>
            <a:ext cx="30243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</a:p>
          <a:p>
            <a:r>
              <a:rPr lang="ru-RU" dirty="0" smtClean="0"/>
              <a:t>А) полове размножение</a:t>
            </a:r>
          </a:p>
          <a:p>
            <a:r>
              <a:rPr lang="ru-RU" dirty="0" smtClean="0"/>
              <a:t>Б) получение </a:t>
            </a:r>
            <a:r>
              <a:rPr lang="ru-RU" dirty="0" err="1" smtClean="0"/>
              <a:t>генотипически</a:t>
            </a:r>
            <a:r>
              <a:rPr lang="ru-RU" dirty="0" smtClean="0"/>
              <a:t> и </a:t>
            </a:r>
            <a:r>
              <a:rPr lang="ru-RU" dirty="0" err="1" smtClean="0"/>
              <a:t>фенотипически</a:t>
            </a:r>
            <a:r>
              <a:rPr lang="ru-RU" dirty="0" smtClean="0"/>
              <a:t> идентичных организмов</a:t>
            </a:r>
          </a:p>
          <a:p>
            <a:r>
              <a:rPr lang="ru-RU" dirty="0" smtClean="0"/>
              <a:t>В) получение, как правило, бесплодных гибридов</a:t>
            </a:r>
          </a:p>
          <a:p>
            <a:r>
              <a:rPr lang="ru-RU" dirty="0" smtClean="0"/>
              <a:t>Г) используются бактерии</a:t>
            </a:r>
          </a:p>
          <a:p>
            <a:r>
              <a:rPr lang="ru-RU" dirty="0" smtClean="0"/>
              <a:t>Д) бесполое размножение</a:t>
            </a:r>
          </a:p>
          <a:p>
            <a:r>
              <a:rPr lang="ru-RU" dirty="0" smtClean="0"/>
              <a:t>Е) скрещивание организмов</a:t>
            </a:r>
          </a:p>
          <a:p>
            <a:r>
              <a:rPr lang="ru-RU" dirty="0"/>
              <a:t> </a:t>
            </a:r>
            <a:r>
              <a:rPr lang="ru-RU" dirty="0" smtClean="0"/>
              <a:t>МЕТОДЫ</a:t>
            </a:r>
            <a:br>
              <a:rPr lang="ru-RU" dirty="0" smtClean="0"/>
            </a:br>
            <a:r>
              <a:rPr lang="ru-RU" dirty="0" smtClean="0"/>
              <a:t>1)1</a:t>
            </a:r>
          </a:p>
          <a:p>
            <a:r>
              <a:rPr lang="ru-RU" dirty="0" smtClean="0"/>
              <a:t>2)2</a:t>
            </a:r>
          </a:p>
          <a:p>
            <a:r>
              <a:rPr lang="ru-RU" dirty="0" smtClean="0"/>
              <a:t>3)3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5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3519" r="41042" b="9074"/>
          <a:stretch/>
        </p:blipFill>
        <p:spPr bwMode="auto">
          <a:xfrm>
            <a:off x="190116" y="685111"/>
            <a:ext cx="5527828" cy="50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0134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6.Установите соответствие.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Ответ:121321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685110"/>
            <a:ext cx="30243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</a:p>
          <a:p>
            <a:r>
              <a:rPr lang="ru-RU" dirty="0" smtClean="0"/>
              <a:t>А) полове размножение</a:t>
            </a:r>
          </a:p>
          <a:p>
            <a:r>
              <a:rPr lang="ru-RU" dirty="0" smtClean="0"/>
              <a:t>Б) получение </a:t>
            </a:r>
            <a:r>
              <a:rPr lang="ru-RU" dirty="0" err="1" smtClean="0"/>
              <a:t>генотипически</a:t>
            </a:r>
            <a:r>
              <a:rPr lang="ru-RU" dirty="0" smtClean="0"/>
              <a:t> и </a:t>
            </a:r>
            <a:r>
              <a:rPr lang="ru-RU" dirty="0" err="1" smtClean="0"/>
              <a:t>фенотипически</a:t>
            </a:r>
            <a:r>
              <a:rPr lang="ru-RU" dirty="0" smtClean="0"/>
              <a:t> идентичных организмов</a:t>
            </a:r>
          </a:p>
          <a:p>
            <a:r>
              <a:rPr lang="ru-RU" dirty="0" smtClean="0"/>
              <a:t>В) получение, как правило, бесплодных гибридов</a:t>
            </a:r>
          </a:p>
          <a:p>
            <a:r>
              <a:rPr lang="ru-RU" dirty="0" smtClean="0"/>
              <a:t>Г) используются бактерии</a:t>
            </a:r>
          </a:p>
          <a:p>
            <a:r>
              <a:rPr lang="ru-RU" dirty="0" smtClean="0"/>
              <a:t>Д) бесполое размножение</a:t>
            </a:r>
          </a:p>
          <a:p>
            <a:r>
              <a:rPr lang="ru-RU" dirty="0" smtClean="0"/>
              <a:t>Е) скрещивание организмов</a:t>
            </a:r>
          </a:p>
          <a:p>
            <a:r>
              <a:rPr lang="ru-RU" dirty="0"/>
              <a:t> </a:t>
            </a:r>
            <a:r>
              <a:rPr lang="ru-RU" dirty="0" smtClean="0"/>
              <a:t>МЕТОДЫ</a:t>
            </a:r>
            <a:br>
              <a:rPr lang="ru-RU" dirty="0" smtClean="0"/>
            </a:br>
            <a:r>
              <a:rPr lang="ru-RU" dirty="0" smtClean="0"/>
              <a:t>1)1</a:t>
            </a:r>
          </a:p>
          <a:p>
            <a:r>
              <a:rPr lang="ru-RU" dirty="0" smtClean="0"/>
              <a:t>2)2</a:t>
            </a:r>
          </a:p>
          <a:p>
            <a:r>
              <a:rPr lang="ru-RU" dirty="0" smtClean="0"/>
              <a:t>3)3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0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23889" r="42187" b="22407"/>
          <a:stretch/>
        </p:blipFill>
        <p:spPr bwMode="auto">
          <a:xfrm>
            <a:off x="35496" y="1052736"/>
            <a:ext cx="586393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6.Установите соответствие.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1052736"/>
            <a:ext cx="3168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  <a:br>
              <a:rPr lang="ru-RU" dirty="0" smtClean="0"/>
            </a:br>
            <a:r>
              <a:rPr lang="ru-RU" dirty="0" smtClean="0"/>
              <a:t>А) образование рекомбинантной </a:t>
            </a:r>
            <a:r>
              <a:rPr lang="ru-RU" dirty="0" err="1" smtClean="0"/>
              <a:t>плазмиды</a:t>
            </a:r>
            <a:endParaRPr lang="ru-RU" dirty="0" smtClean="0"/>
          </a:p>
          <a:p>
            <a:r>
              <a:rPr lang="ru-RU" dirty="0" smtClean="0"/>
              <a:t>Б) рестрикция молекулы ДНК</a:t>
            </a:r>
          </a:p>
          <a:p>
            <a:r>
              <a:rPr lang="ru-RU" dirty="0" smtClean="0"/>
              <a:t>В) трансформация бактериальной клетки</a:t>
            </a:r>
          </a:p>
          <a:p>
            <a:r>
              <a:rPr lang="ru-RU" dirty="0" smtClean="0"/>
              <a:t>Г) гибридизация и </a:t>
            </a:r>
            <a:r>
              <a:rPr lang="ru-RU" dirty="0" err="1" smtClean="0"/>
              <a:t>лигирование</a:t>
            </a:r>
            <a:r>
              <a:rPr lang="ru-RU" dirty="0" smtClean="0"/>
              <a:t> </a:t>
            </a:r>
            <a:r>
              <a:rPr lang="ru-RU" dirty="0" err="1" smtClean="0"/>
              <a:t>рестрикционных</a:t>
            </a:r>
            <a:r>
              <a:rPr lang="ru-RU" dirty="0" smtClean="0"/>
              <a:t> фрагментов</a:t>
            </a:r>
          </a:p>
          <a:p>
            <a:r>
              <a:rPr lang="ru-RU" dirty="0" smtClean="0"/>
              <a:t>Д) получение генетически модифицированного организма</a:t>
            </a:r>
          </a:p>
          <a:p>
            <a:r>
              <a:rPr lang="ru-RU" dirty="0" smtClean="0"/>
              <a:t>Е) взаимодействие «липких концов» фрагментов ДНК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0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23889" r="42187" b="22407"/>
          <a:stretch/>
        </p:blipFill>
        <p:spPr bwMode="auto">
          <a:xfrm>
            <a:off x="35496" y="1052736"/>
            <a:ext cx="586393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6.Установите соответствие.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1052736"/>
            <a:ext cx="3168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ХАРАКТЕРИСТИКИ:</a:t>
            </a:r>
            <a:br>
              <a:rPr lang="ru-RU" dirty="0" smtClean="0"/>
            </a:br>
            <a:r>
              <a:rPr lang="ru-RU" dirty="0" smtClean="0"/>
              <a:t>А) образование рекомбинантной </a:t>
            </a:r>
            <a:r>
              <a:rPr lang="ru-RU" dirty="0" err="1" smtClean="0"/>
              <a:t>плазмиды</a:t>
            </a:r>
            <a:endParaRPr lang="ru-RU" dirty="0" smtClean="0"/>
          </a:p>
          <a:p>
            <a:r>
              <a:rPr lang="ru-RU" dirty="0" smtClean="0"/>
              <a:t>Б) рестрикция молекулы ДНК</a:t>
            </a:r>
          </a:p>
          <a:p>
            <a:r>
              <a:rPr lang="ru-RU" dirty="0" smtClean="0"/>
              <a:t>В) трансформация бактериальной клетки</a:t>
            </a:r>
          </a:p>
          <a:p>
            <a:r>
              <a:rPr lang="ru-RU" dirty="0" smtClean="0"/>
              <a:t>Г) гибридизация и </a:t>
            </a:r>
            <a:r>
              <a:rPr lang="ru-RU" dirty="0" err="1" smtClean="0"/>
              <a:t>лигирование</a:t>
            </a:r>
            <a:r>
              <a:rPr lang="ru-RU" dirty="0" smtClean="0"/>
              <a:t> </a:t>
            </a:r>
            <a:r>
              <a:rPr lang="ru-RU" dirty="0" err="1" smtClean="0"/>
              <a:t>рестрикционных</a:t>
            </a:r>
            <a:r>
              <a:rPr lang="ru-RU" dirty="0" smtClean="0"/>
              <a:t> фрагментов</a:t>
            </a:r>
          </a:p>
          <a:p>
            <a:r>
              <a:rPr lang="ru-RU" dirty="0" smtClean="0"/>
              <a:t>Д) получение генетически модифицированного организма</a:t>
            </a:r>
          </a:p>
          <a:p>
            <a:r>
              <a:rPr lang="ru-RU" dirty="0" smtClean="0"/>
              <a:t>Е) взаимодействие «липких концов» фрагментов ДНК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Ответ:213232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4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556" r="9583" b="37778"/>
          <a:stretch/>
        </p:blipFill>
        <p:spPr bwMode="auto">
          <a:xfrm>
            <a:off x="179512" y="1066800"/>
            <a:ext cx="8931390" cy="29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99" y="1484784"/>
            <a:ext cx="6458101" cy="431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59212"/>
            <a:ext cx="28083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400" dirty="0" smtClean="0">
                <a:solidFill>
                  <a:srgbClr val="002060"/>
                </a:solidFill>
              </a:rPr>
              <a:t>Начатая </a:t>
            </a:r>
            <a:r>
              <a:rPr lang="ru-RU" sz="1400" dirty="0" err="1" smtClean="0">
                <a:solidFill>
                  <a:srgbClr val="002060"/>
                </a:solidFill>
              </a:rPr>
              <a:t>Н.И.Вавиловым</a:t>
            </a:r>
            <a:r>
              <a:rPr lang="ru-RU" sz="1400" dirty="0" smtClean="0">
                <a:solidFill>
                  <a:srgbClr val="002060"/>
                </a:solidFill>
              </a:rPr>
              <a:t> работа была продолжена другими учеными. В 1970 г. отечественный ученый </a:t>
            </a:r>
            <a:r>
              <a:rPr lang="ru-RU" sz="1400" dirty="0" err="1" smtClean="0">
                <a:solidFill>
                  <a:srgbClr val="002060"/>
                </a:solidFill>
              </a:rPr>
              <a:t>П.М.Жуковский</a:t>
            </a:r>
            <a:r>
              <a:rPr lang="ru-RU" sz="1400" dirty="0" smtClean="0">
                <a:solidFill>
                  <a:srgbClr val="002060"/>
                </a:solidFill>
              </a:rPr>
              <a:t> установил еще четыре центра происхождения культурных растений: Африканский, Австралийский, Европейско-Сибирский и Североамериканский.</a:t>
            </a:r>
          </a:p>
          <a:p>
            <a:pPr indent="457200"/>
            <a:r>
              <a:rPr lang="ru-RU" sz="1400" dirty="0" smtClean="0">
                <a:solidFill>
                  <a:srgbClr val="002060"/>
                </a:solidFill>
              </a:rPr>
              <a:t>В 1926 году </a:t>
            </a:r>
            <a:r>
              <a:rPr lang="ru-RU" sz="1400" dirty="0" err="1" smtClean="0">
                <a:solidFill>
                  <a:srgbClr val="002060"/>
                </a:solidFill>
              </a:rPr>
              <a:t>Н.И.Вавиловым</a:t>
            </a:r>
            <a:r>
              <a:rPr lang="ru-RU" sz="1400" dirty="0" smtClean="0">
                <a:solidFill>
                  <a:srgbClr val="002060"/>
                </a:solidFill>
              </a:rPr>
              <a:t> была заложена коллекция семян культурных растений, которая постоянно пополняется и используется селекционерами для работ по созданию новых сортов. В настоящее время коллекция, хранящаяся в Санкт-Петербурге, насчитывает свыше 320 </a:t>
            </a:r>
            <a:r>
              <a:rPr lang="ru-RU" sz="1400" dirty="0" err="1" smtClean="0">
                <a:solidFill>
                  <a:srgbClr val="002060"/>
                </a:solidFill>
              </a:rPr>
              <a:t>тыс.образцов</a:t>
            </a:r>
            <a:r>
              <a:rPr lang="ru-RU" sz="1400" dirty="0" smtClean="0">
                <a:solidFill>
                  <a:srgbClr val="002060"/>
                </a:solidFill>
              </a:rPr>
              <a:t> семян культурных растений.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Центры происхождения культурных растений</a:t>
            </a:r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 </a:t>
            </a:r>
            <a:endParaRPr lang="ru-RU" sz="4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556" r="9583" b="37778"/>
          <a:stretch/>
        </p:blipFill>
        <p:spPr bwMode="auto">
          <a:xfrm>
            <a:off x="179512" y="1066800"/>
            <a:ext cx="8931390" cy="29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380" y="148141"/>
            <a:ext cx="2651428" cy="868363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Ответ:235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27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Выберите три верных ответа из шести и запишите цифры, под которыми они указаны.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Какие из перечисленных ниже признаков можно использовать для описания селекции животных?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испытание производителя по потомству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2)  индивидуальный отбор потомков по экстерьеру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3)  межсортовая гибридизация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4)  клонирование переносом ядра из соматической клетки в половую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5)  получение полиплоидных гибридов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6)  вегетативное размножение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61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Выберите три верных ответа из шести и запишите цифры, под которыми они указаны.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Какие из перечисленных ниже признаков можно использовать для описания селекции животных?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1)  испытание производителя по потомству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2)  индивидуальный отбор потомков по экстерьеру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3)  межсортовая гибридизация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4)  клонирование переносом ядра из соматической клетки в половую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5)  получение полиплоидных гибридов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6)  вегетативное размножение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Ответ: 124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64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перечисленные ниже признаки, кроме трёх, можно использовать для описания методов селекции животных. Определите три признака,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отбор по экстерьеру</a:t>
            </a:r>
          </a:p>
          <a:p>
            <a:r>
              <a:rPr lang="ru-RU" sz="2400" dirty="0"/>
              <a:t>2)  метод ментора</a:t>
            </a:r>
          </a:p>
          <a:p>
            <a:r>
              <a:rPr lang="ru-RU" sz="2400" dirty="0"/>
              <a:t>3)  выращивание из культур клеток</a:t>
            </a:r>
          </a:p>
          <a:p>
            <a:r>
              <a:rPr lang="ru-RU" sz="2400" dirty="0"/>
              <a:t>4)  увеличение плоидности</a:t>
            </a:r>
          </a:p>
          <a:p>
            <a:r>
              <a:rPr lang="ru-RU" sz="2400" dirty="0"/>
              <a:t>5)  клонирование переносом ядра из соматической клетки в половую</a:t>
            </a:r>
          </a:p>
          <a:p>
            <a:r>
              <a:rPr lang="ru-RU" sz="2400" dirty="0"/>
              <a:t>6)  испытание родителей по </a:t>
            </a:r>
            <a:r>
              <a:rPr lang="ru-RU" sz="2400" dirty="0" smtClean="0"/>
              <a:t>потомству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64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перечисленные ниже признаки, кроме трёх, можно использовать для описания методов селекции животных. Определите три признака,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отбор по экстерьеру</a:t>
            </a:r>
          </a:p>
          <a:p>
            <a:r>
              <a:rPr lang="ru-RU" sz="2400" dirty="0"/>
              <a:t>2)  метод ментора</a:t>
            </a:r>
          </a:p>
          <a:p>
            <a:r>
              <a:rPr lang="ru-RU" sz="2400" dirty="0"/>
              <a:t>3)  выращивание из культур клеток</a:t>
            </a:r>
          </a:p>
          <a:p>
            <a:r>
              <a:rPr lang="ru-RU" sz="2400" dirty="0"/>
              <a:t>4)  увеличение плоидности</a:t>
            </a:r>
          </a:p>
          <a:p>
            <a:r>
              <a:rPr lang="ru-RU" sz="2400" dirty="0"/>
              <a:t>5)  клонирование переносом ядра из соматической клетки в половую</a:t>
            </a:r>
          </a:p>
          <a:p>
            <a:r>
              <a:rPr lang="ru-RU" sz="2400" dirty="0"/>
              <a:t>6)  испытание родителей по </a:t>
            </a:r>
            <a:r>
              <a:rPr lang="ru-RU" sz="2400" dirty="0" smtClean="0"/>
              <a:t>потомству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921498"/>
            <a:ext cx="885698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перечисленные ниже признаки, кроме трёх, можно использовать для описания методов селекции животных. Определите три признака,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отбор по экстерьеру</a:t>
            </a:r>
          </a:p>
          <a:p>
            <a:r>
              <a:rPr lang="ru-RU" sz="2400" dirty="0"/>
              <a:t>2)  метод ментора</a:t>
            </a:r>
          </a:p>
          <a:p>
            <a:r>
              <a:rPr lang="ru-RU" sz="2400" dirty="0"/>
              <a:t>3)  выращивание из культур клеток</a:t>
            </a:r>
          </a:p>
          <a:p>
            <a:r>
              <a:rPr lang="ru-RU" sz="2400" dirty="0"/>
              <a:t>4)  увеличение плоидности</a:t>
            </a:r>
          </a:p>
          <a:p>
            <a:r>
              <a:rPr lang="ru-RU" sz="2400" dirty="0"/>
              <a:t>5)  клонирование переносом ядра из соматической клетки в половую</a:t>
            </a:r>
          </a:p>
          <a:p>
            <a:r>
              <a:rPr lang="ru-RU" sz="2400" dirty="0"/>
              <a:t>6)  испытание родителей по потомству</a:t>
            </a:r>
          </a:p>
          <a:p>
            <a:r>
              <a:rPr lang="ru-RU" sz="2400" dirty="0"/>
              <a:t>Ответ: 234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33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используют для описания вегетативного размножения растений.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перекрёстное опыление</a:t>
            </a:r>
          </a:p>
          <a:p>
            <a:r>
              <a:rPr lang="ru-RU" sz="2400" dirty="0"/>
              <a:t>2)  деление куста</a:t>
            </a:r>
          </a:p>
          <a:p>
            <a:r>
              <a:rPr lang="ru-RU" sz="2400" dirty="0"/>
              <a:t>3)  корневые отпрыски</a:t>
            </a:r>
          </a:p>
          <a:p>
            <a:r>
              <a:rPr lang="ru-RU" sz="2400" dirty="0"/>
              <a:t>4)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5)  черенкование</a:t>
            </a:r>
          </a:p>
          <a:p>
            <a:r>
              <a:rPr lang="ru-RU" sz="2400" dirty="0"/>
              <a:t>6)  </a:t>
            </a:r>
            <a:r>
              <a:rPr lang="ru-RU" sz="2400" dirty="0" smtClean="0"/>
              <a:t>самоопыление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67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используют для описания вегетативного размножения растений.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перекрёстное опыление</a:t>
            </a:r>
          </a:p>
          <a:p>
            <a:r>
              <a:rPr lang="ru-RU" sz="2400" dirty="0"/>
              <a:t>2)  деление куста</a:t>
            </a:r>
          </a:p>
          <a:p>
            <a:r>
              <a:rPr lang="ru-RU" sz="2400" dirty="0"/>
              <a:t>3)  корневые отпрыски</a:t>
            </a:r>
          </a:p>
          <a:p>
            <a:r>
              <a:rPr lang="ru-RU" sz="2400" dirty="0"/>
              <a:t>4)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5)  черенкование</a:t>
            </a:r>
          </a:p>
          <a:p>
            <a:r>
              <a:rPr lang="ru-RU" sz="2400" dirty="0"/>
              <a:t>6)  самоопыление</a:t>
            </a:r>
          </a:p>
          <a:p>
            <a:r>
              <a:rPr lang="ru-RU" sz="2400" dirty="0"/>
              <a:t>Ответ: 146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36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перечисленных ниже характеристик можно использовать для описания методов селекции микроорганизмов?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гибридизация разных штаммов</a:t>
            </a:r>
          </a:p>
          <a:p>
            <a:r>
              <a:rPr lang="ru-RU" sz="2400" dirty="0"/>
              <a:t>2)  отбор по экстерьеру</a:t>
            </a:r>
          </a:p>
          <a:p>
            <a:r>
              <a:rPr lang="ru-RU" sz="2400" dirty="0"/>
              <a:t>3)  инбридинг</a:t>
            </a:r>
          </a:p>
          <a:p>
            <a:r>
              <a:rPr lang="ru-RU" sz="2400" dirty="0"/>
              <a:t>4)  искусственный мутагенез</a:t>
            </a:r>
          </a:p>
          <a:p>
            <a:r>
              <a:rPr lang="ru-RU" sz="2400" dirty="0"/>
              <a:t>5)  генная инженерия</a:t>
            </a:r>
          </a:p>
          <a:p>
            <a:r>
              <a:rPr lang="ru-RU" sz="2400" dirty="0"/>
              <a:t>6)  метод </a:t>
            </a:r>
            <a:r>
              <a:rPr lang="ru-RU" sz="2400" dirty="0" smtClean="0"/>
              <a:t>ментора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70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перечисленных ниже характеристик можно использовать для описания методов селекции микроорганизмов?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гибридизация разных штаммов</a:t>
            </a:r>
          </a:p>
          <a:p>
            <a:r>
              <a:rPr lang="ru-RU" sz="2400" dirty="0"/>
              <a:t>2)  отбор по экстерьеру</a:t>
            </a:r>
          </a:p>
          <a:p>
            <a:r>
              <a:rPr lang="ru-RU" sz="2400" dirty="0"/>
              <a:t>3)  инбридинг</a:t>
            </a:r>
          </a:p>
          <a:p>
            <a:r>
              <a:rPr lang="ru-RU" sz="2400" dirty="0"/>
              <a:t>4)  искусственный мутагенез</a:t>
            </a:r>
          </a:p>
          <a:p>
            <a:r>
              <a:rPr lang="ru-RU" sz="2400" dirty="0"/>
              <a:t>5)  генная инженерия</a:t>
            </a:r>
          </a:p>
          <a:p>
            <a:r>
              <a:rPr lang="ru-RU" sz="2400" dirty="0"/>
              <a:t>6)  метод ментора</a:t>
            </a:r>
          </a:p>
          <a:p>
            <a:r>
              <a:rPr lang="ru-RU" sz="2400" dirty="0"/>
              <a:t>Ответ: 145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21" y="1412776"/>
            <a:ext cx="5976739" cy="444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29523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600" dirty="0" smtClean="0">
                <a:solidFill>
                  <a:srgbClr val="002060"/>
                </a:solidFill>
              </a:rPr>
              <a:t>Процесс одомашнивания животных был более сложным и длительным, чем окультуривание растений. Человек одомашнил лишь 0,004% фауны планеты: около 60 видов млекопитающих, 12 видов птиц, семь видов рыб и пять видов насекомых. </a:t>
            </a:r>
            <a:endParaRPr lang="ru-RU" sz="1600" dirty="0">
              <a:solidFill>
                <a:srgbClr val="002060"/>
              </a:solidFill>
            </a:endParaRPr>
          </a:p>
          <a:p>
            <a:pPr indent="457200"/>
            <a:r>
              <a:rPr lang="ru-RU" sz="1600" dirty="0" smtClean="0">
                <a:solidFill>
                  <a:srgbClr val="002060"/>
                </a:solidFill>
              </a:rPr>
              <a:t>Центры происхождения домашних животных, так же как и центры происхождения культурных растений, совпадают с очагами древнейших цивилизаций. Эти области определены ареалами обитания диких предков домашних животных.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Центры происхождения домашних животных</a:t>
            </a:r>
            <a:endParaRPr lang="ru-RU" sz="4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40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используют для описания методов селекции.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2)  метод культуры клеток и тканей</a:t>
            </a:r>
          </a:p>
          <a:p>
            <a:r>
              <a:rPr lang="ru-RU" sz="2400" dirty="0"/>
              <a:t>3)  использование дрожжей для производства белков и витаминов</a:t>
            </a:r>
          </a:p>
          <a:p>
            <a:r>
              <a:rPr lang="ru-RU" sz="2400" dirty="0"/>
              <a:t>4)  метод рекомбинантных </a:t>
            </a:r>
            <a:r>
              <a:rPr lang="ru-RU" sz="2400" dirty="0" err="1"/>
              <a:t>плазмид</a:t>
            </a:r>
            <a:endParaRPr lang="ru-RU" sz="2400" dirty="0"/>
          </a:p>
          <a:p>
            <a:r>
              <a:rPr lang="ru-RU" sz="2400" dirty="0"/>
              <a:t>5)  испытание по потомству</a:t>
            </a:r>
          </a:p>
          <a:p>
            <a:r>
              <a:rPr lang="ru-RU" sz="2400" dirty="0"/>
              <a:t>6)  </a:t>
            </a:r>
            <a:r>
              <a:rPr lang="ru-RU" sz="2400" dirty="0" smtClean="0"/>
              <a:t>гетерозис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74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используют для описания методов селекции.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2)  метод культуры клеток и тканей</a:t>
            </a:r>
          </a:p>
          <a:p>
            <a:r>
              <a:rPr lang="ru-RU" sz="2400" dirty="0"/>
              <a:t>3)  использование дрожжей для производства белков и витаминов</a:t>
            </a:r>
          </a:p>
          <a:p>
            <a:r>
              <a:rPr lang="ru-RU" sz="2400" dirty="0"/>
              <a:t>4)  метод рекомбинантных </a:t>
            </a:r>
            <a:r>
              <a:rPr lang="ru-RU" sz="2400" dirty="0" err="1"/>
              <a:t>плазмид</a:t>
            </a:r>
            <a:endParaRPr lang="ru-RU" sz="2400" dirty="0"/>
          </a:p>
          <a:p>
            <a:r>
              <a:rPr lang="ru-RU" sz="2400" dirty="0"/>
              <a:t>5)  испытание по потомству</a:t>
            </a:r>
          </a:p>
          <a:p>
            <a:r>
              <a:rPr lang="ru-RU" sz="2400" dirty="0"/>
              <a:t>6)  гетерозис</a:t>
            </a:r>
          </a:p>
          <a:p>
            <a:r>
              <a:rPr lang="ru-RU" sz="2400" dirty="0"/>
              <a:t>Ответ: 234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76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из перечисленных ниже результатов могут быть следствием методов гибридизации?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выведение гетерозисной кукурузы</a:t>
            </a:r>
          </a:p>
          <a:p>
            <a:r>
              <a:rPr lang="ru-RU" sz="2400" dirty="0"/>
              <a:t>2)  получение чистых линий гороха</a:t>
            </a:r>
          </a:p>
          <a:p>
            <a:r>
              <a:rPr lang="ru-RU" sz="2400" dirty="0"/>
              <a:t>3)  обработка растений колхицином</a:t>
            </a:r>
          </a:p>
          <a:p>
            <a:r>
              <a:rPr lang="ru-RU" sz="2400" dirty="0"/>
              <a:t>4)  выведение пшеницы Новосибирская 67 после облучения рентгеновским лучами семян исходного сорта</a:t>
            </a:r>
          </a:p>
          <a:p>
            <a:r>
              <a:rPr lang="ru-RU" sz="2400" dirty="0"/>
              <a:t>5)  выведение пшенично-ржаного гибрида Тритикале</a:t>
            </a:r>
          </a:p>
          <a:p>
            <a:r>
              <a:rPr lang="ru-RU" sz="2400" dirty="0"/>
              <a:t>6)  получение мутантных грибов-дрожжей при воздействии на исходную культуру </a:t>
            </a:r>
            <a:r>
              <a:rPr lang="ru-RU" sz="2400" dirty="0" smtClean="0"/>
              <a:t>радием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921510"/>
            <a:ext cx="885698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из перечисленных ниже результатов могут быть следствием методов гибридизации?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выведение гетерозисной кукурузы</a:t>
            </a:r>
          </a:p>
          <a:p>
            <a:r>
              <a:rPr lang="ru-RU" sz="2400" dirty="0"/>
              <a:t>2)  получение чистых линий гороха</a:t>
            </a:r>
          </a:p>
          <a:p>
            <a:r>
              <a:rPr lang="ru-RU" sz="2400" dirty="0"/>
              <a:t>3)  обработка растений колхицином</a:t>
            </a:r>
          </a:p>
          <a:p>
            <a:r>
              <a:rPr lang="ru-RU" sz="2400" dirty="0"/>
              <a:t>4)  выведение пшеницы Новосибирская 67 после облучения рентгеновским лучами семян исходного сорта</a:t>
            </a:r>
          </a:p>
          <a:p>
            <a:r>
              <a:rPr lang="ru-RU" sz="2400" dirty="0"/>
              <a:t>5)  выведение пшенично-ржаного гибрида Тритикале</a:t>
            </a:r>
          </a:p>
          <a:p>
            <a:r>
              <a:rPr lang="ru-RU" sz="2400" dirty="0"/>
              <a:t>6)  получение мутантных грибов-дрожжей при воздействии на исходную культуру радием</a:t>
            </a:r>
          </a:p>
          <a:p>
            <a:r>
              <a:rPr lang="ru-RU" sz="2400" dirty="0"/>
              <a:t>Ответ: 125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45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термины, кроме трёх, используются для описания методов селекции растительных организмов.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прививка</a:t>
            </a:r>
          </a:p>
          <a:p>
            <a:r>
              <a:rPr lang="ru-RU" sz="2400" dirty="0"/>
              <a:t>2)  вакцинация</a:t>
            </a:r>
          </a:p>
          <a:p>
            <a:r>
              <a:rPr lang="ru-RU" sz="2400" dirty="0"/>
              <a:t>3)  гибридизация</a:t>
            </a:r>
          </a:p>
          <a:p>
            <a:r>
              <a:rPr lang="ru-RU" sz="2400" dirty="0"/>
              <a:t>4)  пикировка</a:t>
            </a:r>
          </a:p>
          <a:p>
            <a:r>
              <a:rPr lang="ru-RU" sz="2400" dirty="0"/>
              <a:t>5)  полиплоидия</a:t>
            </a:r>
          </a:p>
          <a:p>
            <a:r>
              <a:rPr lang="ru-RU" sz="2400" dirty="0"/>
              <a:t>6)  </a:t>
            </a:r>
            <a:r>
              <a:rPr lang="ru-RU" sz="2400" dirty="0" smtClean="0"/>
              <a:t>окучивание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79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термины, кроме трёх, используются для описания методов селекции растительных организмов. Определите три термина,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прививка</a:t>
            </a:r>
          </a:p>
          <a:p>
            <a:r>
              <a:rPr lang="ru-RU" sz="2400" dirty="0"/>
              <a:t>2)  вакцинация</a:t>
            </a:r>
          </a:p>
          <a:p>
            <a:r>
              <a:rPr lang="ru-RU" sz="2400" dirty="0"/>
              <a:t>3)  гибридизация</a:t>
            </a:r>
          </a:p>
          <a:p>
            <a:r>
              <a:rPr lang="ru-RU" sz="2400" dirty="0"/>
              <a:t>4)  пикировка</a:t>
            </a:r>
          </a:p>
          <a:p>
            <a:r>
              <a:rPr lang="ru-RU" sz="2400" dirty="0"/>
              <a:t>5)  полиплоидия</a:t>
            </a:r>
          </a:p>
          <a:p>
            <a:r>
              <a:rPr lang="ru-RU" sz="2400" dirty="0"/>
              <a:t>6)  окучивание</a:t>
            </a:r>
          </a:p>
          <a:p>
            <a:r>
              <a:rPr lang="ru-RU" sz="2400" dirty="0"/>
              <a:t>Ответ: 246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48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перечисленные ниже методы относятся к методам селекции?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массовый отбор</a:t>
            </a:r>
          </a:p>
          <a:p>
            <a:r>
              <a:rPr lang="ru-RU" sz="2400" dirty="0"/>
              <a:t>2)  культивирование клеток на питательных средах</a:t>
            </a:r>
          </a:p>
          <a:p>
            <a:r>
              <a:rPr lang="ru-RU" sz="2400" dirty="0"/>
              <a:t>3)  аутбридинг</a:t>
            </a:r>
          </a:p>
          <a:p>
            <a:r>
              <a:rPr lang="ru-RU" sz="2400" dirty="0"/>
              <a:t>4)  индивидуальный отбор</a:t>
            </a:r>
          </a:p>
          <a:p>
            <a:r>
              <a:rPr lang="ru-RU" sz="2400" dirty="0"/>
              <a:t>5)  создания и введения рекомбинантной ДНК</a:t>
            </a:r>
          </a:p>
          <a:p>
            <a:r>
              <a:rPr lang="ru-RU" sz="2400" dirty="0"/>
              <a:t>6)  культивирование специально выведенных штаммов бактерий для получения </a:t>
            </a:r>
            <a:r>
              <a:rPr lang="ru-RU" sz="2400" dirty="0" smtClean="0"/>
              <a:t>антибиотиков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82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перечисленные ниже методы относятся к методам селекции?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массовый отбор</a:t>
            </a:r>
          </a:p>
          <a:p>
            <a:r>
              <a:rPr lang="ru-RU" sz="2400" dirty="0"/>
              <a:t>2)  культивирование клеток на питательных средах</a:t>
            </a:r>
          </a:p>
          <a:p>
            <a:r>
              <a:rPr lang="ru-RU" sz="2400" dirty="0"/>
              <a:t>3)  аутбридинг</a:t>
            </a:r>
          </a:p>
          <a:p>
            <a:r>
              <a:rPr lang="ru-RU" sz="2400" dirty="0"/>
              <a:t>4)  индивидуальный отбор</a:t>
            </a:r>
          </a:p>
          <a:p>
            <a:r>
              <a:rPr lang="ru-RU" sz="2400" dirty="0"/>
              <a:t>5)  создания и введения рекомбинантной ДНК</a:t>
            </a:r>
          </a:p>
          <a:p>
            <a:r>
              <a:rPr lang="ru-RU" sz="2400" dirty="0"/>
              <a:t>6)  культивирование специально выведенных штаммов бактерий для получения антибиотиков</a:t>
            </a:r>
          </a:p>
          <a:p>
            <a:r>
              <a:rPr lang="ru-RU" sz="2400" dirty="0"/>
              <a:t>Ответ: 134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921519"/>
            <a:ext cx="885698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трёх, используются для описания методов клеточной инженерии. Определите три характеристики,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рекомбинантной ДНК</a:t>
            </a:r>
          </a:p>
          <a:p>
            <a:r>
              <a:rPr lang="ru-RU" sz="2400" dirty="0"/>
              <a:t>2)  гибридизация клеток</a:t>
            </a:r>
          </a:p>
          <a:p>
            <a:r>
              <a:rPr lang="ru-RU" sz="2400" dirty="0"/>
              <a:t>3)  клонирование переносом ядра из соматической клетки в половую</a:t>
            </a:r>
          </a:p>
          <a:p>
            <a:r>
              <a:rPr lang="ru-RU" sz="2400" dirty="0"/>
              <a:t>4)  создание генно-модифицированного организма путём редактирования генома</a:t>
            </a:r>
          </a:p>
          <a:p>
            <a:r>
              <a:rPr lang="ru-RU" sz="2400" dirty="0"/>
              <a:t>5)  введение рекомбинантной </a:t>
            </a:r>
            <a:r>
              <a:rPr lang="ru-RU" sz="2400" dirty="0" err="1"/>
              <a:t>плазмиды</a:t>
            </a:r>
            <a:r>
              <a:rPr lang="ru-RU" sz="2400" dirty="0"/>
              <a:t> в клетку</a:t>
            </a:r>
          </a:p>
          <a:p>
            <a:r>
              <a:rPr lang="ru-RU" sz="2400" dirty="0"/>
              <a:t>6)  выращивание растений из культуры </a:t>
            </a:r>
            <a:r>
              <a:rPr lang="ru-RU" sz="2400" dirty="0" smtClean="0"/>
              <a:t>клеток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736853"/>
            <a:ext cx="885698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трёх, используются для описания методов клеточной инженерии. Определите три характеристики,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получение рекомбинантной ДНК</a:t>
            </a:r>
          </a:p>
          <a:p>
            <a:r>
              <a:rPr lang="ru-RU" sz="2400" dirty="0"/>
              <a:t>2)  гибридизация клеток</a:t>
            </a:r>
          </a:p>
          <a:p>
            <a:r>
              <a:rPr lang="ru-RU" sz="2400" dirty="0"/>
              <a:t>3)  клонирование переносом ядра из соматической клетки в половую</a:t>
            </a:r>
          </a:p>
          <a:p>
            <a:r>
              <a:rPr lang="ru-RU" sz="2400" dirty="0"/>
              <a:t>4)  создание генно-модифицированного организма путём редактирования генома</a:t>
            </a:r>
          </a:p>
          <a:p>
            <a:r>
              <a:rPr lang="ru-RU" sz="2400" dirty="0"/>
              <a:t>5)  введение рекомбинантной </a:t>
            </a:r>
            <a:r>
              <a:rPr lang="ru-RU" sz="2400" dirty="0" err="1"/>
              <a:t>плазмиды</a:t>
            </a:r>
            <a:r>
              <a:rPr lang="ru-RU" sz="2400" dirty="0"/>
              <a:t> в клетку</a:t>
            </a:r>
          </a:p>
          <a:p>
            <a:r>
              <a:rPr lang="ru-RU" sz="2400" dirty="0"/>
              <a:t>6)  выращивание растений из культуры клеток</a:t>
            </a:r>
          </a:p>
          <a:p>
            <a:r>
              <a:rPr lang="ru-RU" sz="2400" dirty="0"/>
              <a:t>Ответ: 145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Закон гомологических рядов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351255"/>
            <a:ext cx="3744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 smtClean="0">
                <a:solidFill>
                  <a:srgbClr val="002060"/>
                </a:solidFill>
              </a:rPr>
              <a:t>Исследовав растения семейства Злаковые. Вавилов обнаружил, что у многих видов этого семейства имеются одинаковые наследственные изменения. Например, у твердой, мягкой и других сортов пшеницы колос бывает красным, белым и черным с длинной и короткой осью. У других злаков были также обнаружены сходные изменения. Эта важная закономерность была проверена и на растениях других семейств. </a:t>
            </a:r>
          </a:p>
          <a:p>
            <a:pPr indent="457200"/>
            <a:r>
              <a:rPr lang="ru-RU" dirty="0" smtClean="0">
                <a:solidFill>
                  <a:srgbClr val="002060"/>
                </a:solidFill>
              </a:rPr>
              <a:t>В результате многолетней работы </a:t>
            </a:r>
            <a:r>
              <a:rPr lang="ru-RU" dirty="0" err="1" smtClean="0">
                <a:solidFill>
                  <a:srgbClr val="002060"/>
                </a:solidFill>
              </a:rPr>
              <a:t>Н.И.Вавилов</a:t>
            </a:r>
            <a:r>
              <a:rPr lang="ru-RU" dirty="0" smtClean="0">
                <a:solidFill>
                  <a:srgbClr val="002060"/>
                </a:solidFill>
              </a:rPr>
              <a:t> вывел </a:t>
            </a:r>
            <a:r>
              <a:rPr lang="ru-RU" i="1" dirty="0" smtClean="0">
                <a:solidFill>
                  <a:srgbClr val="C00000"/>
                </a:solidFill>
              </a:rPr>
              <a:t>закон гомологических ряды в наследственной изменчивости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40" y="1367229"/>
            <a:ext cx="5398517" cy="483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2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54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из перечисленных ниже характеристик можно использовать для описания инбридинга?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повышение жизнеспособности гибридов</a:t>
            </a:r>
          </a:p>
          <a:p>
            <a:r>
              <a:rPr lang="ru-RU" sz="2400" dirty="0"/>
              <a:t>2)  появление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3)  разложение исходной формы на ряд чистых линий</a:t>
            </a:r>
          </a:p>
          <a:p>
            <a:r>
              <a:rPr lang="ru-RU" sz="2400" dirty="0"/>
              <a:t>4)  перекрёстное опыление</a:t>
            </a:r>
          </a:p>
          <a:p>
            <a:r>
              <a:rPr lang="ru-RU" sz="2400" dirty="0"/>
              <a:t>5)  скрещивание между потомками одной родительской пары</a:t>
            </a:r>
          </a:p>
          <a:p>
            <a:r>
              <a:rPr lang="ru-RU" sz="2400" dirty="0"/>
              <a:t>6)  стабилизация признаков сорта или </a:t>
            </a:r>
            <a:r>
              <a:rPr lang="ru-RU" sz="2400" dirty="0" smtClean="0"/>
              <a:t>породы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106188"/>
            <a:ext cx="885698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цифры, под которыми они указаны.</a:t>
            </a:r>
          </a:p>
          <a:p>
            <a:r>
              <a:rPr lang="ru-RU" sz="2400" dirty="0"/>
              <a:t>Какие из перечисленных ниже характеристик можно использовать для описания инбридинга?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повышение жизнеспособности гибридов</a:t>
            </a:r>
          </a:p>
          <a:p>
            <a:r>
              <a:rPr lang="ru-RU" sz="2400" dirty="0"/>
              <a:t>2)  появление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3)  разложение исходной формы на ряд чистых линий</a:t>
            </a:r>
          </a:p>
          <a:p>
            <a:r>
              <a:rPr lang="ru-RU" sz="2400" dirty="0"/>
              <a:t>4)  перекрёстное опыление</a:t>
            </a:r>
          </a:p>
          <a:p>
            <a:r>
              <a:rPr lang="ru-RU" sz="2400" dirty="0"/>
              <a:t>5)  скрещивание между потомками одной родительской пары</a:t>
            </a:r>
          </a:p>
          <a:p>
            <a:r>
              <a:rPr lang="ru-RU" sz="2400" dirty="0"/>
              <a:t>6)  стабилизация признаков сорта или породы</a:t>
            </a:r>
          </a:p>
          <a:p>
            <a:r>
              <a:rPr lang="ru-RU" sz="2400" dirty="0"/>
              <a:t>Ответ: 356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921525"/>
            <a:ext cx="885698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можно использовать для выращивания бессемянных плодов апельсина. Определите три метода,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выращивание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2)  выращивание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</a:t>
            </a:r>
          </a:p>
          <a:p>
            <a:r>
              <a:rPr lang="ru-RU" sz="2400" dirty="0"/>
              <a:t>3)  создание гетерозисных сортов</a:t>
            </a:r>
          </a:p>
          <a:p>
            <a:r>
              <a:rPr lang="ru-RU" sz="2400" dirty="0"/>
              <a:t>4)  искусственный мутагенез с последующей гибридизацией растений</a:t>
            </a:r>
          </a:p>
          <a:p>
            <a:r>
              <a:rPr lang="ru-RU" sz="2400" dirty="0"/>
              <a:t>5)  прививка мутагенных черенков в крону </a:t>
            </a:r>
            <a:r>
              <a:rPr lang="ru-RU" sz="2400" dirty="0" err="1"/>
              <a:t>немутантных</a:t>
            </a:r>
            <a:r>
              <a:rPr lang="ru-RU" sz="2400" dirty="0"/>
              <a:t> растений</a:t>
            </a:r>
          </a:p>
          <a:p>
            <a:r>
              <a:rPr lang="ru-RU" sz="2400" dirty="0"/>
              <a:t>6)  испытание родителей по </a:t>
            </a:r>
            <a:r>
              <a:rPr lang="ru-RU" sz="2400" dirty="0" smtClean="0"/>
              <a:t>потомству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736859"/>
            <a:ext cx="885698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методы, кроме трёх, можно использовать для выращивания бессемянных плодов апельсина. Определите три метода, «выпадающих»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выращивание </a:t>
            </a:r>
            <a:r>
              <a:rPr lang="ru-RU" sz="2400" dirty="0" err="1"/>
              <a:t>полиплоидов</a:t>
            </a:r>
            <a:endParaRPr lang="ru-RU" sz="2400" dirty="0"/>
          </a:p>
          <a:p>
            <a:r>
              <a:rPr lang="ru-RU" sz="2400" dirty="0"/>
              <a:t>2)  выращивание из </a:t>
            </a:r>
            <a:r>
              <a:rPr lang="ru-RU" sz="2400" dirty="0" err="1"/>
              <a:t>каллусной</a:t>
            </a:r>
            <a:r>
              <a:rPr lang="ru-RU" sz="2400" dirty="0"/>
              <a:t> ткани</a:t>
            </a:r>
          </a:p>
          <a:p>
            <a:r>
              <a:rPr lang="ru-RU" sz="2400" dirty="0"/>
              <a:t>3)  создание гетерозисных сортов</a:t>
            </a:r>
          </a:p>
          <a:p>
            <a:r>
              <a:rPr lang="ru-RU" sz="2400" dirty="0"/>
              <a:t>4)  искусственный мутагенез с последующей гибридизацией растений</a:t>
            </a:r>
          </a:p>
          <a:p>
            <a:r>
              <a:rPr lang="ru-RU" sz="2400" dirty="0"/>
              <a:t>5)  прививка мутагенных черенков в крону </a:t>
            </a:r>
            <a:r>
              <a:rPr lang="ru-RU" sz="2400" dirty="0" err="1"/>
              <a:t>немутантных</a:t>
            </a:r>
            <a:r>
              <a:rPr lang="ru-RU" sz="2400" dirty="0"/>
              <a:t> растений</a:t>
            </a:r>
          </a:p>
          <a:p>
            <a:r>
              <a:rPr lang="ru-RU" sz="2400" dirty="0"/>
              <a:t>6)  испытание родителей по потомству</a:t>
            </a:r>
          </a:p>
          <a:p>
            <a:r>
              <a:rPr lang="ru-RU" sz="2400" dirty="0"/>
              <a:t>Ответ: 136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2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475525"/>
            <a:ext cx="885698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двух, используют для описания методов селекции растений. Определите две характеристики, «выпадающие»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испытание производителя по потомству</a:t>
            </a:r>
          </a:p>
          <a:p>
            <a:r>
              <a:rPr lang="ru-RU" sz="2400" dirty="0"/>
              <a:t>2)  массовый отбор</a:t>
            </a:r>
          </a:p>
          <a:p>
            <a:r>
              <a:rPr lang="ru-RU" sz="2400" dirty="0"/>
              <a:t>3)  отбор по экстерьеру</a:t>
            </a:r>
          </a:p>
          <a:p>
            <a:r>
              <a:rPr lang="ru-RU" sz="2400" dirty="0"/>
              <a:t>4)  отдалённая гибридизация</a:t>
            </a:r>
          </a:p>
          <a:p>
            <a:r>
              <a:rPr lang="ru-RU" sz="2400" dirty="0"/>
              <a:t>5)  </a:t>
            </a:r>
            <a:r>
              <a:rPr lang="ru-RU" sz="2400" dirty="0" err="1" smtClean="0"/>
              <a:t>полиплоидизация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60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двух, используют для описания методов селекции растений. Определите две характеристики, «выпадающие»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испытание производителя по потомству</a:t>
            </a:r>
          </a:p>
          <a:p>
            <a:r>
              <a:rPr lang="ru-RU" sz="2400" dirty="0"/>
              <a:t>2)  массовый отбор</a:t>
            </a:r>
          </a:p>
          <a:p>
            <a:r>
              <a:rPr lang="ru-RU" sz="2400" dirty="0"/>
              <a:t>3)  отбор по экстерьеру</a:t>
            </a:r>
          </a:p>
          <a:p>
            <a:r>
              <a:rPr lang="ru-RU" sz="2400" dirty="0"/>
              <a:t>4)  отдалённая гибридизация</a:t>
            </a:r>
          </a:p>
          <a:p>
            <a:r>
              <a:rPr lang="ru-RU" sz="2400" dirty="0"/>
              <a:t>5)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Ответ: 13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475528"/>
            <a:ext cx="885698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двух, используют для описания методов селекции животных. Определите две характеристики, «выпадающие»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выращивание организма из колонии клеток</a:t>
            </a:r>
          </a:p>
          <a:p>
            <a:r>
              <a:rPr lang="ru-RU" sz="2400" dirty="0"/>
              <a:t>2)  отбор по экстерьеру</a:t>
            </a:r>
          </a:p>
          <a:p>
            <a:r>
              <a:rPr lang="ru-RU" sz="2400" dirty="0"/>
              <a:t>3)  проверка по потомству</a:t>
            </a:r>
          </a:p>
          <a:p>
            <a:r>
              <a:rPr lang="ru-RU" sz="2400" dirty="0"/>
              <a:t>4)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5)  </a:t>
            </a:r>
            <a:r>
              <a:rPr lang="ru-RU" sz="2400" dirty="0" smtClean="0"/>
              <a:t>гибридизация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1290863"/>
            <a:ext cx="885698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Все приведённые ниже характеристики, кроме двух, используют для описания методов селекции животных. Определите две характеристики, «выпадающие» из общего списка, и запишите в таблицу цифры, под которыми они указаны.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выращивание организма из колонии клеток</a:t>
            </a:r>
          </a:p>
          <a:p>
            <a:r>
              <a:rPr lang="ru-RU" sz="2400" dirty="0"/>
              <a:t>2)  отбор по экстерьеру</a:t>
            </a:r>
          </a:p>
          <a:p>
            <a:r>
              <a:rPr lang="ru-RU" sz="2400" dirty="0"/>
              <a:t>3)  проверка по потомству</a:t>
            </a:r>
          </a:p>
          <a:p>
            <a:r>
              <a:rPr lang="ru-RU" sz="2400" dirty="0"/>
              <a:t>4)  </a:t>
            </a:r>
            <a:r>
              <a:rPr lang="ru-RU" sz="2400" dirty="0" err="1"/>
              <a:t>полиплоидизация</a:t>
            </a:r>
            <a:endParaRPr lang="ru-RU" sz="2400" dirty="0"/>
          </a:p>
          <a:p>
            <a:r>
              <a:rPr lang="ru-RU" sz="2400" dirty="0"/>
              <a:t>5)  гибридизация</a:t>
            </a:r>
          </a:p>
          <a:p>
            <a:r>
              <a:rPr lang="ru-RU" sz="2400" dirty="0"/>
              <a:t>Ответ: 14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921535"/>
            <a:ext cx="885698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приведённых примеров относят к методам генной инженерии?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пересадка ядра из соматической клетки в половую</a:t>
            </a:r>
          </a:p>
          <a:p>
            <a:r>
              <a:rPr lang="ru-RU" sz="2400" dirty="0"/>
              <a:t>2)  перенос гена флуоресценции из медузы в плодовую мушку</a:t>
            </a:r>
          </a:p>
          <a:p>
            <a:r>
              <a:rPr lang="ru-RU" sz="2400" dirty="0"/>
              <a:t>3)  увеличение количества копий гена синтеза жирных кислот в рапсе</a:t>
            </a:r>
          </a:p>
          <a:p>
            <a:r>
              <a:rPr lang="ru-RU" sz="2400" dirty="0"/>
              <a:t>4)  получение потомства от родителей разных видов</a:t>
            </a:r>
          </a:p>
          <a:p>
            <a:r>
              <a:rPr lang="ru-RU" sz="2400" dirty="0"/>
              <a:t>5)  кратное увеличение числа хромосом в клетке</a:t>
            </a:r>
          </a:p>
          <a:p>
            <a:r>
              <a:rPr lang="ru-RU" sz="2400" dirty="0"/>
              <a:t>6)  создание штамма кишечной палочки, производящего инсулин </a:t>
            </a:r>
            <a:r>
              <a:rPr lang="ru-RU" sz="2400" dirty="0" smtClean="0"/>
              <a:t>человека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016" y="736869"/>
            <a:ext cx="885698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Выберите три верных ответа из шести и запишите в таблицу цифры, под которыми они указаны.</a:t>
            </a:r>
          </a:p>
          <a:p>
            <a:r>
              <a:rPr lang="ru-RU" sz="2400" dirty="0"/>
              <a:t>Какие из приведённых примеров относят к методам генной инженерии?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1)  пересадка ядра из соматической клетки в половую</a:t>
            </a:r>
          </a:p>
          <a:p>
            <a:r>
              <a:rPr lang="ru-RU" sz="2400" dirty="0"/>
              <a:t>2)  перенос гена флуоресценции из медузы в плодовую мушку</a:t>
            </a:r>
          </a:p>
          <a:p>
            <a:r>
              <a:rPr lang="ru-RU" sz="2400" dirty="0"/>
              <a:t>3)  увеличение количества копий гена синтеза жирных кислот в рапсе</a:t>
            </a:r>
          </a:p>
          <a:p>
            <a:r>
              <a:rPr lang="ru-RU" sz="2400" dirty="0"/>
              <a:t>4)  получение потомства от родителей разных видов</a:t>
            </a:r>
          </a:p>
          <a:p>
            <a:r>
              <a:rPr lang="ru-RU" sz="2400" dirty="0"/>
              <a:t>5)  кратное увеличение числа хромосом в клетке</a:t>
            </a:r>
          </a:p>
          <a:p>
            <a:r>
              <a:rPr lang="ru-RU" sz="2400" dirty="0"/>
              <a:t>6)  создание штамма кишечной палочки, производящего инсулин человека</a:t>
            </a:r>
          </a:p>
          <a:p>
            <a:r>
              <a:rPr lang="ru-RU" sz="2400" dirty="0"/>
              <a:t>Ответ: 236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Линия 7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7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6569</Words>
  <Application>Microsoft Office PowerPoint</Application>
  <PresentationFormat>Экран (4:3)</PresentationFormat>
  <Paragraphs>1298</Paragraphs>
  <Slides>161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161</vt:i4>
      </vt:variant>
    </vt:vector>
  </HeadingPairs>
  <TitlesOfParts>
    <vt:vector size="164" baseType="lpstr">
      <vt:lpstr>Тема17</vt:lpstr>
      <vt:lpstr>Тема10</vt:lpstr>
      <vt:lpstr>Custom Design</vt:lpstr>
      <vt:lpstr>Селекция </vt:lpstr>
      <vt:lpstr>Селекция как наука</vt:lpstr>
      <vt:lpstr>Основные методы селекции</vt:lpstr>
      <vt:lpstr>Селекция растений</vt:lpstr>
      <vt:lpstr>Центры происхождения культурных растений. </vt:lpstr>
      <vt:lpstr>Центры происхождения культурных растений. </vt:lpstr>
      <vt:lpstr>Центры происхождения культурных растений. </vt:lpstr>
      <vt:lpstr>Центры происхождения домашних животных</vt:lpstr>
      <vt:lpstr>Закон гомологических рядов </vt:lpstr>
      <vt:lpstr>Закон гомологических рядов </vt:lpstr>
      <vt:lpstr>Основные методы селекции растений</vt:lpstr>
      <vt:lpstr>Основные методы селекции растений</vt:lpstr>
      <vt:lpstr>Основные методы селекции растений</vt:lpstr>
      <vt:lpstr>Основные методы селекции растений</vt:lpstr>
      <vt:lpstr>Основные методы селекции растений</vt:lpstr>
      <vt:lpstr>Основные методы селекции растений</vt:lpstr>
      <vt:lpstr>Вклад И.В.Мичурина в развитие современной селекции растений</vt:lpstr>
      <vt:lpstr>Вклад И.В.Мичурина в развитие современной селекции растений</vt:lpstr>
      <vt:lpstr>Селекция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Основные методы селекции животных</vt:lpstr>
      <vt:lpstr>Этапы комбинативной селекции</vt:lpstr>
      <vt:lpstr>Селекция микроорганизмов</vt:lpstr>
      <vt:lpstr>Основные направления селекции микроорганизмов</vt:lpstr>
      <vt:lpstr>Биотехнологии.  Современные методы селекции</vt:lpstr>
      <vt:lpstr>Генная инженерия</vt:lpstr>
      <vt:lpstr>Генная инженерия</vt:lpstr>
      <vt:lpstr>Генная инженерия</vt:lpstr>
      <vt:lpstr>Хромосомная инженерия</vt:lpstr>
      <vt:lpstr>Клеточная инженерия</vt:lpstr>
      <vt:lpstr>Клеточная инженерия</vt:lpstr>
      <vt:lpstr>Клеточная инженерия</vt:lpstr>
      <vt:lpstr>Использованные материалы:</vt:lpstr>
      <vt:lpstr>Презентация PowerPoint</vt:lpstr>
      <vt:lpstr>Линия заданий 1</vt:lpstr>
      <vt:lpstr>Линия заданий 1</vt:lpstr>
      <vt:lpstr>Линия заданий 1</vt:lpstr>
      <vt:lpstr>Линия заданий 1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Линия 5 и 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7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8</vt:lpstr>
      <vt:lpstr>Линия 26</vt:lpstr>
      <vt:lpstr>Презентация PowerPoint</vt:lpstr>
      <vt:lpstr>Линия 26</vt:lpstr>
      <vt:lpstr>Презентация PowerPoint</vt:lpstr>
      <vt:lpstr>Презентация PowerPoint</vt:lpstr>
      <vt:lpstr>Презентация PowerPoint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  <vt:lpstr>Линия 26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Селекция</dc:title>
  <dc:creator>ДОМ</dc:creator>
  <cp:lastModifiedBy>marin</cp:lastModifiedBy>
  <cp:revision>55</cp:revision>
  <cp:lastPrinted>2023-10-02T17:24:32Z</cp:lastPrinted>
  <dcterms:created xsi:type="dcterms:W3CDTF">2015-03-24T12:32:12Z</dcterms:created>
  <dcterms:modified xsi:type="dcterms:W3CDTF">2023-10-02T17:24:41Z</dcterms:modified>
</cp:coreProperties>
</file>