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95" r:id="rId4"/>
    <p:sldId id="290" r:id="rId5"/>
    <p:sldId id="291" r:id="rId6"/>
    <p:sldId id="292" r:id="rId7"/>
    <p:sldId id="293" r:id="rId8"/>
    <p:sldId id="294" r:id="rId9"/>
    <p:sldId id="297" r:id="rId10"/>
    <p:sldId id="322" r:id="rId11"/>
    <p:sldId id="323" r:id="rId12"/>
    <p:sldId id="298" r:id="rId13"/>
    <p:sldId id="300" r:id="rId14"/>
    <p:sldId id="301" r:id="rId15"/>
    <p:sldId id="299" r:id="rId16"/>
    <p:sldId id="296" r:id="rId17"/>
    <p:sldId id="282" r:id="rId18"/>
    <p:sldId id="315" r:id="rId19"/>
    <p:sldId id="317" r:id="rId20"/>
    <p:sldId id="302" r:id="rId21"/>
    <p:sldId id="318" r:id="rId22"/>
    <p:sldId id="319" r:id="rId23"/>
    <p:sldId id="283" r:id="rId24"/>
    <p:sldId id="289" r:id="rId25"/>
    <p:sldId id="321" r:id="rId26"/>
    <p:sldId id="320" r:id="rId27"/>
    <p:sldId id="324" r:id="rId28"/>
    <p:sldId id="284" r:id="rId29"/>
    <p:sldId id="325" r:id="rId30"/>
    <p:sldId id="306" r:id="rId31"/>
    <p:sldId id="307" r:id="rId32"/>
    <p:sldId id="286" r:id="rId33"/>
    <p:sldId id="316" r:id="rId34"/>
    <p:sldId id="314" r:id="rId35"/>
    <p:sldId id="287" r:id="rId36"/>
    <p:sldId id="311" r:id="rId37"/>
    <p:sldId id="312" r:id="rId38"/>
    <p:sldId id="310"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E73DB-15CB-40AC-A6A2-C138CAF2E1DA}" v="403" dt="2023-09-07T18:43:0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91" d="100"/>
          <a:sy n="91" d="100"/>
        </p:scale>
        <p:origin x="4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6981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478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72338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493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58640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310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261968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792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9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07653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712588-04B1-427B-82EE-E8DB90309F08}"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800384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4523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9827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227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21886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615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719667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file:///C:\problem%3fid=4582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8866" y="388884"/>
            <a:ext cx="6276250" cy="4214648"/>
          </a:xfrm>
        </p:spPr>
        <p:txBody>
          <a:bodyPr>
            <a:noAutofit/>
          </a:bodyPr>
          <a:lstStyle/>
          <a:p>
            <a:pPr algn="ctr"/>
            <a:r>
              <a:rPr lang="ru-RU" sz="4400" b="1" dirty="0" smtClean="0">
                <a:solidFill>
                  <a:srgbClr val="FF0000"/>
                </a:solidFill>
                <a:latin typeface="Calibri Light"/>
                <a:cs typeface="Calibri Light"/>
              </a:rPr>
              <a:t/>
            </a:r>
            <a:br>
              <a:rPr lang="ru-RU" sz="4400" b="1" dirty="0" smtClean="0">
                <a:solidFill>
                  <a:srgbClr val="FF0000"/>
                </a:solidFill>
                <a:latin typeface="Calibri Light"/>
                <a:cs typeface="Calibri Light"/>
              </a:rPr>
            </a:br>
            <a:r>
              <a:rPr lang="ru-RU" sz="4400" b="1" dirty="0">
                <a:solidFill>
                  <a:srgbClr val="FF0000"/>
                </a:solidFill>
                <a:latin typeface="Calibri Light"/>
                <a:cs typeface="Calibri Light"/>
              </a:rPr>
              <a:t/>
            </a:r>
            <a:br>
              <a:rPr lang="ru-RU" sz="4400" b="1" dirty="0">
                <a:solidFill>
                  <a:srgbClr val="FF0000"/>
                </a:solidFill>
                <a:latin typeface="Calibri Light"/>
                <a:cs typeface="Calibri Light"/>
              </a:rPr>
            </a:br>
            <a:r>
              <a:rPr lang="ru-RU" sz="4400" b="1" dirty="0" smtClean="0">
                <a:solidFill>
                  <a:srgbClr val="FF0000"/>
                </a:solidFill>
                <a:latin typeface="Calibri Light"/>
                <a:cs typeface="Calibri Light"/>
              </a:rPr>
              <a:t/>
            </a:r>
            <a:br>
              <a:rPr lang="ru-RU" sz="4400" b="1" dirty="0" smtClean="0">
                <a:solidFill>
                  <a:srgbClr val="FF0000"/>
                </a:solidFill>
                <a:latin typeface="Calibri Light"/>
                <a:cs typeface="Calibri Light"/>
              </a:rPr>
            </a:br>
            <a:r>
              <a:rPr lang="ru-RU" sz="4400" b="1" dirty="0" smtClean="0">
                <a:solidFill>
                  <a:srgbClr val="FF0000"/>
                </a:solidFill>
                <a:latin typeface="Calibri Light"/>
                <a:cs typeface="Calibri Light"/>
              </a:rPr>
              <a:t>Методические приемы формирования понятий по теме «Биотехнологии биологических организмов: особенности технологии и приемы»</a:t>
            </a:r>
            <a:r>
              <a:rPr lang="ru-RU" sz="4400" b="1" dirty="0">
                <a:solidFill>
                  <a:srgbClr val="FF0000"/>
                </a:solidFill>
                <a:latin typeface="Calibri Light"/>
                <a:cs typeface="Calibri Light"/>
              </a:rPr>
              <a:t> </a:t>
            </a:r>
            <a:endParaRPr lang="ru-RU" sz="4400" b="1" dirty="0">
              <a:solidFill>
                <a:srgbClr val="FF0000"/>
              </a:solidFill>
            </a:endParaRPr>
          </a:p>
        </p:txBody>
      </p:sp>
      <p:sp>
        <p:nvSpPr>
          <p:cNvPr id="3" name="Подзаголовок 2"/>
          <p:cNvSpPr>
            <a:spLocks noGrp="1"/>
          </p:cNvSpPr>
          <p:nvPr>
            <p:ph type="subTitle" idx="1"/>
          </p:nvPr>
        </p:nvSpPr>
        <p:spPr>
          <a:xfrm>
            <a:off x="3972911" y="4908331"/>
            <a:ext cx="2753710" cy="1324303"/>
          </a:xfrm>
        </p:spPr>
        <p:txBody>
          <a:bodyPr>
            <a:normAutofit fontScale="32500" lnSpcReduction="20000"/>
          </a:bodyPr>
          <a:lstStyle/>
          <a:p>
            <a:r>
              <a:rPr lang="ru-RU" sz="5500" b="1" dirty="0">
                <a:solidFill>
                  <a:srgbClr val="0070C0"/>
                </a:solidFill>
                <a:latin typeface="Calibri"/>
                <a:cs typeface="Calibri"/>
              </a:rPr>
              <a:t>Тимонина </a:t>
            </a:r>
            <a:r>
              <a:rPr lang="ru-RU" sz="5500" b="1" dirty="0" smtClean="0">
                <a:solidFill>
                  <a:srgbClr val="0070C0"/>
                </a:solidFill>
                <a:latin typeface="Calibri"/>
                <a:cs typeface="Calibri"/>
              </a:rPr>
              <a:t> Т.А.</a:t>
            </a:r>
          </a:p>
          <a:p>
            <a:r>
              <a:rPr lang="ru-RU" sz="5500" b="1" dirty="0" smtClean="0">
                <a:solidFill>
                  <a:srgbClr val="0070C0"/>
                </a:solidFill>
                <a:latin typeface="Calibri"/>
                <a:cs typeface="Calibri"/>
              </a:rPr>
              <a:t>Учитель биологии МБОУ СОШ №3 г. Абинск</a:t>
            </a:r>
            <a:endParaRPr lang="ru-RU" sz="5500" b="1" dirty="0">
              <a:solidFill>
                <a:srgbClr val="0070C0"/>
              </a:solidFill>
              <a:latin typeface="Calibri"/>
              <a:cs typeface="Calibri"/>
            </a:endParaRPr>
          </a:p>
          <a:p>
            <a:r>
              <a:rPr lang="ru-RU" sz="1600" dirty="0" smtClean="0">
                <a:latin typeface="Calibri"/>
                <a:cs typeface="Calibri"/>
              </a:rPr>
              <a:t> </a:t>
            </a:r>
            <a:r>
              <a:rPr lang="ru-RU" sz="1600" dirty="0">
                <a:latin typeface="Calibri"/>
                <a:cs typeface="Calibri"/>
              </a:rPr>
              <a:t> </a:t>
            </a:r>
          </a:p>
        </p:txBody>
      </p:sp>
      <p:cxnSp>
        <p:nvCxnSpPr>
          <p:cNvPr id="30"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Рисунок 3"/>
          <p:cNvPicPr>
            <a:picLocks noChangeAspect="1"/>
          </p:cNvPicPr>
          <p:nvPr/>
        </p:nvPicPr>
        <p:blipFill>
          <a:blip r:embed="rId2"/>
          <a:stretch>
            <a:fillRect/>
          </a:stretch>
        </p:blipFill>
        <p:spPr>
          <a:xfrm>
            <a:off x="6842234" y="-1"/>
            <a:ext cx="5349767" cy="6858001"/>
          </a:xfrm>
          <a:prstGeom prst="rect">
            <a:avLst/>
          </a:prstGeom>
        </p:spPr>
      </p:pic>
    </p:spTree>
    <p:extLst>
      <p:ext uri="{BB962C8B-B14F-4D97-AF65-F5344CB8AC3E}">
        <p14:creationId xmlns:p14="http://schemas.microsoft.com/office/powerpoint/2010/main" val="13516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66952"/>
          </a:xfrm>
        </p:spPr>
        <p:txBody>
          <a:bodyPr/>
          <a:lstStyle/>
          <a:p>
            <a:pPr algn="ctr"/>
            <a:r>
              <a:rPr lang="ru-RU" b="1" dirty="0" smtClean="0">
                <a:solidFill>
                  <a:srgbClr val="FF0000"/>
                </a:solidFill>
              </a:rPr>
              <a:t>История вопроса</a:t>
            </a:r>
            <a:endParaRPr lang="ru-RU" b="1" dirty="0">
              <a:solidFill>
                <a:srgbClr val="FF0000"/>
              </a:solidFill>
            </a:endParaRPr>
          </a:p>
        </p:txBody>
      </p:sp>
      <p:pic>
        <p:nvPicPr>
          <p:cNvPr id="3074" name="Picture 2" descr="https://cf2.ppt-online.org/files2/slide/c/cHyatZjBGW50FdYLU9PqDegMQShNIwr43VOoJTfiK/slide-1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2160588"/>
            <a:ext cx="8596667" cy="443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2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77335" y="430924"/>
            <a:ext cx="9044734" cy="5611101"/>
          </a:xfrm>
          <a:prstGeom prst="rect">
            <a:avLst/>
          </a:prstGeom>
        </p:spPr>
      </p:pic>
    </p:spTree>
    <p:extLst>
      <p:ext uri="{BB962C8B-B14F-4D97-AF65-F5344CB8AC3E}">
        <p14:creationId xmlns:p14="http://schemas.microsoft.com/office/powerpoint/2010/main" val="127093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Рисунок 5"/>
          <p:cNvPicPr>
            <a:picLocks noChangeAspect="1"/>
          </p:cNvPicPr>
          <p:nvPr/>
        </p:nvPicPr>
        <p:blipFill>
          <a:blip r:embed="rId2"/>
          <a:stretch>
            <a:fillRect/>
          </a:stretch>
        </p:blipFill>
        <p:spPr>
          <a:xfrm>
            <a:off x="567559" y="252249"/>
            <a:ext cx="9519416" cy="5789114"/>
          </a:xfrm>
          <a:prstGeom prst="rect">
            <a:avLst/>
          </a:prstGeom>
        </p:spPr>
      </p:pic>
      <p:sp>
        <p:nvSpPr>
          <p:cNvPr id="7" name="Объект 6"/>
          <p:cNvSpPr>
            <a:spLocks noGrp="1"/>
          </p:cNvSpPr>
          <p:nvPr>
            <p:ph idx="1"/>
          </p:nvPr>
        </p:nvSpPr>
        <p:spPr>
          <a:xfrm>
            <a:off x="677333" y="609601"/>
            <a:ext cx="9409641" cy="5431762"/>
          </a:xfrm>
        </p:spPr>
        <p:txBody>
          <a:bodyPr/>
          <a:lstStyle/>
          <a:p>
            <a:endParaRPr lang="ru-RU" dirty="0"/>
          </a:p>
        </p:txBody>
      </p:sp>
    </p:spTree>
    <p:extLst>
      <p:ext uri="{BB962C8B-B14F-4D97-AF65-F5344CB8AC3E}">
        <p14:creationId xmlns:p14="http://schemas.microsoft.com/office/powerpoint/2010/main" val="810315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77863" y="683227"/>
            <a:ext cx="8596139" cy="2532939"/>
          </a:xfrm>
          <a:prstGeom prst="rect">
            <a:avLst/>
          </a:prstGeom>
        </p:spPr>
      </p:pic>
      <p:pic>
        <p:nvPicPr>
          <p:cNvPr id="5" name="Рисунок 4"/>
          <p:cNvPicPr>
            <a:picLocks noChangeAspect="1"/>
          </p:cNvPicPr>
          <p:nvPr/>
        </p:nvPicPr>
        <p:blipFill>
          <a:blip r:embed="rId3"/>
          <a:stretch>
            <a:fillRect/>
          </a:stretch>
        </p:blipFill>
        <p:spPr>
          <a:xfrm>
            <a:off x="677334" y="3216166"/>
            <a:ext cx="6248400" cy="3562350"/>
          </a:xfrm>
          <a:prstGeom prst="rect">
            <a:avLst/>
          </a:prstGeom>
        </p:spPr>
      </p:pic>
      <p:sp>
        <p:nvSpPr>
          <p:cNvPr id="6" name="Rectangle 1"/>
          <p:cNvSpPr>
            <a:spLocks noChangeArrowheads="1"/>
          </p:cNvSpPr>
          <p:nvPr/>
        </p:nvSpPr>
        <p:spPr bwMode="auto">
          <a:xfrm>
            <a:off x="7367751" y="51500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Ответ: 324134.</a:t>
            </a:r>
          </a:p>
        </p:txBody>
      </p:sp>
    </p:spTree>
    <p:extLst>
      <p:ext uri="{BB962C8B-B14F-4D97-AF65-F5344CB8AC3E}">
        <p14:creationId xmlns:p14="http://schemas.microsoft.com/office/powerpoint/2010/main" val="471247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67255" y="1187669"/>
            <a:ext cx="6534150" cy="419100"/>
          </a:xfrm>
          <a:prstGeom prst="rect">
            <a:avLst/>
          </a:prstGeom>
        </p:spPr>
      </p:pic>
      <p:pic>
        <p:nvPicPr>
          <p:cNvPr id="5" name="Рисунок 4"/>
          <p:cNvPicPr>
            <a:picLocks noChangeAspect="1"/>
          </p:cNvPicPr>
          <p:nvPr/>
        </p:nvPicPr>
        <p:blipFill>
          <a:blip r:embed="rId3"/>
          <a:stretch>
            <a:fillRect/>
          </a:stretch>
        </p:blipFill>
        <p:spPr>
          <a:xfrm>
            <a:off x="677334" y="399392"/>
            <a:ext cx="8596668" cy="2007477"/>
          </a:xfrm>
          <a:prstGeom prst="rect">
            <a:avLst/>
          </a:prstGeom>
        </p:spPr>
      </p:pic>
      <p:sp>
        <p:nvSpPr>
          <p:cNvPr id="2" name="Заголовок 1"/>
          <p:cNvSpPr>
            <a:spLocks noGrp="1"/>
          </p:cNvSpPr>
          <p:nvPr>
            <p:ph type="title"/>
          </p:nvPr>
        </p:nvSpPr>
        <p:spPr/>
        <p:txBody>
          <a:bodyPr/>
          <a:lstStyle/>
          <a:p>
            <a:endParaRPr lang="ru-RU" dirty="0"/>
          </a:p>
        </p:txBody>
      </p:sp>
      <p:pic>
        <p:nvPicPr>
          <p:cNvPr id="6" name="Объект 5"/>
          <p:cNvPicPr>
            <a:picLocks noGrp="1" noChangeAspect="1"/>
          </p:cNvPicPr>
          <p:nvPr>
            <p:ph idx="1"/>
          </p:nvPr>
        </p:nvPicPr>
        <p:blipFill>
          <a:blip r:embed="rId4"/>
          <a:stretch>
            <a:fillRect/>
          </a:stretch>
        </p:blipFill>
        <p:spPr>
          <a:xfrm>
            <a:off x="677333" y="2406869"/>
            <a:ext cx="8687383" cy="4141076"/>
          </a:xfrm>
          <a:prstGeom prst="rect">
            <a:avLst/>
          </a:prstGeom>
        </p:spPr>
      </p:pic>
      <p:sp>
        <p:nvSpPr>
          <p:cNvPr id="8" name="Прямоугольник 7"/>
          <p:cNvSpPr/>
          <p:nvPr/>
        </p:nvSpPr>
        <p:spPr>
          <a:xfrm flipH="1">
            <a:off x="8544906" y="3499945"/>
            <a:ext cx="1996970" cy="2308324"/>
          </a:xfrm>
          <a:prstGeom prst="rect">
            <a:avLst/>
          </a:prstGeom>
        </p:spPr>
        <p:txBody>
          <a:bodyPr wrap="square">
            <a:spAutoFit/>
          </a:bodyPr>
          <a:lstStyle/>
          <a:p>
            <a:pPr lvl="0" eaLnBrk="0" fontAlgn="base" hangingPunct="0">
              <a:spcBef>
                <a:spcPct val="0"/>
              </a:spcBef>
              <a:spcAft>
                <a:spcPct val="0"/>
              </a:spcAft>
            </a:pPr>
            <a:endParaRPr lang="ru-RU" altLang="ru-RU" dirty="0" smtClean="0">
              <a:solidFill>
                <a:prstClr val="black"/>
              </a:solidFill>
              <a:latin typeface="Arial" panose="020B0604020202020204" pitchFamily="34" charset="0"/>
            </a:endParaRPr>
          </a:p>
          <a:p>
            <a:pPr lvl="0" eaLnBrk="0" fontAlgn="base" hangingPunct="0">
              <a:spcBef>
                <a:spcPct val="0"/>
              </a:spcBef>
              <a:spcAft>
                <a:spcPct val="0"/>
              </a:spcAft>
            </a:pPr>
            <a:endParaRPr lang="ru-RU" altLang="ru-RU" dirty="0">
              <a:solidFill>
                <a:prstClr val="black"/>
              </a:solidFill>
              <a:latin typeface="Arial" panose="020B0604020202020204" pitchFamily="34" charset="0"/>
            </a:endParaRPr>
          </a:p>
          <a:p>
            <a:pPr lvl="0" eaLnBrk="0" fontAlgn="base" hangingPunct="0">
              <a:spcBef>
                <a:spcPct val="0"/>
              </a:spcBef>
              <a:spcAft>
                <a:spcPct val="0"/>
              </a:spcAft>
            </a:pPr>
            <a:endParaRPr lang="ru-RU" altLang="ru-RU" dirty="0" smtClean="0">
              <a:solidFill>
                <a:prstClr val="black"/>
              </a:solidFill>
              <a:latin typeface="Arial" panose="020B0604020202020204" pitchFamily="34" charset="0"/>
            </a:endParaRPr>
          </a:p>
          <a:p>
            <a:pPr lvl="0" eaLnBrk="0" fontAlgn="base" hangingPunct="0">
              <a:spcBef>
                <a:spcPct val="0"/>
              </a:spcBef>
              <a:spcAft>
                <a:spcPct val="0"/>
              </a:spcAft>
            </a:pPr>
            <a:endParaRPr lang="ru-RU" altLang="ru-RU" dirty="0">
              <a:solidFill>
                <a:prstClr val="black"/>
              </a:solidFill>
              <a:latin typeface="Arial" panose="020B0604020202020204" pitchFamily="34" charset="0"/>
            </a:endParaRPr>
          </a:p>
          <a:p>
            <a:pPr lvl="0" eaLnBrk="0" fontAlgn="base" hangingPunct="0">
              <a:spcBef>
                <a:spcPct val="0"/>
              </a:spcBef>
              <a:spcAft>
                <a:spcPct val="0"/>
              </a:spcAft>
            </a:pPr>
            <a:endParaRPr lang="ru-RU" altLang="ru-RU" dirty="0" smtClean="0">
              <a:solidFill>
                <a:prstClr val="black"/>
              </a:solidFill>
              <a:latin typeface="Arial" panose="020B0604020202020204" pitchFamily="34" charset="0"/>
            </a:endParaRPr>
          </a:p>
          <a:p>
            <a:pPr lvl="0" eaLnBrk="0" fontAlgn="base" hangingPunct="0">
              <a:spcBef>
                <a:spcPct val="0"/>
              </a:spcBef>
              <a:spcAft>
                <a:spcPct val="0"/>
              </a:spcAft>
            </a:pPr>
            <a:endParaRPr lang="ru-RU" altLang="ru-RU" dirty="0">
              <a:solidFill>
                <a:prstClr val="black"/>
              </a:solidFill>
              <a:latin typeface="Arial" panose="020B0604020202020204" pitchFamily="34" charset="0"/>
            </a:endParaRPr>
          </a:p>
          <a:p>
            <a:pPr lvl="0" eaLnBrk="0" fontAlgn="base" hangingPunct="0">
              <a:spcBef>
                <a:spcPct val="0"/>
              </a:spcBef>
              <a:spcAft>
                <a:spcPct val="0"/>
              </a:spcAft>
            </a:pPr>
            <a:endParaRPr lang="ru-RU" altLang="ru-RU" dirty="0" smtClean="0">
              <a:solidFill>
                <a:prstClr val="black"/>
              </a:solidFill>
              <a:latin typeface="Arial" panose="020B0604020202020204" pitchFamily="34" charset="0"/>
            </a:endParaRPr>
          </a:p>
          <a:p>
            <a:pPr lvl="0" eaLnBrk="0" fontAlgn="base" hangingPunct="0">
              <a:spcBef>
                <a:spcPct val="0"/>
              </a:spcBef>
              <a:spcAft>
                <a:spcPct val="0"/>
              </a:spcAft>
            </a:pPr>
            <a:r>
              <a:rPr lang="ru-RU" altLang="ru-RU" dirty="0" smtClean="0">
                <a:solidFill>
                  <a:prstClr val="black"/>
                </a:solidFill>
                <a:latin typeface="Arial" panose="020B0604020202020204" pitchFamily="34" charset="0"/>
              </a:rPr>
              <a:t>Ответ</a:t>
            </a:r>
            <a:r>
              <a:rPr lang="ru-RU" altLang="ru-RU" dirty="0">
                <a:solidFill>
                  <a:prstClr val="black"/>
                </a:solidFill>
                <a:latin typeface="Arial" panose="020B0604020202020204" pitchFamily="34" charset="0"/>
              </a:rPr>
              <a:t>: 432241.</a:t>
            </a:r>
          </a:p>
        </p:txBody>
      </p:sp>
    </p:spTree>
    <p:extLst>
      <p:ext uri="{BB962C8B-B14F-4D97-AF65-F5344CB8AC3E}">
        <p14:creationId xmlns:p14="http://schemas.microsoft.com/office/powerpoint/2010/main" val="9437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3251200"/>
            <a:ext cx="8596668" cy="2790162"/>
          </a:xfrm>
        </p:spPr>
        <p:txBody>
          <a:bodyPr/>
          <a:lstStyle/>
          <a:p>
            <a:endParaRPr lang="ru-RU" dirty="0"/>
          </a:p>
        </p:txBody>
      </p:sp>
      <p:pic>
        <p:nvPicPr>
          <p:cNvPr id="4" name="Объект 3"/>
          <p:cNvPicPr>
            <a:picLocks noChangeAspect="1"/>
          </p:cNvPicPr>
          <p:nvPr/>
        </p:nvPicPr>
        <p:blipFill>
          <a:blip r:embed="rId2"/>
          <a:stretch>
            <a:fillRect/>
          </a:stretch>
        </p:blipFill>
        <p:spPr>
          <a:xfrm>
            <a:off x="793559" y="1755228"/>
            <a:ext cx="5905500" cy="1587062"/>
          </a:xfrm>
          <a:prstGeom prst="rect">
            <a:avLst/>
          </a:prstGeom>
        </p:spPr>
      </p:pic>
      <p:sp>
        <p:nvSpPr>
          <p:cNvPr id="5" name="Rectangle 1"/>
          <p:cNvSpPr>
            <a:spLocks noGrp="1" noChangeArrowheads="1"/>
          </p:cNvSpPr>
          <p:nvPr>
            <p:ph type="title"/>
          </p:nvPr>
        </p:nvSpPr>
        <p:spPr bwMode="auto">
          <a:xfrm>
            <a:off x="6815283" y="808335"/>
            <a:ext cx="476595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Каким номером на рисунке обозначена клетка, из которой выделяют ген, кодирующий инсулин?</a:t>
            </a:r>
          </a:p>
        </p:txBody>
      </p:sp>
      <p:pic>
        <p:nvPicPr>
          <p:cNvPr id="6" name="Объект 5"/>
          <p:cNvPicPr>
            <a:picLocks noChangeAspect="1"/>
          </p:cNvPicPr>
          <p:nvPr/>
        </p:nvPicPr>
        <p:blipFill>
          <a:blip r:embed="rId3"/>
          <a:stretch>
            <a:fillRect/>
          </a:stretch>
        </p:blipFill>
        <p:spPr>
          <a:xfrm>
            <a:off x="6815283" y="1731665"/>
            <a:ext cx="4614483" cy="2261203"/>
          </a:xfrm>
          <a:prstGeom prst="rect">
            <a:avLst/>
          </a:prstGeom>
        </p:spPr>
      </p:pic>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Arial" panose="020B0604020202020204" pitchFamily="34" charset="0"/>
              </a:rPr>
              <a:t>Ответ: 4.</a:t>
            </a:r>
          </a:p>
        </p:txBody>
      </p:sp>
      <p:sp>
        <p:nvSpPr>
          <p:cNvPr id="8" name="Прямоугольник 7"/>
          <p:cNvSpPr/>
          <p:nvPr/>
        </p:nvSpPr>
        <p:spPr>
          <a:xfrm>
            <a:off x="7315200" y="3244334"/>
            <a:ext cx="1166648" cy="369332"/>
          </a:xfrm>
          <a:prstGeom prst="rect">
            <a:avLst/>
          </a:prstGeom>
        </p:spPr>
        <p:txBody>
          <a:bodyPr wrap="square">
            <a:spAutoFit/>
          </a:bodyPr>
          <a:lstStyle/>
          <a:p>
            <a:pPr lvl="0" eaLnBrk="0" fontAlgn="base" hangingPunct="0">
              <a:spcBef>
                <a:spcPct val="0"/>
              </a:spcBef>
              <a:spcAft>
                <a:spcPct val="0"/>
              </a:spcAft>
            </a:pPr>
            <a:r>
              <a:rPr lang="ru-RU" altLang="ru-RU" dirty="0">
                <a:solidFill>
                  <a:prstClr val="black"/>
                </a:solidFill>
                <a:latin typeface="Arial" panose="020B0604020202020204" pitchFamily="34" charset="0"/>
              </a:rPr>
              <a:t>Ответ: 4.</a:t>
            </a:r>
          </a:p>
        </p:txBody>
      </p:sp>
    </p:spTree>
    <p:extLst>
      <p:ext uri="{BB962C8B-B14F-4D97-AF65-F5344CB8AC3E}">
        <p14:creationId xmlns:p14="http://schemas.microsoft.com/office/powerpoint/2010/main" val="1536471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88579" y="609600"/>
            <a:ext cx="8555421" cy="5432425"/>
          </a:xfrm>
          <a:prstGeom prst="rect">
            <a:avLst/>
          </a:prstGeom>
        </p:spPr>
      </p:pic>
    </p:spTree>
    <p:extLst>
      <p:ext uri="{BB962C8B-B14F-4D97-AF65-F5344CB8AC3E}">
        <p14:creationId xmlns:p14="http://schemas.microsoft.com/office/powerpoint/2010/main" val="24179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755228"/>
          </a:xfrm>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677334" y="-11960"/>
            <a:ext cx="9328514" cy="2182839"/>
          </a:xfrm>
          <a:prstGeom prst="rect">
            <a:avLst/>
          </a:prstGeom>
        </p:spPr>
      </p:pic>
      <p:pic>
        <p:nvPicPr>
          <p:cNvPr id="5" name="Рисунок 4"/>
          <p:cNvPicPr>
            <a:picLocks noChangeAspect="1"/>
          </p:cNvPicPr>
          <p:nvPr/>
        </p:nvPicPr>
        <p:blipFill>
          <a:blip r:embed="rId3"/>
          <a:stretch>
            <a:fillRect/>
          </a:stretch>
        </p:blipFill>
        <p:spPr>
          <a:xfrm>
            <a:off x="677334" y="2170879"/>
            <a:ext cx="9328514" cy="4687121"/>
          </a:xfrm>
          <a:prstGeom prst="rect">
            <a:avLst/>
          </a:prstGeom>
        </p:spPr>
      </p:pic>
      <p:pic>
        <p:nvPicPr>
          <p:cNvPr id="6" name="Рисунок 5"/>
          <p:cNvPicPr>
            <a:picLocks noChangeAspect="1"/>
          </p:cNvPicPr>
          <p:nvPr/>
        </p:nvPicPr>
        <p:blipFill>
          <a:blip r:embed="rId4"/>
          <a:stretch>
            <a:fillRect/>
          </a:stretch>
        </p:blipFill>
        <p:spPr>
          <a:xfrm>
            <a:off x="7441323" y="2364828"/>
            <a:ext cx="4540469" cy="1276350"/>
          </a:xfrm>
          <a:prstGeom prst="rect">
            <a:avLst/>
          </a:prstGeom>
        </p:spPr>
      </p:pic>
    </p:spTree>
    <p:extLst>
      <p:ext uri="{BB962C8B-B14F-4D97-AF65-F5344CB8AC3E}">
        <p14:creationId xmlns:p14="http://schemas.microsoft.com/office/powerpoint/2010/main" val="4054374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FF0000"/>
                </a:solidFill>
              </a:rPr>
              <a:t>Алгоритм</a:t>
            </a:r>
            <a:endParaRPr lang="ru-RU" b="1" dirty="0">
              <a:solidFill>
                <a:srgbClr val="FF0000"/>
              </a:solidFill>
            </a:endParaRPr>
          </a:p>
        </p:txBody>
      </p:sp>
      <p:pic>
        <p:nvPicPr>
          <p:cNvPr id="4" name="Объект 3"/>
          <p:cNvPicPr>
            <a:picLocks noGrp="1"/>
          </p:cNvPicPr>
          <p:nvPr>
            <p:ph idx="1"/>
          </p:nvPr>
        </p:nvPicPr>
        <p:blipFill>
          <a:blip r:embed="rId2"/>
          <a:stretch>
            <a:fillRect/>
          </a:stretch>
        </p:blipFill>
        <p:spPr>
          <a:xfrm>
            <a:off x="677334" y="2160588"/>
            <a:ext cx="8596667" cy="3881437"/>
          </a:xfrm>
          <a:prstGeom prst="rect">
            <a:avLst/>
          </a:prstGeom>
        </p:spPr>
      </p:pic>
    </p:spTree>
    <p:extLst>
      <p:ext uri="{BB962C8B-B14F-4D97-AF65-F5344CB8AC3E}">
        <p14:creationId xmlns:p14="http://schemas.microsoft.com/office/powerpoint/2010/main" val="932655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24910"/>
          </a:xfrm>
        </p:spPr>
        <p:txBody>
          <a:bodyPr/>
          <a:lstStyle/>
          <a:p>
            <a:pPr algn="ctr"/>
            <a:r>
              <a:rPr lang="ru-RU" b="1" dirty="0" smtClean="0">
                <a:solidFill>
                  <a:srgbClr val="FF0000"/>
                </a:solidFill>
              </a:rPr>
              <a:t>Алгоритм</a:t>
            </a:r>
            <a:endParaRPr lang="ru-RU"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677334" y="2160588"/>
            <a:ext cx="8319521" cy="3881437"/>
          </a:xfrm>
          <a:prstGeom prst="rect">
            <a:avLst/>
          </a:prstGeom>
        </p:spPr>
      </p:pic>
    </p:spTree>
    <p:extLst>
      <p:ext uri="{BB962C8B-B14F-4D97-AF65-F5344CB8AC3E}">
        <p14:creationId xmlns:p14="http://schemas.microsoft.com/office/powerpoint/2010/main" val="62494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2FCA27D-072A-9446-2359-707AF818828E}"/>
              </a:ext>
            </a:extLst>
          </p:cNvPr>
          <p:cNvSpPr>
            <a:spLocks noGrp="1"/>
          </p:cNvSpPr>
          <p:nvPr>
            <p:ph type="title"/>
          </p:nvPr>
        </p:nvSpPr>
        <p:spPr>
          <a:xfrm>
            <a:off x="1333502" y="609600"/>
            <a:ext cx="8596668" cy="638412"/>
          </a:xfrm>
        </p:spPr>
        <p:txBody>
          <a:bodyPr>
            <a:normAutofit fontScale="90000"/>
          </a:bodyPr>
          <a:lstStyle/>
          <a:p>
            <a:pPr algn="ctr"/>
            <a:r>
              <a:rPr lang="ru-RU" dirty="0"/>
              <a:t> </a:t>
            </a:r>
          </a:p>
        </p:txBody>
      </p:sp>
      <p:sp>
        <p:nvSpPr>
          <p:cNvPr id="23"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Объект 2">
            <a:extLst>
              <a:ext uri="{FF2B5EF4-FFF2-40B4-BE49-F238E27FC236}">
                <a16:creationId xmlns:a16="http://schemas.microsoft.com/office/drawing/2014/main" id="{BA994810-5F93-3239-3E20-885ED6AB3C10}"/>
              </a:ext>
            </a:extLst>
          </p:cNvPr>
          <p:cNvSpPr>
            <a:spLocks noGrp="1"/>
          </p:cNvSpPr>
          <p:nvPr>
            <p:ph idx="1"/>
          </p:nvPr>
        </p:nvSpPr>
        <p:spPr>
          <a:xfrm>
            <a:off x="1333502" y="1250739"/>
            <a:ext cx="8596668" cy="5245548"/>
          </a:xfrm>
        </p:spPr>
        <p:txBody>
          <a:bodyPr vert="horz" lIns="91440" tIns="45720" rIns="91440" bIns="45720" rtlCol="0" anchor="t">
            <a:normAutofit/>
          </a:bodyPr>
          <a:lstStyle/>
          <a:p>
            <a:pPr algn="ctr"/>
            <a:endParaRPr lang="ru-RU" dirty="0"/>
          </a:p>
          <a:p>
            <a:pPr algn="ctr"/>
            <a:endParaRPr lang="af-ZA"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Рисунок 4"/>
          <p:cNvPicPr>
            <a:picLocks noChangeAspect="1"/>
          </p:cNvPicPr>
          <p:nvPr/>
        </p:nvPicPr>
        <p:blipFill>
          <a:blip r:embed="rId2"/>
          <a:stretch>
            <a:fillRect/>
          </a:stretch>
        </p:blipFill>
        <p:spPr>
          <a:xfrm>
            <a:off x="399393" y="161925"/>
            <a:ext cx="11508828" cy="6534150"/>
          </a:xfrm>
          <a:prstGeom prst="rect">
            <a:avLst/>
          </a:prstGeom>
        </p:spPr>
      </p:pic>
    </p:spTree>
    <p:extLst>
      <p:ext uri="{BB962C8B-B14F-4D97-AF65-F5344CB8AC3E}">
        <p14:creationId xmlns:p14="http://schemas.microsoft.com/office/powerpoint/2010/main" val="1320934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2947" y="714704"/>
            <a:ext cx="10011687" cy="1320800"/>
          </a:xfrm>
        </p:spPr>
        <p:txBody>
          <a:bodyPr/>
          <a:lstStyle/>
          <a:p>
            <a:pPr algn="ctr"/>
            <a:r>
              <a:rPr lang="ru-RU" dirty="0" smtClean="0">
                <a:solidFill>
                  <a:srgbClr val="FF0000"/>
                </a:solidFill>
              </a:rPr>
              <a:t>Алгоритм</a:t>
            </a:r>
            <a:endParaRPr lang="ru-RU"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593780" y="2109076"/>
            <a:ext cx="10011158" cy="4649075"/>
          </a:xfrm>
          <a:prstGeom prst="rect">
            <a:avLst/>
          </a:prstGeom>
        </p:spPr>
      </p:pic>
    </p:spTree>
    <p:extLst>
      <p:ext uri="{BB962C8B-B14F-4D97-AF65-F5344CB8AC3E}">
        <p14:creationId xmlns:p14="http://schemas.microsoft.com/office/powerpoint/2010/main" val="1257954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77334" y="609600"/>
            <a:ext cx="8596668" cy="5432425"/>
          </a:xfrm>
          <a:prstGeom prst="rect">
            <a:avLst/>
          </a:prstGeom>
        </p:spPr>
      </p:pic>
    </p:spTree>
    <p:extLst>
      <p:ext uri="{BB962C8B-B14F-4D97-AF65-F5344CB8AC3E}">
        <p14:creationId xmlns:p14="http://schemas.microsoft.com/office/powerpoint/2010/main" val="3912339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061978" cy="1320800"/>
          </a:xfrm>
        </p:spPr>
        <p:txBody>
          <a:bodyPr>
            <a:normAutofit/>
          </a:bodyPr>
          <a:lstStyle/>
          <a:p>
            <a:r>
              <a:rPr lang="ru-RU" sz="2000" b="1" dirty="0">
                <a:solidFill>
                  <a:srgbClr val="000000"/>
                </a:solidFill>
                <a:latin typeface="-apple-system"/>
              </a:rPr>
              <a:t>Американский Бизон: Чуть не вымер сам, но спас </a:t>
            </a:r>
            <a:r>
              <a:rPr lang="ru-RU" sz="2000" b="1" dirty="0" smtClean="0">
                <a:solidFill>
                  <a:srgbClr val="000000"/>
                </a:solidFill>
                <a:latin typeface="-apple-system"/>
              </a:rPr>
              <a:t> кавказского зубра.</a:t>
            </a:r>
            <a:r>
              <a:rPr lang="ru-RU" sz="2000" b="1" dirty="0">
                <a:solidFill>
                  <a:srgbClr val="000000"/>
                </a:solidFill>
                <a:latin typeface="-apple-system"/>
              </a:rPr>
              <a:t/>
            </a:r>
            <a:br>
              <a:rPr lang="ru-RU" sz="2000" b="1" dirty="0">
                <a:solidFill>
                  <a:srgbClr val="000000"/>
                </a:solidFill>
                <a:latin typeface="-apple-system"/>
              </a:rPr>
            </a:br>
            <a:endParaRPr lang="ru-RU" sz="2000" dirty="0"/>
          </a:p>
        </p:txBody>
      </p:sp>
      <p:pic>
        <p:nvPicPr>
          <p:cNvPr id="4" name="Объект 3"/>
          <p:cNvPicPr>
            <a:picLocks noGrp="1" noChangeAspect="1"/>
          </p:cNvPicPr>
          <p:nvPr>
            <p:ph idx="1"/>
          </p:nvPr>
        </p:nvPicPr>
        <p:blipFill>
          <a:blip r:embed="rId2"/>
          <a:stretch>
            <a:fillRect/>
          </a:stretch>
        </p:blipFill>
        <p:spPr>
          <a:xfrm>
            <a:off x="677336" y="1930400"/>
            <a:ext cx="3683406" cy="3450897"/>
          </a:xfrm>
          <a:prstGeom prst="rect">
            <a:avLst/>
          </a:prstGeom>
        </p:spPr>
      </p:pic>
      <p:pic>
        <p:nvPicPr>
          <p:cNvPr id="5" name="Рисунок 4"/>
          <p:cNvPicPr>
            <a:picLocks noChangeAspect="1"/>
          </p:cNvPicPr>
          <p:nvPr/>
        </p:nvPicPr>
        <p:blipFill>
          <a:blip r:embed="rId3"/>
          <a:stretch>
            <a:fillRect/>
          </a:stretch>
        </p:blipFill>
        <p:spPr>
          <a:xfrm>
            <a:off x="4360742" y="1930400"/>
            <a:ext cx="2807313" cy="3450897"/>
          </a:xfrm>
          <a:prstGeom prst="rect">
            <a:avLst/>
          </a:prstGeom>
        </p:spPr>
      </p:pic>
      <p:pic>
        <p:nvPicPr>
          <p:cNvPr id="6" name="Рисунок 5"/>
          <p:cNvPicPr>
            <a:picLocks noChangeAspect="1"/>
          </p:cNvPicPr>
          <p:nvPr/>
        </p:nvPicPr>
        <p:blipFill>
          <a:blip r:embed="rId4"/>
          <a:stretch>
            <a:fillRect/>
          </a:stretch>
        </p:blipFill>
        <p:spPr>
          <a:xfrm>
            <a:off x="7168055" y="1751286"/>
            <a:ext cx="4288221" cy="4343400"/>
          </a:xfrm>
          <a:prstGeom prst="rect">
            <a:avLst/>
          </a:prstGeom>
        </p:spPr>
      </p:pic>
    </p:spTree>
    <p:extLst>
      <p:ext uri="{BB962C8B-B14F-4D97-AF65-F5344CB8AC3E}">
        <p14:creationId xmlns:p14="http://schemas.microsoft.com/office/powerpoint/2010/main" val="398739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68166"/>
            <a:ext cx="8596668" cy="1762234"/>
          </a:xfrm>
        </p:spPr>
        <p:txBody>
          <a:bodyPr>
            <a:normAutofit/>
          </a:bodyPr>
          <a:lstStyle/>
          <a:p>
            <a:pPr algn="ctr"/>
            <a:r>
              <a:rPr lang="ru-RU" sz="2400" dirty="0" smtClean="0">
                <a:solidFill>
                  <a:srgbClr val="FF0000"/>
                </a:solidFill>
              </a:rPr>
              <a:t>Аргументы за:1.Сохранить и воспроизвести вымирающие типы животных Красной книги.</a:t>
            </a:r>
            <a:br>
              <a:rPr lang="ru-RU" sz="2400" dirty="0" smtClean="0">
                <a:solidFill>
                  <a:srgbClr val="FF0000"/>
                </a:solidFill>
              </a:rPr>
            </a:br>
            <a:r>
              <a:rPr lang="ru-RU" sz="2400" dirty="0" smtClean="0">
                <a:solidFill>
                  <a:srgbClr val="FF0000"/>
                </a:solidFill>
              </a:rPr>
              <a:t>2.Сохранить генотипы ценных сортов животных и растений. </a:t>
            </a:r>
            <a:endParaRPr lang="ru-RU" sz="2400"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677334" y="1930400"/>
            <a:ext cx="8596668" cy="4649076"/>
          </a:xfrm>
          <a:prstGeom prst="rect">
            <a:avLst/>
          </a:prstGeom>
        </p:spPr>
      </p:pic>
    </p:spTree>
    <p:extLst>
      <p:ext uri="{BB962C8B-B14F-4D97-AF65-F5344CB8AC3E}">
        <p14:creationId xmlns:p14="http://schemas.microsoft.com/office/powerpoint/2010/main" val="2886048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513490"/>
          </a:xfrm>
        </p:spPr>
        <p:txBody>
          <a:bodyPr>
            <a:normAutofit/>
          </a:bodyPr>
          <a:lstStyle/>
          <a:p>
            <a:r>
              <a:rPr lang="ru-RU" sz="1600" dirty="0" smtClean="0">
                <a:solidFill>
                  <a:srgbClr val="FF0000"/>
                </a:solidFill>
              </a:rPr>
              <a:t>Метод: предметное биологическое</a:t>
            </a:r>
            <a:r>
              <a:rPr lang="ru-RU" sz="1600" dirty="0" smtClean="0"/>
              <a:t> </a:t>
            </a:r>
            <a:r>
              <a:rPr lang="ru-RU" sz="1600" dirty="0" smtClean="0">
                <a:solidFill>
                  <a:srgbClr val="FF0000"/>
                </a:solidFill>
              </a:rPr>
              <a:t>словообразования.</a:t>
            </a:r>
            <a:br>
              <a:rPr lang="ru-RU" sz="1600" dirty="0" smtClean="0">
                <a:solidFill>
                  <a:srgbClr val="FF0000"/>
                </a:solidFill>
              </a:rPr>
            </a:br>
            <a:r>
              <a:rPr lang="ru-RU" sz="1600" dirty="0" smtClean="0">
                <a:solidFill>
                  <a:srgbClr val="FF0000"/>
                </a:solidFill>
              </a:rPr>
              <a:t>Понятие лексического значения слова.</a:t>
            </a:r>
            <a:br>
              <a:rPr lang="ru-RU" sz="1600" dirty="0" smtClean="0">
                <a:solidFill>
                  <a:srgbClr val="FF0000"/>
                </a:solidFill>
              </a:rPr>
            </a:br>
            <a:r>
              <a:rPr lang="ru-RU" sz="1600" dirty="0" err="1">
                <a:solidFill>
                  <a:srgbClr val="00B050"/>
                </a:solidFill>
                <a:latin typeface="YS Text"/>
              </a:rPr>
              <a:t>Суррога́т</a:t>
            </a:r>
            <a:r>
              <a:rPr lang="ru-RU" sz="1600" dirty="0">
                <a:solidFill>
                  <a:srgbClr val="00B050"/>
                </a:solidFill>
                <a:latin typeface="YS Text"/>
              </a:rPr>
              <a:t> — заменитель натурального </a:t>
            </a:r>
            <a:r>
              <a:rPr lang="ru-RU" sz="1600" dirty="0" smtClean="0">
                <a:solidFill>
                  <a:srgbClr val="00B050"/>
                </a:solidFill>
                <a:latin typeface="YS Text"/>
              </a:rPr>
              <a:t>продукта.</a:t>
            </a:r>
            <a:br>
              <a:rPr lang="ru-RU" sz="1600" dirty="0" smtClean="0">
                <a:solidFill>
                  <a:srgbClr val="00B050"/>
                </a:solidFill>
                <a:latin typeface="YS Text"/>
              </a:rPr>
            </a:br>
            <a:r>
              <a:rPr lang="ru-RU" sz="1600" dirty="0" smtClean="0">
                <a:solidFill>
                  <a:srgbClr val="00B050"/>
                </a:solidFill>
                <a:latin typeface="YS Text"/>
              </a:rPr>
              <a:t>Суррогатная мать заменитель естественной матери.</a:t>
            </a:r>
            <a:endParaRPr lang="ru-RU" sz="1600" dirty="0">
              <a:solidFill>
                <a:srgbClr val="00B050"/>
              </a:solidFill>
            </a:endParaRPr>
          </a:p>
        </p:txBody>
      </p:sp>
      <p:pic>
        <p:nvPicPr>
          <p:cNvPr id="6" name="Объект 5"/>
          <p:cNvPicPr>
            <a:picLocks noGrp="1" noChangeAspect="1"/>
          </p:cNvPicPr>
          <p:nvPr>
            <p:ph idx="1"/>
          </p:nvPr>
        </p:nvPicPr>
        <p:blipFill>
          <a:blip r:embed="rId2"/>
          <a:stretch>
            <a:fillRect/>
          </a:stretch>
        </p:blipFill>
        <p:spPr>
          <a:xfrm>
            <a:off x="677335" y="1881352"/>
            <a:ext cx="10505672" cy="4645572"/>
          </a:xfrm>
          <a:prstGeom prst="rect">
            <a:avLst/>
          </a:prstGeom>
        </p:spPr>
      </p:pic>
    </p:spTree>
    <p:extLst>
      <p:ext uri="{BB962C8B-B14F-4D97-AF65-F5344CB8AC3E}">
        <p14:creationId xmlns:p14="http://schemas.microsoft.com/office/powerpoint/2010/main" val="343596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solidFill>
                  <a:schemeClr val="tx1"/>
                </a:solidFill>
              </a:rPr>
              <a:t>Ответ: 5.</a:t>
            </a:r>
            <a:r>
              <a:rPr lang="ru-RU" sz="2000" dirty="0">
                <a:solidFill>
                  <a:prstClr val="black"/>
                </a:solidFill>
              </a:rPr>
              <a:t> </a:t>
            </a:r>
            <a:r>
              <a:rPr lang="ru-RU" sz="2000" dirty="0" smtClean="0">
                <a:solidFill>
                  <a:prstClr val="black"/>
                </a:solidFill>
              </a:rPr>
              <a:t>                                                                      Ответ</a:t>
            </a:r>
            <a:r>
              <a:rPr lang="ru-RU" sz="2000" dirty="0">
                <a:solidFill>
                  <a:prstClr val="black"/>
                </a:solidFill>
              </a:rPr>
              <a:t>: </a:t>
            </a:r>
            <a:r>
              <a:rPr lang="ru-RU" sz="2000" dirty="0" smtClean="0">
                <a:solidFill>
                  <a:prstClr val="black"/>
                </a:solidFill>
              </a:rPr>
              <a:t>421343.</a:t>
            </a:r>
            <a:endParaRPr lang="ru-RU" sz="2000" dirty="0">
              <a:solidFill>
                <a:schemeClr val="tx1"/>
              </a:solidFill>
            </a:endParaRPr>
          </a:p>
        </p:txBody>
      </p:sp>
      <p:pic>
        <p:nvPicPr>
          <p:cNvPr id="4" name="Объект 3"/>
          <p:cNvPicPr>
            <a:picLocks noGrp="1" noChangeAspect="1"/>
          </p:cNvPicPr>
          <p:nvPr>
            <p:ph idx="1"/>
          </p:nvPr>
        </p:nvPicPr>
        <p:blipFill>
          <a:blip r:embed="rId2"/>
          <a:stretch>
            <a:fillRect/>
          </a:stretch>
        </p:blipFill>
        <p:spPr>
          <a:xfrm>
            <a:off x="677335" y="1492470"/>
            <a:ext cx="5744486" cy="4939862"/>
          </a:xfrm>
          <a:prstGeom prst="rect">
            <a:avLst/>
          </a:prstGeom>
        </p:spPr>
      </p:pic>
      <p:pic>
        <p:nvPicPr>
          <p:cNvPr id="5" name="Рисунок 4"/>
          <p:cNvPicPr>
            <a:picLocks noChangeAspect="1"/>
          </p:cNvPicPr>
          <p:nvPr/>
        </p:nvPicPr>
        <p:blipFill>
          <a:blip r:embed="rId3"/>
          <a:stretch>
            <a:fillRect/>
          </a:stretch>
        </p:blipFill>
        <p:spPr>
          <a:xfrm>
            <a:off x="6421821" y="1492471"/>
            <a:ext cx="5770178" cy="4939860"/>
          </a:xfrm>
          <a:prstGeom prst="rect">
            <a:avLst/>
          </a:prstGeom>
        </p:spPr>
      </p:pic>
    </p:spTree>
    <p:extLst>
      <p:ext uri="{BB962C8B-B14F-4D97-AF65-F5344CB8AC3E}">
        <p14:creationId xmlns:p14="http://schemas.microsoft.com/office/powerpoint/2010/main" val="1544356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7" name="Объект 6"/>
          <p:cNvPicPr>
            <a:picLocks noGrp="1" noChangeAspect="1"/>
          </p:cNvPicPr>
          <p:nvPr>
            <p:ph idx="1"/>
          </p:nvPr>
        </p:nvPicPr>
        <p:blipFill>
          <a:blip r:embed="rId2"/>
          <a:stretch>
            <a:fillRect/>
          </a:stretch>
        </p:blipFill>
        <p:spPr>
          <a:xfrm>
            <a:off x="767256" y="2060028"/>
            <a:ext cx="8506746" cy="3298578"/>
          </a:xfrm>
          <a:prstGeom prst="rect">
            <a:avLst/>
          </a:prstGeom>
        </p:spPr>
      </p:pic>
    </p:spTree>
    <p:extLst>
      <p:ext uri="{BB962C8B-B14F-4D97-AF65-F5344CB8AC3E}">
        <p14:creationId xmlns:p14="http://schemas.microsoft.com/office/powerpoint/2010/main" val="2469541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https://i.ytimg.com/vi/JjLXstyftA8/maxresdefaul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515008"/>
            <a:ext cx="10400569" cy="587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521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t>Армии </a:t>
            </a:r>
            <a:r>
              <a:rPr lang="ru-RU" sz="1400" dirty="0" err="1" smtClean="0"/>
              <a:t>наенмных</a:t>
            </a:r>
            <a:r>
              <a:rPr lang="ru-RU" sz="1400" dirty="0" smtClean="0"/>
              <a:t> убийц и рабов.</a:t>
            </a:r>
            <a:br>
              <a:rPr lang="ru-RU" sz="1400" dirty="0" smtClean="0"/>
            </a:br>
            <a:r>
              <a:rPr lang="ru-RU" sz="1400" dirty="0" smtClean="0"/>
              <a:t>У клона нет социального статуса.</a:t>
            </a:r>
            <a:br>
              <a:rPr lang="ru-RU" sz="1400" dirty="0" smtClean="0"/>
            </a:br>
            <a:r>
              <a:rPr lang="ru-RU" sz="1400" dirty="0" smtClean="0"/>
              <a:t>Клонирование исключительных людей Мира из гробниц, а стоит ли?</a:t>
            </a:r>
            <a:endParaRPr lang="ru-RU" sz="1400" dirty="0"/>
          </a:p>
        </p:txBody>
      </p:sp>
      <p:pic>
        <p:nvPicPr>
          <p:cNvPr id="4" name="Объект 3"/>
          <p:cNvPicPr>
            <a:picLocks noGrp="1" noChangeAspect="1"/>
          </p:cNvPicPr>
          <p:nvPr>
            <p:ph idx="1"/>
          </p:nvPr>
        </p:nvPicPr>
        <p:blipFill>
          <a:blip r:embed="rId2"/>
          <a:stretch>
            <a:fillRect/>
          </a:stretch>
        </p:blipFill>
        <p:spPr>
          <a:xfrm>
            <a:off x="677334" y="1930401"/>
            <a:ext cx="4462225" cy="3174589"/>
          </a:xfrm>
          <a:prstGeom prst="rect">
            <a:avLst/>
          </a:prstGeom>
        </p:spPr>
      </p:pic>
      <p:pic>
        <p:nvPicPr>
          <p:cNvPr id="5" name="Рисунок 4"/>
          <p:cNvPicPr>
            <a:picLocks noChangeAspect="1"/>
          </p:cNvPicPr>
          <p:nvPr/>
        </p:nvPicPr>
        <p:blipFill>
          <a:blip r:embed="rId3"/>
          <a:stretch>
            <a:fillRect/>
          </a:stretch>
        </p:blipFill>
        <p:spPr>
          <a:xfrm>
            <a:off x="5759733" y="2105572"/>
            <a:ext cx="6432267" cy="4752428"/>
          </a:xfrm>
          <a:prstGeom prst="rect">
            <a:avLst/>
          </a:prstGeom>
        </p:spPr>
      </p:pic>
    </p:spTree>
    <p:extLst>
      <p:ext uri="{BB962C8B-B14F-4D97-AF65-F5344CB8AC3E}">
        <p14:creationId xmlns:p14="http://schemas.microsoft.com/office/powerpoint/2010/main" val="3894136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66952"/>
          </a:xfrm>
        </p:spPr>
        <p:txBody>
          <a:bodyPr>
            <a:normAutofit/>
          </a:bodyPr>
          <a:lstStyle/>
          <a:p>
            <a:pPr algn="ctr"/>
            <a:r>
              <a:rPr lang="ru-RU" sz="1800" b="1" dirty="0" err="1" smtClean="0">
                <a:solidFill>
                  <a:srgbClr val="FF0000"/>
                </a:solidFill>
              </a:rPr>
              <a:t>Цибриды</a:t>
            </a:r>
            <a:r>
              <a:rPr lang="ru-RU" sz="1800" b="1" dirty="0" smtClean="0">
                <a:solidFill>
                  <a:srgbClr val="FF0000"/>
                </a:solidFill>
              </a:rPr>
              <a:t>- это цитоплазматические гибриды, когда человеческое ядро имплантируется в  клетку животных.</a:t>
            </a:r>
            <a:endParaRPr lang="ru-RU" sz="1800"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677334" y="1576552"/>
            <a:ext cx="8887080" cy="4803226"/>
          </a:xfrm>
          <a:prstGeom prst="rect">
            <a:avLst/>
          </a:prstGeom>
        </p:spPr>
      </p:pic>
    </p:spTree>
    <p:extLst>
      <p:ext uri="{BB962C8B-B14F-4D97-AF65-F5344CB8AC3E}">
        <p14:creationId xmlns:p14="http://schemas.microsoft.com/office/powerpoint/2010/main" val="236827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rgbClr val="FF0000"/>
                </a:solidFill>
              </a:rPr>
              <a:t>Методы подготовки к ЕГЭ по вопросам </a:t>
            </a:r>
            <a:br>
              <a:rPr lang="ru-RU" dirty="0" smtClean="0">
                <a:solidFill>
                  <a:srgbClr val="FF0000"/>
                </a:solidFill>
              </a:rPr>
            </a:br>
            <a:r>
              <a:rPr lang="ru-RU" dirty="0" smtClean="0">
                <a:solidFill>
                  <a:srgbClr val="FF0000"/>
                </a:solidFill>
              </a:rPr>
              <a:t>биотехнологии.</a:t>
            </a:r>
            <a:endParaRPr lang="ru-RU" dirty="0">
              <a:solidFill>
                <a:srgbClr val="FF0000"/>
              </a:solidFill>
            </a:endParaRPr>
          </a:p>
        </p:txBody>
      </p:sp>
      <p:sp>
        <p:nvSpPr>
          <p:cNvPr id="3" name="Объект 2"/>
          <p:cNvSpPr>
            <a:spLocks noGrp="1"/>
          </p:cNvSpPr>
          <p:nvPr>
            <p:ph idx="1"/>
          </p:nvPr>
        </p:nvSpPr>
        <p:spPr>
          <a:xfrm>
            <a:off x="677334" y="2160589"/>
            <a:ext cx="8596668" cy="3880773"/>
          </a:xfrm>
        </p:spPr>
        <p:txBody>
          <a:bodyPr/>
          <a:lstStyle/>
          <a:p>
            <a:r>
              <a:rPr lang="ru-RU" dirty="0" smtClean="0"/>
              <a:t>1.Метод точности знаний.(Знать точную классификацию методов и алгоритмы выполнения этих методов).За алгоритмы выходить нельзя.</a:t>
            </a:r>
          </a:p>
          <a:p>
            <a:r>
              <a:rPr lang="ru-RU" dirty="0" smtClean="0"/>
              <a:t>Метод функциональной грамотности по содержанию вопроса.</a:t>
            </a:r>
          </a:p>
          <a:p>
            <a:r>
              <a:rPr lang="ru-RU" dirty="0" smtClean="0"/>
              <a:t>3. Метод словарного анализа биотехнологических терминов, понимание их лексического значения.</a:t>
            </a:r>
          </a:p>
          <a:p>
            <a:r>
              <a:rPr lang="ru-RU" dirty="0" smtClean="0"/>
              <a:t>4. Метод зрительного восприятия вопроса. Умение определять по рисунку   ступень алгоритма действия, видеть его на схеме и учебной картинке.</a:t>
            </a:r>
          </a:p>
          <a:p>
            <a:r>
              <a:rPr lang="ru-RU" dirty="0" smtClean="0"/>
              <a:t> Метод при попущенной ступени алгоритма видеть его конечную целостность, не спутав этапы последовательности алгоритма.</a:t>
            </a:r>
          </a:p>
          <a:p>
            <a:r>
              <a:rPr lang="ru-RU" dirty="0" smtClean="0"/>
              <a:t>Метод дополнительных знаний.</a:t>
            </a:r>
          </a:p>
          <a:p>
            <a:r>
              <a:rPr lang="ru-RU" dirty="0" smtClean="0"/>
              <a:t>История вопроса. Дает возможность исторической ориентации открытий.</a:t>
            </a:r>
            <a:endParaRPr lang="ru-RU" dirty="0"/>
          </a:p>
        </p:txBody>
      </p:sp>
    </p:spTree>
    <p:extLst>
      <p:ext uri="{BB962C8B-B14F-4D97-AF65-F5344CB8AC3E}">
        <p14:creationId xmlns:p14="http://schemas.microsoft.com/office/powerpoint/2010/main" val="3951535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818290"/>
          </a:xfrm>
        </p:spPr>
        <p:txBody>
          <a:bodyPr/>
          <a:lstStyle/>
          <a:p>
            <a:pPr algn="ctr"/>
            <a:r>
              <a:rPr lang="ru-RU" b="1" dirty="0" smtClean="0">
                <a:solidFill>
                  <a:srgbClr val="FF0000"/>
                </a:solidFill>
              </a:rPr>
              <a:t>Зачем создают химер животных?</a:t>
            </a:r>
            <a:endParaRPr lang="ru-RU" b="1" dirty="0">
              <a:solidFill>
                <a:srgbClr val="FF0000"/>
              </a:solidFill>
            </a:endParaRPr>
          </a:p>
        </p:txBody>
      </p:sp>
      <p:sp>
        <p:nvSpPr>
          <p:cNvPr id="3" name="Объект 2"/>
          <p:cNvSpPr>
            <a:spLocks noGrp="1"/>
          </p:cNvSpPr>
          <p:nvPr>
            <p:ph idx="1"/>
          </p:nvPr>
        </p:nvSpPr>
        <p:spPr>
          <a:xfrm>
            <a:off x="677334" y="2160589"/>
            <a:ext cx="9570252" cy="3880773"/>
          </a:xfrm>
        </p:spPr>
        <p:txBody>
          <a:bodyPr/>
          <a:lstStyle/>
          <a:p>
            <a:endParaRPr lang="ru-RU" dirty="0"/>
          </a:p>
        </p:txBody>
      </p:sp>
      <p:sp>
        <p:nvSpPr>
          <p:cNvPr id="4" name="Прямоугольник 3"/>
          <p:cNvSpPr/>
          <p:nvPr/>
        </p:nvSpPr>
        <p:spPr>
          <a:xfrm>
            <a:off x="677334" y="2427890"/>
            <a:ext cx="9454638" cy="2118913"/>
          </a:xfrm>
          <a:prstGeom prst="rect">
            <a:avLst/>
          </a:prstGeom>
        </p:spPr>
        <p:txBody>
          <a:bodyPr wrap="square">
            <a:spAutoFit/>
          </a:bodyPr>
          <a:lstStyle/>
          <a:p>
            <a:pPr>
              <a:lnSpc>
                <a:spcPct val="150000"/>
              </a:lnSpc>
            </a:pPr>
            <a:r>
              <a:rPr lang="ru-RU" dirty="0" smtClean="0">
                <a:solidFill>
                  <a:srgbClr val="111010"/>
                </a:solidFill>
                <a:latin typeface="Noto Sans"/>
              </a:rPr>
              <a:t>Биологи отмечают, </a:t>
            </a:r>
            <a:r>
              <a:rPr lang="ru-RU" dirty="0">
                <a:solidFill>
                  <a:srgbClr val="111010"/>
                </a:solidFill>
                <a:latin typeface="Noto Sans"/>
              </a:rPr>
              <a:t>что модельные организмы необходимы человечеству для изучения возможностей человеческого организма, а также для испытания новых лекарств. </a:t>
            </a:r>
            <a:r>
              <a:rPr lang="ru-RU" dirty="0" smtClean="0">
                <a:solidFill>
                  <a:srgbClr val="111010"/>
                </a:solidFill>
                <a:latin typeface="Noto Sans"/>
              </a:rPr>
              <a:t>Они считают</a:t>
            </a:r>
            <a:r>
              <a:rPr lang="ru-RU" dirty="0">
                <a:solidFill>
                  <a:srgbClr val="111010"/>
                </a:solidFill>
                <a:latin typeface="Noto Sans"/>
              </a:rPr>
              <a:t>, что в какой-то момент человечество перестанет проводить эксперименты на животных, а будет осуществлять их на искусственных органах или группах </a:t>
            </a:r>
            <a:r>
              <a:rPr lang="ru-RU" dirty="0" smtClean="0">
                <a:solidFill>
                  <a:srgbClr val="111010"/>
                </a:solidFill>
                <a:latin typeface="Noto Sans"/>
              </a:rPr>
              <a:t>клеток, чтобы успешно их лечить.</a:t>
            </a:r>
            <a:endParaRPr lang="ru-RU" dirty="0"/>
          </a:p>
        </p:txBody>
      </p:sp>
    </p:spTree>
    <p:extLst>
      <p:ext uri="{BB962C8B-B14F-4D97-AF65-F5344CB8AC3E}">
        <p14:creationId xmlns:p14="http://schemas.microsoft.com/office/powerpoint/2010/main" val="3924350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77334" y="609600"/>
            <a:ext cx="8596668" cy="5432425"/>
          </a:xfrm>
          <a:prstGeom prst="rect">
            <a:avLst/>
          </a:prstGeom>
        </p:spPr>
      </p:pic>
    </p:spTree>
    <p:extLst>
      <p:ext uri="{BB962C8B-B14F-4D97-AF65-F5344CB8AC3E}">
        <p14:creationId xmlns:p14="http://schemas.microsoft.com/office/powerpoint/2010/main" val="1529876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rgbClr val="FF0000"/>
                </a:solidFill>
              </a:rPr>
              <a:t>Алгоритм</a:t>
            </a:r>
            <a:endParaRPr lang="ru-RU"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851338" y="1765739"/>
            <a:ext cx="4698124" cy="4443632"/>
          </a:xfrm>
          <a:prstGeom prst="rect">
            <a:avLst/>
          </a:prstGeom>
        </p:spPr>
      </p:pic>
      <p:pic>
        <p:nvPicPr>
          <p:cNvPr id="3" name="Рисунок 2"/>
          <p:cNvPicPr>
            <a:picLocks noChangeAspect="1"/>
          </p:cNvPicPr>
          <p:nvPr/>
        </p:nvPicPr>
        <p:blipFill>
          <a:blip r:embed="rId3"/>
          <a:stretch>
            <a:fillRect/>
          </a:stretch>
        </p:blipFill>
        <p:spPr>
          <a:xfrm>
            <a:off x="5549462" y="2196661"/>
            <a:ext cx="5934075" cy="4012709"/>
          </a:xfrm>
          <a:prstGeom prst="rect">
            <a:avLst/>
          </a:prstGeom>
        </p:spPr>
      </p:pic>
    </p:spTree>
    <p:extLst>
      <p:ext uri="{BB962C8B-B14F-4D97-AF65-F5344CB8AC3E}">
        <p14:creationId xmlns:p14="http://schemas.microsoft.com/office/powerpoint/2010/main" val="1803778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2753710"/>
          </a:xfrm>
        </p:spPr>
        <p:txBody>
          <a:bodyPr>
            <a:noAutofit/>
          </a:bodyPr>
          <a:lstStyle/>
          <a:p>
            <a:pPr>
              <a:lnSpc>
                <a:spcPct val="107000"/>
              </a:lnSpc>
              <a:spcAft>
                <a:spcPts val="0"/>
              </a:spcAft>
            </a:pPr>
            <a:r>
              <a:rPr lang="ru-RU" sz="11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Тип 6 № </a:t>
            </a:r>
            <a:r>
              <a:rPr lang="ru-RU" sz="1100" b="1" u="sng"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hlinkClick r:id="rId2" action="ppaction://hlinkfile"/>
              </a:rPr>
              <a:t>45825</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Установите соответствие между характеристиками и методами селекции и биотехнологии, обозначенными цифрами на рисунке: к каждой позиции, данной в первом столбце, подберите соответствующую позицию из второго столбца.</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ХАРАКТЕРИСТИКИ</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А)  Увеличение хромосомного набора</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Б)  Происходит агрегация бластомеров </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В)  Клетки полученного организма имеют два разных генотипа</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Г)  Слияние диплоидных гамет</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Д)  Использование колхицина</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Е)  Организм сформирован из четырёх гамет</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МЕТОДЫ</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1</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2</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Запишите в ответ цифры, расположив их в порядке, соответствующем буквам: </a:t>
            </a:r>
            <a: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
            <a:br>
              <a:rPr lang="ru-RU"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br>
            <a:r>
              <a:rPr lang="ru-RU" sz="11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Ответ:211221</a:t>
            </a:r>
            <a:endParaRPr lang="ru-RU" sz="11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Объект 3"/>
          <p:cNvPicPr>
            <a:picLocks noGrp="1"/>
          </p:cNvPicPr>
          <p:nvPr>
            <p:ph idx="1"/>
          </p:nvPr>
        </p:nvPicPr>
        <p:blipFill>
          <a:blip r:embed="rId3"/>
          <a:stretch>
            <a:fillRect/>
          </a:stretch>
        </p:blipFill>
        <p:spPr>
          <a:xfrm>
            <a:off x="588579" y="3363311"/>
            <a:ext cx="8177049" cy="3216166"/>
          </a:xfrm>
          <a:prstGeom prst="rect">
            <a:avLst/>
          </a:prstGeom>
        </p:spPr>
      </p:pic>
      <p:sp>
        <p:nvSpPr>
          <p:cNvPr id="6" name="Прямоугольник 5"/>
          <p:cNvSpPr/>
          <p:nvPr/>
        </p:nvSpPr>
        <p:spPr>
          <a:xfrm>
            <a:off x="7514897" y="3292264"/>
            <a:ext cx="1156136" cy="273473"/>
          </a:xfrm>
          <a:prstGeom prst="rect">
            <a:avLst/>
          </a:prstGeom>
        </p:spPr>
        <p:txBody>
          <a:bodyPr wrap="square">
            <a:spAutoFit/>
          </a:bodyPr>
          <a:lstStyle/>
          <a:p>
            <a:pPr>
              <a:lnSpc>
                <a:spcPct val="107000"/>
              </a:lnSpc>
              <a:spcAft>
                <a:spcPts val="800"/>
              </a:spcAft>
            </a:pPr>
            <a:r>
              <a:rPr lang="ru-RU" sz="1100" dirty="0">
                <a:latin typeface="Calibri" panose="020F0502020204030204" pitchFamily="34" charset="0"/>
                <a:ea typeface="Calibri" panose="020F0502020204030204" pitchFamily="34" charset="0"/>
                <a:cs typeface="Times New Roman" panose="02020603050405020304" pitchFamily="18" charset="0"/>
              </a:rPr>
              <a:t> Ответ:1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565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p:cNvPicPr>
          <p:nvPr>
            <p:ph idx="1"/>
          </p:nvPr>
        </p:nvPicPr>
        <p:blipFill>
          <a:blip r:embed="rId2"/>
          <a:stretch>
            <a:fillRect/>
          </a:stretch>
        </p:blipFill>
        <p:spPr>
          <a:xfrm>
            <a:off x="677333" y="504498"/>
            <a:ext cx="8729425" cy="5801710"/>
          </a:xfrm>
          <a:prstGeom prst="rect">
            <a:avLst/>
          </a:prstGeom>
        </p:spPr>
      </p:pic>
    </p:spTree>
    <p:extLst>
      <p:ext uri="{BB962C8B-B14F-4D97-AF65-F5344CB8AC3E}">
        <p14:creationId xmlns:p14="http://schemas.microsoft.com/office/powerpoint/2010/main" val="129102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77334" y="2334419"/>
            <a:ext cx="5614410" cy="3950767"/>
          </a:xfrm>
          <a:prstGeom prst="rect">
            <a:avLst/>
          </a:prstGeom>
        </p:spPr>
      </p:pic>
      <p:pic>
        <p:nvPicPr>
          <p:cNvPr id="3" name="Рисунок 2"/>
          <p:cNvPicPr>
            <a:picLocks noChangeAspect="1"/>
          </p:cNvPicPr>
          <p:nvPr/>
        </p:nvPicPr>
        <p:blipFill>
          <a:blip r:embed="rId3"/>
          <a:stretch>
            <a:fillRect/>
          </a:stretch>
        </p:blipFill>
        <p:spPr>
          <a:xfrm>
            <a:off x="6195027" y="2575034"/>
            <a:ext cx="5876925" cy="3573518"/>
          </a:xfrm>
          <a:prstGeom prst="rect">
            <a:avLst/>
          </a:prstGeom>
        </p:spPr>
      </p:pic>
    </p:spTree>
    <p:extLst>
      <p:ext uri="{BB962C8B-B14F-4D97-AF65-F5344CB8AC3E}">
        <p14:creationId xmlns:p14="http://schemas.microsoft.com/office/powerpoint/2010/main" val="3685618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FF0000"/>
                </a:solidFill>
              </a:rPr>
              <a:t>Не изученные возможности </a:t>
            </a:r>
            <a:r>
              <a:rPr lang="ru-RU" b="1" dirty="0" err="1" smtClean="0">
                <a:solidFill>
                  <a:srgbClr val="FF0000"/>
                </a:solidFill>
              </a:rPr>
              <a:t>хемеризма</a:t>
            </a:r>
            <a:r>
              <a:rPr lang="ru-RU" b="1" dirty="0" smtClean="0">
                <a:solidFill>
                  <a:srgbClr val="FF0000"/>
                </a:solidFill>
              </a:rPr>
              <a:t> до конца.</a:t>
            </a:r>
            <a:endParaRPr lang="ru-RU"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599090" y="2160588"/>
            <a:ext cx="8674912" cy="4135109"/>
          </a:xfrm>
          <a:prstGeom prst="rect">
            <a:avLst/>
          </a:prstGeom>
        </p:spPr>
      </p:pic>
    </p:spTree>
    <p:extLst>
      <p:ext uri="{BB962C8B-B14F-4D97-AF65-F5344CB8AC3E}">
        <p14:creationId xmlns:p14="http://schemas.microsoft.com/office/powerpoint/2010/main" val="2673108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rgbClr val="FF0000"/>
                </a:solidFill>
              </a:rPr>
              <a:t>Новейшие достижения науки</a:t>
            </a:r>
            <a:endParaRPr lang="ru-RU" dirty="0">
              <a:solidFill>
                <a:srgbClr val="FF0000"/>
              </a:solidFill>
            </a:endParaRPr>
          </a:p>
        </p:txBody>
      </p:sp>
      <p:pic>
        <p:nvPicPr>
          <p:cNvPr id="4" name="Объект 3"/>
          <p:cNvPicPr>
            <a:picLocks noGrp="1"/>
          </p:cNvPicPr>
          <p:nvPr>
            <p:ph idx="1"/>
          </p:nvPr>
        </p:nvPicPr>
        <p:blipFill>
          <a:blip r:embed="rId2"/>
          <a:stretch>
            <a:fillRect/>
          </a:stretch>
        </p:blipFill>
        <p:spPr>
          <a:xfrm>
            <a:off x="677334" y="2160588"/>
            <a:ext cx="8596667" cy="4177150"/>
          </a:xfrm>
          <a:prstGeom prst="rect">
            <a:avLst/>
          </a:prstGeom>
        </p:spPr>
      </p:pic>
    </p:spTree>
    <p:extLst>
      <p:ext uri="{BB962C8B-B14F-4D97-AF65-F5344CB8AC3E}">
        <p14:creationId xmlns:p14="http://schemas.microsoft.com/office/powerpoint/2010/main" val="3372674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FF0000"/>
                </a:solidFill>
              </a:rPr>
              <a:t>Спасибо за внимание</a:t>
            </a:r>
            <a:endParaRPr lang="ru-RU" b="1" dirty="0">
              <a:solidFill>
                <a:srgbClr val="FF0000"/>
              </a:solidFill>
            </a:endParaRPr>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64463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 </a:t>
            </a:r>
            <a:r>
              <a:rPr lang="ru-RU" b="1" dirty="0" smtClean="0">
                <a:solidFill>
                  <a:srgbClr val="FF0000"/>
                </a:solidFill>
              </a:rPr>
              <a:t>Цветовая классификация биотехнологий </a:t>
            </a:r>
            <a:r>
              <a:rPr lang="ru-RU" b="1" dirty="0" smtClean="0">
                <a:solidFill>
                  <a:srgbClr val="0070C0"/>
                </a:solidFill>
              </a:rPr>
              <a:t>(новые термины в биотехнологии)</a:t>
            </a:r>
            <a:endParaRPr lang="ru-RU" b="1" dirty="0">
              <a:solidFill>
                <a:srgbClr val="0070C0"/>
              </a:solidFill>
            </a:endParaRPr>
          </a:p>
        </p:txBody>
      </p:sp>
      <p:pic>
        <p:nvPicPr>
          <p:cNvPr id="4" name="Объект 3"/>
          <p:cNvPicPr>
            <a:picLocks noGrp="1" noChangeAspect="1"/>
          </p:cNvPicPr>
          <p:nvPr>
            <p:ph idx="1"/>
          </p:nvPr>
        </p:nvPicPr>
        <p:blipFill>
          <a:blip r:embed="rId2"/>
          <a:stretch>
            <a:fillRect/>
          </a:stretch>
        </p:blipFill>
        <p:spPr>
          <a:xfrm>
            <a:off x="677334" y="2160588"/>
            <a:ext cx="8596668" cy="4019495"/>
          </a:xfrm>
          <a:prstGeom prst="rect">
            <a:avLst/>
          </a:prstGeom>
        </p:spPr>
      </p:pic>
    </p:spTree>
    <p:extLst>
      <p:ext uri="{BB962C8B-B14F-4D97-AF65-F5344CB8AC3E}">
        <p14:creationId xmlns:p14="http://schemas.microsoft.com/office/powerpoint/2010/main" val="1678467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379412"/>
            <a:ext cx="8960653" cy="997443"/>
          </a:xfrm>
        </p:spPr>
        <p:txBody>
          <a:bodyPr/>
          <a:lstStyle/>
          <a:p>
            <a:pPr algn="ctr"/>
            <a:r>
              <a:rPr lang="ru-RU" u="sng" dirty="0" err="1" smtClean="0">
                <a:solidFill>
                  <a:srgbClr val="FF0000"/>
                </a:solidFill>
              </a:rPr>
              <a:t>Биоэкономика</a:t>
            </a:r>
            <a:endParaRPr lang="ru-RU" u="sng"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677332" y="2160588"/>
            <a:ext cx="9843523" cy="4198171"/>
          </a:xfrm>
          <a:prstGeom prst="rect">
            <a:avLst/>
          </a:prstGeom>
        </p:spPr>
      </p:pic>
      <p:pic>
        <p:nvPicPr>
          <p:cNvPr id="6" name="Рисунок 5"/>
          <p:cNvPicPr>
            <a:picLocks noChangeAspect="1"/>
          </p:cNvPicPr>
          <p:nvPr/>
        </p:nvPicPr>
        <p:blipFill>
          <a:blip r:embed="rId3"/>
          <a:stretch>
            <a:fillRect/>
          </a:stretch>
        </p:blipFill>
        <p:spPr>
          <a:xfrm>
            <a:off x="677334" y="878133"/>
            <a:ext cx="9843522" cy="1282455"/>
          </a:xfrm>
          <a:prstGeom prst="rect">
            <a:avLst/>
          </a:prstGeom>
        </p:spPr>
      </p:pic>
    </p:spTree>
    <p:extLst>
      <p:ext uri="{BB962C8B-B14F-4D97-AF65-F5344CB8AC3E}">
        <p14:creationId xmlns:p14="http://schemas.microsoft.com/office/powerpoint/2010/main" val="1342547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FF0000"/>
                </a:solidFill>
              </a:rPr>
              <a:t>Алгоритм решения биотехнологических задач.</a:t>
            </a:r>
            <a:endParaRPr lang="ru-RU"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677335" y="2253455"/>
            <a:ext cx="8596668" cy="4189385"/>
          </a:xfrm>
          <a:prstGeom prst="rect">
            <a:avLst/>
          </a:prstGeom>
        </p:spPr>
      </p:pic>
    </p:spTree>
    <p:extLst>
      <p:ext uri="{BB962C8B-B14F-4D97-AF65-F5344CB8AC3E}">
        <p14:creationId xmlns:p14="http://schemas.microsoft.com/office/powerpoint/2010/main" val="409981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0000"/>
                </a:solidFill>
              </a:rPr>
              <a:t>К вопросу :Задачи биотехнологий</a:t>
            </a:r>
            <a:endParaRPr lang="ru-RU"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677335" y="2192119"/>
            <a:ext cx="8596667" cy="4166640"/>
          </a:xfrm>
          <a:prstGeom prst="rect">
            <a:avLst/>
          </a:prstGeom>
        </p:spPr>
      </p:pic>
    </p:spTree>
    <p:extLst>
      <p:ext uri="{BB962C8B-B14F-4D97-AF65-F5344CB8AC3E}">
        <p14:creationId xmlns:p14="http://schemas.microsoft.com/office/powerpoint/2010/main" val="108097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93251" y="609600"/>
            <a:ext cx="8897590" cy="5969876"/>
          </a:xfrm>
          <a:prstGeom prst="rect">
            <a:avLst/>
          </a:prstGeom>
        </p:spPr>
      </p:pic>
    </p:spTree>
    <p:extLst>
      <p:ext uri="{BB962C8B-B14F-4D97-AF65-F5344CB8AC3E}">
        <p14:creationId xmlns:p14="http://schemas.microsoft.com/office/powerpoint/2010/main" val="225585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9564414" cy="3943350"/>
          </a:xfrm>
          <a:prstGeom prst="rect">
            <a:avLst/>
          </a:prstGeom>
        </p:spPr>
      </p:pic>
      <p:sp>
        <p:nvSpPr>
          <p:cNvPr id="2" name="Заголовок 1"/>
          <p:cNvSpPr>
            <a:spLocks noGrp="1"/>
          </p:cNvSpPr>
          <p:nvPr>
            <p:ph type="title"/>
          </p:nvPr>
        </p:nvSpPr>
        <p:spPr>
          <a:xfrm>
            <a:off x="0" y="609600"/>
            <a:ext cx="9274002" cy="3333750"/>
          </a:xfrm>
        </p:spPr>
        <p:txBody>
          <a:bodyPr/>
          <a:lstStyle/>
          <a:p>
            <a:endParaRPr lang="ru-RU" dirty="0"/>
          </a:p>
        </p:txBody>
      </p:sp>
      <p:pic>
        <p:nvPicPr>
          <p:cNvPr id="4" name="Объект 3"/>
          <p:cNvPicPr>
            <a:picLocks noGrp="1" noChangeAspect="1"/>
          </p:cNvPicPr>
          <p:nvPr>
            <p:ph idx="1"/>
          </p:nvPr>
        </p:nvPicPr>
        <p:blipFill>
          <a:blip r:embed="rId3"/>
          <a:stretch>
            <a:fillRect/>
          </a:stretch>
        </p:blipFill>
        <p:spPr>
          <a:xfrm>
            <a:off x="-1" y="3943350"/>
            <a:ext cx="9354207" cy="2038350"/>
          </a:xfrm>
          <a:prstGeom prst="rect">
            <a:avLst/>
          </a:prstGeom>
        </p:spPr>
      </p:pic>
    </p:spTree>
    <p:extLst>
      <p:ext uri="{BB962C8B-B14F-4D97-AF65-F5344CB8AC3E}">
        <p14:creationId xmlns:p14="http://schemas.microsoft.com/office/powerpoint/2010/main" val="305685379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580</TotalTime>
  <Words>298</Words>
  <Application>Microsoft Office PowerPoint</Application>
  <PresentationFormat>Широкоэкранный</PresentationFormat>
  <Paragraphs>47</Paragraphs>
  <Slides>38</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38</vt:i4>
      </vt:variant>
    </vt:vector>
  </HeadingPairs>
  <TitlesOfParts>
    <vt:vector size="48" baseType="lpstr">
      <vt:lpstr>-apple-system</vt:lpstr>
      <vt:lpstr>Arial</vt:lpstr>
      <vt:lpstr>Calibri</vt:lpstr>
      <vt:lpstr>Calibri Light</vt:lpstr>
      <vt:lpstr>Noto Sans</vt:lpstr>
      <vt:lpstr>Times New Roman</vt:lpstr>
      <vt:lpstr>Trebuchet MS</vt:lpstr>
      <vt:lpstr>Wingdings 3</vt:lpstr>
      <vt:lpstr>YS Text</vt:lpstr>
      <vt:lpstr>Facet</vt:lpstr>
      <vt:lpstr>   Методические приемы формирования понятий по теме «Биотехнологии биологических организмов: особенности технологии и приемы» </vt:lpstr>
      <vt:lpstr> </vt:lpstr>
      <vt:lpstr>Методы подготовки к ЕГЭ по вопросам  биотехнологии.</vt:lpstr>
      <vt:lpstr> Цветовая классификация биотехнологий (новые термины в биотехнологии)</vt:lpstr>
      <vt:lpstr>Биоэкономика</vt:lpstr>
      <vt:lpstr>Алгоритм решения биотехнологических задач.</vt:lpstr>
      <vt:lpstr>К вопросу :Задачи биотехнологий</vt:lpstr>
      <vt:lpstr>Презентация PowerPoint</vt:lpstr>
      <vt:lpstr>Презентация PowerPoint</vt:lpstr>
      <vt:lpstr>История вопроса</vt:lpstr>
      <vt:lpstr>Презентация PowerPoint</vt:lpstr>
      <vt:lpstr>Презентация PowerPoint</vt:lpstr>
      <vt:lpstr>Презентация PowerPoint</vt:lpstr>
      <vt:lpstr>Презентация PowerPoint</vt:lpstr>
      <vt:lpstr>Каким номером на рисунке обозначена клетка, из которой выделяют ген, кодирующий инсулин?</vt:lpstr>
      <vt:lpstr>Презентация PowerPoint</vt:lpstr>
      <vt:lpstr>Презентация PowerPoint</vt:lpstr>
      <vt:lpstr>Алгоритм</vt:lpstr>
      <vt:lpstr>Алгоритм</vt:lpstr>
      <vt:lpstr>Алгоритм</vt:lpstr>
      <vt:lpstr>Презентация PowerPoint</vt:lpstr>
      <vt:lpstr>Американский Бизон: Чуть не вымер сам, но спас  кавказского зубра. </vt:lpstr>
      <vt:lpstr>Аргументы за:1.Сохранить и воспроизвести вымирающие типы животных Красной книги. 2.Сохранить генотипы ценных сортов животных и растений. </vt:lpstr>
      <vt:lpstr>Метод: предметное биологическое словообразования. Понятие лексического значения слова. Суррога́т — заменитель натурального продукта. Суррогатная мать заменитель естественной матери.</vt:lpstr>
      <vt:lpstr>Ответ: 5.                                                                       Ответ: 421343.</vt:lpstr>
      <vt:lpstr>Презентация PowerPoint</vt:lpstr>
      <vt:lpstr>Презентация PowerPoint</vt:lpstr>
      <vt:lpstr>Армии наенмных убийц и рабов. У клона нет социального статуса. Клонирование исключительных людей Мира из гробниц, а стоит ли?</vt:lpstr>
      <vt:lpstr>Цибриды- это цитоплазматические гибриды, когда человеческое ядро имплантируется в  клетку животных.</vt:lpstr>
      <vt:lpstr>Зачем создают химер животных?</vt:lpstr>
      <vt:lpstr>Презентация PowerPoint</vt:lpstr>
      <vt:lpstr>Алгоритм</vt:lpstr>
      <vt:lpstr>Тип 6 № 45825 Установите соответствие между характеристиками и методами селекции и биотехнологии, обозначенными цифрами на рисунке: к каждой позиции, данной в первом столбце, подберите соответствующую позицию из второго столбца. ХАРАКТЕРИСТИКИ А)  Увеличение хромосомного набора Б)  Происходит агрегация бластомеров  В)  Клетки полученного организма имеют два разных генотипа Г)  Слияние диплоидных гамет Д)  Использование колхицина Е)  Организм сформирован из четырёх гамет МЕТОДЫ 1)  1 2)  2 Запишите в ответ цифры, расположив их в порядке, соответствующем буквам:  Ответ:211221</vt:lpstr>
      <vt:lpstr>Презентация PowerPoint</vt:lpstr>
      <vt:lpstr>Презентация PowerPoint</vt:lpstr>
      <vt:lpstr>Не изученные возможности хемеризма до конца.</vt:lpstr>
      <vt:lpstr>Новейшие достижения науки</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Татьяна</cp:lastModifiedBy>
  <cp:revision>238</cp:revision>
  <dcterms:created xsi:type="dcterms:W3CDTF">2023-09-07T17:01:57Z</dcterms:created>
  <dcterms:modified xsi:type="dcterms:W3CDTF">2023-10-01T16:31:15Z</dcterms:modified>
</cp:coreProperties>
</file>