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734" r:id="rId2"/>
    <p:sldId id="862" r:id="rId3"/>
    <p:sldId id="796" r:id="rId4"/>
    <p:sldId id="863" r:id="rId5"/>
    <p:sldId id="797" r:id="rId6"/>
    <p:sldId id="864" r:id="rId7"/>
    <p:sldId id="867" r:id="rId8"/>
    <p:sldId id="891" r:id="rId9"/>
    <p:sldId id="868" r:id="rId10"/>
    <p:sldId id="869" r:id="rId11"/>
    <p:sldId id="870" r:id="rId12"/>
    <p:sldId id="877" r:id="rId13"/>
    <p:sldId id="880" r:id="rId14"/>
    <p:sldId id="881" r:id="rId15"/>
    <p:sldId id="871" r:id="rId16"/>
    <p:sldId id="872" r:id="rId17"/>
    <p:sldId id="873" r:id="rId18"/>
    <p:sldId id="874" r:id="rId19"/>
    <p:sldId id="876" r:id="rId20"/>
    <p:sldId id="878" r:id="rId21"/>
    <p:sldId id="882" r:id="rId22"/>
    <p:sldId id="883" r:id="rId23"/>
    <p:sldId id="892" r:id="rId24"/>
    <p:sldId id="885" r:id="rId25"/>
    <p:sldId id="886" r:id="rId26"/>
    <p:sldId id="887" r:id="rId27"/>
    <p:sldId id="888" r:id="rId28"/>
    <p:sldId id="889" r:id="rId29"/>
    <p:sldId id="890" r:id="rId30"/>
  </p:sldIdLst>
  <p:sldSz cx="9144000" cy="5143500" type="screen16x9"/>
  <p:notesSz cx="6858000" cy="9144000"/>
  <p:defaultTextStyle>
    <a:defPPr>
      <a:defRPr lang="ru-RU"/>
    </a:defPPr>
    <a:lvl1pPr marL="0" algn="l" defTabSz="888315" rtl="0" eaLnBrk="1" latinLnBrk="0" hangingPunct="1">
      <a:defRPr sz="1800" kern="1200">
        <a:solidFill>
          <a:schemeClr val="tx1"/>
        </a:solidFill>
        <a:latin typeface="+mn-lt"/>
        <a:ea typeface="+mn-ea"/>
        <a:cs typeface="+mn-cs"/>
      </a:defRPr>
    </a:lvl1pPr>
    <a:lvl2pPr marL="444180" algn="l" defTabSz="888315" rtl="0" eaLnBrk="1" latinLnBrk="0" hangingPunct="1">
      <a:defRPr sz="1800" kern="1200">
        <a:solidFill>
          <a:schemeClr val="tx1"/>
        </a:solidFill>
        <a:latin typeface="+mn-lt"/>
        <a:ea typeface="+mn-ea"/>
        <a:cs typeface="+mn-cs"/>
      </a:defRPr>
    </a:lvl2pPr>
    <a:lvl3pPr marL="888315" algn="l" defTabSz="888315" rtl="0" eaLnBrk="1" latinLnBrk="0" hangingPunct="1">
      <a:defRPr sz="1800" kern="1200">
        <a:solidFill>
          <a:schemeClr val="tx1"/>
        </a:solidFill>
        <a:latin typeface="+mn-lt"/>
        <a:ea typeface="+mn-ea"/>
        <a:cs typeface="+mn-cs"/>
      </a:defRPr>
    </a:lvl3pPr>
    <a:lvl4pPr marL="1332472" algn="l" defTabSz="888315" rtl="0" eaLnBrk="1" latinLnBrk="0" hangingPunct="1">
      <a:defRPr sz="1800" kern="1200">
        <a:solidFill>
          <a:schemeClr val="tx1"/>
        </a:solidFill>
        <a:latin typeface="+mn-lt"/>
        <a:ea typeface="+mn-ea"/>
        <a:cs typeface="+mn-cs"/>
      </a:defRPr>
    </a:lvl4pPr>
    <a:lvl5pPr marL="1776635" algn="l" defTabSz="888315" rtl="0" eaLnBrk="1" latinLnBrk="0" hangingPunct="1">
      <a:defRPr sz="1800" kern="1200">
        <a:solidFill>
          <a:schemeClr val="tx1"/>
        </a:solidFill>
        <a:latin typeface="+mn-lt"/>
        <a:ea typeface="+mn-ea"/>
        <a:cs typeface="+mn-cs"/>
      </a:defRPr>
    </a:lvl5pPr>
    <a:lvl6pPr marL="2220792" algn="l" defTabSz="888315" rtl="0" eaLnBrk="1" latinLnBrk="0" hangingPunct="1">
      <a:defRPr sz="1800" kern="1200">
        <a:solidFill>
          <a:schemeClr val="tx1"/>
        </a:solidFill>
        <a:latin typeface="+mn-lt"/>
        <a:ea typeface="+mn-ea"/>
        <a:cs typeface="+mn-cs"/>
      </a:defRPr>
    </a:lvl6pPr>
    <a:lvl7pPr marL="2664945" algn="l" defTabSz="888315" rtl="0" eaLnBrk="1" latinLnBrk="0" hangingPunct="1">
      <a:defRPr sz="1800" kern="1200">
        <a:solidFill>
          <a:schemeClr val="tx1"/>
        </a:solidFill>
        <a:latin typeface="+mn-lt"/>
        <a:ea typeface="+mn-ea"/>
        <a:cs typeface="+mn-cs"/>
      </a:defRPr>
    </a:lvl7pPr>
    <a:lvl8pPr marL="3109109" algn="l" defTabSz="888315" rtl="0" eaLnBrk="1" latinLnBrk="0" hangingPunct="1">
      <a:defRPr sz="1800" kern="1200">
        <a:solidFill>
          <a:schemeClr val="tx1"/>
        </a:solidFill>
        <a:latin typeface="+mn-lt"/>
        <a:ea typeface="+mn-ea"/>
        <a:cs typeface="+mn-cs"/>
      </a:defRPr>
    </a:lvl8pPr>
    <a:lvl9pPr marL="3553265" algn="l" defTabSz="88831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Мария" initials="М"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50EC2"/>
    <a:srgbClr val="008000"/>
    <a:srgbClr val="26122C"/>
    <a:srgbClr val="445723"/>
    <a:srgbClr val="7C0225"/>
    <a:srgbClr val="2B7317"/>
    <a:srgbClr val="808080"/>
    <a:srgbClr val="FFCC00"/>
    <a:srgbClr val="FD7471"/>
    <a:srgbClr val="D2ECB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577" autoAdjust="0"/>
    <p:restoredTop sz="95332" autoAdjust="0"/>
  </p:normalViewPr>
  <p:slideViewPr>
    <p:cSldViewPr>
      <p:cViewPr>
        <p:scale>
          <a:sx n="90" d="100"/>
          <a:sy n="90" d="100"/>
        </p:scale>
        <p:origin x="-534" y="-108"/>
      </p:cViewPr>
      <p:guideLst>
        <p:guide orient="horz" pos="216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4" d="100"/>
          <a:sy n="54" d="100"/>
        </p:scale>
        <p:origin x="-2600" y="-5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4FF40D-B4ED-4B6D-9441-C5938465A968}" type="datetimeFigureOut">
              <a:rPr lang="ru-RU" smtClean="0"/>
              <a:pPr/>
              <a:t>06.10.2023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F93953-AF11-448E-A7C7-92A56CF06342}" type="slidenum">
              <a:rPr lang="ru-RU" smtClean="0"/>
              <a:pPr/>
              <a:t>‹#›</a:t>
            </a:fld>
            <a:endParaRPr lang="ru-RU"/>
          </a:p>
        </p:txBody>
      </p:sp>
    </p:spTree>
    <p:extLst>
      <p:ext uri="{BB962C8B-B14F-4D97-AF65-F5344CB8AC3E}">
        <p14:creationId xmlns="" xmlns:p14="http://schemas.microsoft.com/office/powerpoint/2010/main" val="178408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840B8-DB66-4391-982D-3145F41965F3}" type="datetimeFigureOut">
              <a:rPr lang="ru-RU" smtClean="0"/>
              <a:pPr/>
              <a:t>06.10.2023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6BAD4-FCD0-4DA2-818D-E68CF7338231}" type="slidenum">
              <a:rPr lang="ru-RU" smtClean="0"/>
              <a:pPr/>
              <a:t>‹#›</a:t>
            </a:fld>
            <a:endParaRPr lang="ru-RU"/>
          </a:p>
        </p:txBody>
      </p:sp>
    </p:spTree>
    <p:extLst>
      <p:ext uri="{BB962C8B-B14F-4D97-AF65-F5344CB8AC3E}">
        <p14:creationId xmlns="" xmlns:p14="http://schemas.microsoft.com/office/powerpoint/2010/main" val="2093898754"/>
      </p:ext>
    </p:extLst>
  </p:cSld>
  <p:clrMap bg1="lt1" tx1="dk1" bg2="lt2" tx2="dk2" accent1="accent1" accent2="accent2" accent3="accent3" accent4="accent4" accent5="accent5" accent6="accent6" hlink="hlink" folHlink="folHlink"/>
  <p:notesStyle>
    <a:lvl1pPr marL="0" algn="l" defTabSz="888315" rtl="0" eaLnBrk="1" latinLnBrk="0" hangingPunct="1">
      <a:defRPr sz="1200" kern="1200">
        <a:solidFill>
          <a:schemeClr val="tx1"/>
        </a:solidFill>
        <a:latin typeface="+mn-lt"/>
        <a:ea typeface="+mn-ea"/>
        <a:cs typeface="+mn-cs"/>
      </a:defRPr>
    </a:lvl1pPr>
    <a:lvl2pPr marL="444180" algn="l" defTabSz="888315" rtl="0" eaLnBrk="1" latinLnBrk="0" hangingPunct="1">
      <a:defRPr sz="1200" kern="1200">
        <a:solidFill>
          <a:schemeClr val="tx1"/>
        </a:solidFill>
        <a:latin typeface="+mn-lt"/>
        <a:ea typeface="+mn-ea"/>
        <a:cs typeface="+mn-cs"/>
      </a:defRPr>
    </a:lvl2pPr>
    <a:lvl3pPr marL="888315" algn="l" defTabSz="888315" rtl="0" eaLnBrk="1" latinLnBrk="0" hangingPunct="1">
      <a:defRPr sz="1200" kern="1200">
        <a:solidFill>
          <a:schemeClr val="tx1"/>
        </a:solidFill>
        <a:latin typeface="+mn-lt"/>
        <a:ea typeface="+mn-ea"/>
        <a:cs typeface="+mn-cs"/>
      </a:defRPr>
    </a:lvl3pPr>
    <a:lvl4pPr marL="1332472" algn="l" defTabSz="888315" rtl="0" eaLnBrk="1" latinLnBrk="0" hangingPunct="1">
      <a:defRPr sz="1200" kern="1200">
        <a:solidFill>
          <a:schemeClr val="tx1"/>
        </a:solidFill>
        <a:latin typeface="+mn-lt"/>
        <a:ea typeface="+mn-ea"/>
        <a:cs typeface="+mn-cs"/>
      </a:defRPr>
    </a:lvl4pPr>
    <a:lvl5pPr marL="1776635" algn="l" defTabSz="888315" rtl="0" eaLnBrk="1" latinLnBrk="0" hangingPunct="1">
      <a:defRPr sz="1200" kern="1200">
        <a:solidFill>
          <a:schemeClr val="tx1"/>
        </a:solidFill>
        <a:latin typeface="+mn-lt"/>
        <a:ea typeface="+mn-ea"/>
        <a:cs typeface="+mn-cs"/>
      </a:defRPr>
    </a:lvl5pPr>
    <a:lvl6pPr marL="2220792" algn="l" defTabSz="888315" rtl="0" eaLnBrk="1" latinLnBrk="0" hangingPunct="1">
      <a:defRPr sz="1200" kern="1200">
        <a:solidFill>
          <a:schemeClr val="tx1"/>
        </a:solidFill>
        <a:latin typeface="+mn-lt"/>
        <a:ea typeface="+mn-ea"/>
        <a:cs typeface="+mn-cs"/>
      </a:defRPr>
    </a:lvl6pPr>
    <a:lvl7pPr marL="2664945" algn="l" defTabSz="888315" rtl="0" eaLnBrk="1" latinLnBrk="0" hangingPunct="1">
      <a:defRPr sz="1200" kern="1200">
        <a:solidFill>
          <a:schemeClr val="tx1"/>
        </a:solidFill>
        <a:latin typeface="+mn-lt"/>
        <a:ea typeface="+mn-ea"/>
        <a:cs typeface="+mn-cs"/>
      </a:defRPr>
    </a:lvl7pPr>
    <a:lvl8pPr marL="3109109" algn="l" defTabSz="888315" rtl="0" eaLnBrk="1" latinLnBrk="0" hangingPunct="1">
      <a:defRPr sz="1200" kern="1200">
        <a:solidFill>
          <a:schemeClr val="tx1"/>
        </a:solidFill>
        <a:latin typeface="+mn-lt"/>
        <a:ea typeface="+mn-ea"/>
        <a:cs typeface="+mn-cs"/>
      </a:defRPr>
    </a:lvl8pPr>
    <a:lvl9pPr marL="3553265" algn="l" defTabSz="88831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40125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8836" tIns="44411" rIns="88836" bIns="44411" anchor="t" compatLnSpc="1"/>
          <a:lstStyle/>
          <a:p>
            <a:endParaRPr kumimoji="0" lang="en-US"/>
          </a:p>
        </p:txBody>
      </p:sp>
      <p:sp>
        <p:nvSpPr>
          <p:cNvPr id="29" name="Заголовок 28"/>
          <p:cNvSpPr>
            <a:spLocks noGrp="1"/>
          </p:cNvSpPr>
          <p:nvPr>
            <p:ph type="ctrTitle"/>
          </p:nvPr>
        </p:nvSpPr>
        <p:spPr>
          <a:xfrm>
            <a:off x="381000" y="3640182"/>
            <a:ext cx="8458200" cy="916781"/>
          </a:xfrm>
        </p:spPr>
        <p:txBody>
          <a:bodyPr anchor="t"/>
          <a:lstStyle/>
          <a:p>
            <a:r>
              <a:rPr kumimoji="0" lang="ru-RU"/>
              <a:t>Образец заголовка</a:t>
            </a:r>
            <a:endParaRPr kumimoji="0" lang="en-US"/>
          </a:p>
        </p:txBody>
      </p:sp>
      <p:sp>
        <p:nvSpPr>
          <p:cNvPr id="9" name="Подзаголовок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44180" indent="0" algn="ctr">
              <a:buNone/>
            </a:lvl2pPr>
            <a:lvl3pPr marL="888315" indent="0" algn="ctr">
              <a:buNone/>
            </a:lvl3pPr>
            <a:lvl4pPr marL="1332472" indent="0" algn="ctr">
              <a:buNone/>
            </a:lvl4pPr>
            <a:lvl5pPr marL="1776635" indent="0" algn="ctr">
              <a:buNone/>
            </a:lvl5pPr>
            <a:lvl6pPr marL="2220792" indent="0" algn="ctr">
              <a:buNone/>
            </a:lvl6pPr>
            <a:lvl7pPr marL="2664945" indent="0" algn="ctr">
              <a:buNone/>
            </a:lvl7pPr>
            <a:lvl8pPr marL="3109109" indent="0" algn="ctr">
              <a:buNone/>
            </a:lvl8pPr>
            <a:lvl9pPr marL="3553265" indent="0" algn="ctr">
              <a:buNone/>
            </a:lvl9pPr>
          </a:lstStyle>
          <a:p>
            <a:r>
              <a:rPr kumimoji="0" lang="ru-RU"/>
              <a:t>Образец подзаголовка</a:t>
            </a:r>
            <a:endParaRPr kumimoji="0" lang="en-US"/>
          </a:p>
        </p:txBody>
      </p:sp>
      <p:sp>
        <p:nvSpPr>
          <p:cNvPr id="16" name="Дата 15"/>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4855468"/>
            <a:ext cx="758952" cy="185166"/>
          </a:xfrm>
        </p:spPr>
        <p:txBody>
          <a:bodyPr/>
          <a:lstStyle/>
          <a:p>
            <a:fld id="{93E1579A-24E4-496F-8C40-1DA6FA85AEF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E1579A-24E4-496F-8C40-1DA6FA85AEF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411960"/>
            <a:ext cx="1828800" cy="4388644"/>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1" y="411960"/>
            <a:ext cx="6248400" cy="4388644"/>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E1579A-24E4-496F-8C40-1DA6FA85AEF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19" name="Нижний колонтитул 18"/>
          <p:cNvSpPr>
            <a:spLocks noGrp="1"/>
          </p:cNvSpPr>
          <p:nvPr>
            <p:ph type="ftr" sz="quarter" idx="11"/>
          </p:nvPr>
        </p:nvSpPr>
        <p:spPr>
          <a:xfrm>
            <a:off x="3581403" y="57273"/>
            <a:ext cx="2895600" cy="216694"/>
          </a:xfrm>
        </p:spPr>
        <p:txBody>
          <a:bodyPr/>
          <a:lstStyle/>
          <a:p>
            <a:endParaRPr lang="ru-RU"/>
          </a:p>
        </p:txBody>
      </p:sp>
      <p:sp>
        <p:nvSpPr>
          <p:cNvPr id="16" name="Номер слайда 15"/>
          <p:cNvSpPr>
            <a:spLocks noGrp="1"/>
          </p:cNvSpPr>
          <p:nvPr>
            <p:ph type="sldNum" sz="quarter" idx="12"/>
          </p:nvPr>
        </p:nvSpPr>
        <p:spPr>
          <a:xfrm>
            <a:off x="8229600" y="4855468"/>
            <a:ext cx="758952" cy="185166"/>
          </a:xfrm>
        </p:spPr>
        <p:txBody>
          <a:bodyPr/>
          <a:lstStyle/>
          <a:p>
            <a:fld id="{93E1579A-24E4-496F-8C40-1DA6FA85AEF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258380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8836" tIns="44411" rIns="88836" bIns="44411" anchor="t" compatLnSpc="1"/>
          <a:lstStyle/>
          <a:p>
            <a:endParaRPr kumimoji="0" lang="en-US"/>
          </a:p>
        </p:txBody>
      </p:sp>
      <p:sp>
        <p:nvSpPr>
          <p:cNvPr id="6" name="Текст 5"/>
          <p:cNvSpPr>
            <a:spLocks noGrp="1"/>
          </p:cNvSpPr>
          <p:nvPr>
            <p:ph type="body" idx="1"/>
          </p:nvPr>
        </p:nvSpPr>
        <p:spPr>
          <a:xfrm>
            <a:off x="381000" y="1257304"/>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9" name="Дата 18"/>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3E1579A-24E4-496F-8C40-1DA6FA85AEFA}" type="slidenum">
              <a:rPr lang="ru-RU" smtClean="0"/>
              <a:pPr/>
              <a:t>‹#›</a:t>
            </a:fld>
            <a:endParaRPr lang="ru-RU"/>
          </a:p>
        </p:txBody>
      </p:sp>
      <p:sp>
        <p:nvSpPr>
          <p:cNvPr id="8" name="Заголовок 7"/>
          <p:cNvSpPr>
            <a:spLocks noGrp="1"/>
          </p:cNvSpPr>
          <p:nvPr>
            <p:ph type="title"/>
          </p:nvPr>
        </p:nvSpPr>
        <p:spPr>
          <a:xfrm>
            <a:off x="180475" y="2210437"/>
            <a:ext cx="8686800" cy="888619"/>
          </a:xfrm>
        </p:spPr>
        <p:txBody>
          <a:bodyPr rtlCol="0" anchor="t"/>
          <a:lstStyle>
            <a:lvl1pPr algn="r">
              <a:defRPr/>
            </a:lvl1pPr>
          </a:lstStyle>
          <a:p>
            <a:r>
              <a:rPr kumimoji="0" lang="ru-RU"/>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342900"/>
            <a:ext cx="8686800" cy="630936"/>
          </a:xfrm>
        </p:spPr>
        <p:txBody>
          <a:bodyPr/>
          <a:lstStyle/>
          <a:p>
            <a:r>
              <a:rPr kumimoji="0" lang="ru-RU"/>
              <a:t>Образец заголовка</a:t>
            </a:r>
            <a:endParaRPr kumimoji="0" lang="en-US"/>
          </a:p>
        </p:txBody>
      </p:sp>
      <p:sp>
        <p:nvSpPr>
          <p:cNvPr id="14" name="Содержимое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half" idx="2"/>
          </p:nvPr>
        </p:nvSpPr>
        <p:spPr>
          <a:xfrm>
            <a:off x="4648202" y="1200150"/>
            <a:ext cx="4343400" cy="35433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3E1579A-24E4-496F-8C40-1DA6FA85AEF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4057650"/>
            <a:ext cx="8610600" cy="661988"/>
          </a:xfrm>
        </p:spPr>
        <p:txBody>
          <a:bodyPr anchor="ctr"/>
          <a:lstStyle>
            <a:lvl1pPr>
              <a:defRPr/>
            </a:lvl1pPr>
          </a:lstStyle>
          <a:p>
            <a:r>
              <a:rPr kumimoji="0" lang="ru-RU"/>
              <a:t>Образец заголовка</a:t>
            </a:r>
            <a:endParaRPr kumimoji="0" lang="en-US"/>
          </a:p>
        </p:txBody>
      </p:sp>
      <p:sp>
        <p:nvSpPr>
          <p:cNvPr id="13" name="Текст 12"/>
          <p:cNvSpPr>
            <a:spLocks noGrp="1"/>
          </p:cNvSpPr>
          <p:nvPr>
            <p:ph type="body" idx="1"/>
          </p:nvPr>
        </p:nvSpPr>
        <p:spPr>
          <a:xfrm>
            <a:off x="281444" y="500063"/>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25" name="Текст 24"/>
          <p:cNvSpPr>
            <a:spLocks noGrp="1"/>
          </p:cNvSpPr>
          <p:nvPr>
            <p:ph type="body" sz="half" idx="3"/>
          </p:nvPr>
        </p:nvSpPr>
        <p:spPr>
          <a:xfrm>
            <a:off x="4645190" y="500063"/>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Содержимое 3"/>
          <p:cNvSpPr>
            <a:spLocks noGrp="1"/>
          </p:cNvSpPr>
          <p:nvPr>
            <p:ph sz="quarter" idx="2"/>
          </p:nvPr>
        </p:nvSpPr>
        <p:spPr>
          <a:xfrm>
            <a:off x="281444" y="987031"/>
            <a:ext cx="429055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8" name="Содержимое 27"/>
          <p:cNvSpPr>
            <a:spLocks noGrp="1"/>
          </p:cNvSpPr>
          <p:nvPr>
            <p:ph sz="quarter" idx="4"/>
          </p:nvPr>
        </p:nvSpPr>
        <p:spPr>
          <a:xfrm>
            <a:off x="4648730" y="987031"/>
            <a:ext cx="4288536"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1" y="4857750"/>
            <a:ext cx="762000" cy="185166"/>
          </a:xfrm>
        </p:spPr>
        <p:txBody>
          <a:bodyPr/>
          <a:lstStyle/>
          <a:p>
            <a:fld id="{93E1579A-24E4-496F-8C40-1DA6FA85AEFA}" type="slidenum">
              <a:rPr lang="ru-RU" smtClean="0"/>
              <a:pPr/>
              <a:t>‹#›</a:t>
            </a:fld>
            <a:endParaRPr lang="ru-RU"/>
          </a:p>
        </p:txBody>
      </p:sp>
      <p:sp>
        <p:nvSpPr>
          <p:cNvPr id="11" name="Прямая соединительная линия 10"/>
          <p:cNvSpPr>
            <a:spLocks noChangeShapeType="1"/>
          </p:cNvSpPr>
          <p:nvPr/>
        </p:nvSpPr>
        <p:spPr bwMode="auto">
          <a:xfrm>
            <a:off x="514350" y="4514973"/>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8836" tIns="44411" rIns="88836" bIns="4441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342900"/>
            <a:ext cx="8686800" cy="630936"/>
          </a:xfrm>
        </p:spPr>
        <p:txBody>
          <a:body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E1579A-24E4-496F-8C40-1DA6FA85AEF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E1579A-24E4-496F-8C40-1DA6FA85AEF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4386961"/>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8836" tIns="44411" rIns="88836" bIns="44411" anchor="t" compatLnSpc="1"/>
          <a:lstStyle/>
          <a:p>
            <a:endParaRPr kumimoji="0" lang="en-US"/>
          </a:p>
        </p:txBody>
      </p:sp>
      <p:sp>
        <p:nvSpPr>
          <p:cNvPr id="12" name="Заголовок 11"/>
          <p:cNvSpPr>
            <a:spLocks noGrp="1"/>
          </p:cNvSpPr>
          <p:nvPr>
            <p:ph type="title"/>
          </p:nvPr>
        </p:nvSpPr>
        <p:spPr>
          <a:xfrm>
            <a:off x="457200" y="4114800"/>
            <a:ext cx="8458200" cy="390525"/>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idx="2"/>
          </p:nvPr>
        </p:nvSpPr>
        <p:spPr>
          <a:xfrm>
            <a:off x="457365"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14" name="Содержимое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Дата 24"/>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E1579A-24E4-496F-8C40-1DA6FA85AEF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a:t>Вставка рисунка</a:t>
            </a:r>
            <a:endParaRPr kumimoji="0" lang="en-US" dirty="0"/>
          </a:p>
        </p:txBody>
      </p:sp>
      <p:sp>
        <p:nvSpPr>
          <p:cNvPr id="7" name="Дата 6"/>
          <p:cNvSpPr>
            <a:spLocks noGrp="1"/>
          </p:cNvSpPr>
          <p:nvPr>
            <p:ph type="dt" sz="half" idx="10"/>
          </p:nvPr>
        </p:nvSpPr>
        <p:spPr/>
        <p:txBody>
          <a:bodyPr/>
          <a:lstStyle/>
          <a:p>
            <a:fld id="{05A73160-7FBC-4A58-A029-743FA16B3423}" type="datetimeFigureOut">
              <a:rPr lang="ru-RU" smtClean="0"/>
              <a:pPr/>
              <a:t>06.10.2023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3E1579A-24E4-496F-8C40-1DA6FA85AEFA}" type="slidenum">
              <a:rPr lang="ru-RU" smtClean="0"/>
              <a:pPr/>
              <a:t>‹#›</a:t>
            </a:fld>
            <a:endParaRPr lang="ru-RU"/>
          </a:p>
        </p:txBody>
      </p:sp>
      <p:sp>
        <p:nvSpPr>
          <p:cNvPr id="17" name="Заголовок 16"/>
          <p:cNvSpPr>
            <a:spLocks noGrp="1"/>
          </p:cNvSpPr>
          <p:nvPr>
            <p:ph type="title"/>
          </p:nvPr>
        </p:nvSpPr>
        <p:spPr>
          <a:xfrm>
            <a:off x="381000" y="3745321"/>
            <a:ext cx="5867400" cy="391716"/>
          </a:xfrm>
        </p:spPr>
        <p:txBody>
          <a:bodyPr anchor="ctr"/>
          <a:lstStyle>
            <a:lvl1pPr algn="l">
              <a:buNone/>
              <a:defRPr sz="2000" b="1"/>
            </a:lvl1pPr>
          </a:lstStyle>
          <a:p>
            <a:r>
              <a:rPr kumimoji="0" lang="ru-RU"/>
              <a:t>Образец заголовка</a:t>
            </a:r>
            <a:endParaRPr kumimoji="0" lang="en-US"/>
          </a:p>
        </p:txBody>
      </p:sp>
      <p:sp>
        <p:nvSpPr>
          <p:cNvPr id="26" name="Текст 25"/>
          <p:cNvSpPr>
            <a:spLocks noGrp="1"/>
          </p:cNvSpPr>
          <p:nvPr>
            <p:ph type="body" sz="half" idx="2"/>
          </p:nvPr>
        </p:nvSpPr>
        <p:spPr>
          <a:xfrm>
            <a:off x="381000" y="4149913"/>
            <a:ext cx="5867400" cy="576263"/>
          </a:xfrm>
        </p:spPr>
        <p:txBody>
          <a:bodyPr lIns="10659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78829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8836" tIns="44411" rIns="88836" bIns="44411" anchor="t" compatLnSpc="1"/>
          <a:lstStyle/>
          <a:p>
            <a:endParaRPr kumimoji="0" lang="en-US"/>
          </a:p>
        </p:txBody>
      </p:sp>
      <p:sp>
        <p:nvSpPr>
          <p:cNvPr id="8" name="Текст 7"/>
          <p:cNvSpPr>
            <a:spLocks noGrp="1"/>
          </p:cNvSpPr>
          <p:nvPr>
            <p:ph type="body" idx="1"/>
          </p:nvPr>
        </p:nvSpPr>
        <p:spPr>
          <a:xfrm>
            <a:off x="304800" y="1165622"/>
            <a:ext cx="8686800" cy="3394472"/>
          </a:xfrm>
          <a:prstGeom prst="rect">
            <a:avLst/>
          </a:prstGeom>
        </p:spPr>
        <p:txBody>
          <a:bodyPr vert="horz" lIns="88836" tIns="44411" rIns="88836" bIns="44411">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1" name="Дата 10"/>
          <p:cNvSpPr>
            <a:spLocks noGrp="1"/>
          </p:cNvSpPr>
          <p:nvPr>
            <p:ph type="dt" sz="half" idx="2"/>
          </p:nvPr>
        </p:nvSpPr>
        <p:spPr>
          <a:xfrm>
            <a:off x="6477002" y="57273"/>
            <a:ext cx="2514600" cy="216694"/>
          </a:xfrm>
          <a:prstGeom prst="rect">
            <a:avLst/>
          </a:prstGeom>
        </p:spPr>
        <p:txBody>
          <a:bodyPr vert="horz" lIns="88836" tIns="44411" rIns="88836" bIns="44411"/>
          <a:lstStyle>
            <a:lvl1pPr algn="l" eaLnBrk="1" latinLnBrk="0" hangingPunct="1">
              <a:defRPr kumimoji="0" sz="1200">
                <a:solidFill>
                  <a:schemeClr val="accent1">
                    <a:shade val="75000"/>
                  </a:schemeClr>
                </a:solidFill>
              </a:defRPr>
            </a:lvl1pPr>
          </a:lstStyle>
          <a:p>
            <a:fld id="{05A73160-7FBC-4A58-A029-743FA16B3423}" type="datetimeFigureOut">
              <a:rPr lang="ru-RU" smtClean="0"/>
              <a:pPr/>
              <a:t>06.10.2023</a:t>
            </a:fld>
            <a:endParaRPr lang="ru-RU"/>
          </a:p>
        </p:txBody>
      </p:sp>
      <p:sp>
        <p:nvSpPr>
          <p:cNvPr id="28" name="Нижний колонтитул 27"/>
          <p:cNvSpPr>
            <a:spLocks noGrp="1"/>
          </p:cNvSpPr>
          <p:nvPr>
            <p:ph type="ftr" sz="quarter" idx="3"/>
          </p:nvPr>
        </p:nvSpPr>
        <p:spPr>
          <a:xfrm>
            <a:off x="3124203" y="57273"/>
            <a:ext cx="3352800" cy="216694"/>
          </a:xfrm>
          <a:prstGeom prst="rect">
            <a:avLst/>
          </a:prstGeom>
        </p:spPr>
        <p:txBody>
          <a:bodyPr vert="horz" lIns="88836" tIns="44411" rIns="88836" bIns="44411"/>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1" y="4857874"/>
            <a:ext cx="762000" cy="183356"/>
          </a:xfrm>
          <a:prstGeom prst="rect">
            <a:avLst/>
          </a:prstGeom>
        </p:spPr>
        <p:txBody>
          <a:bodyPr vert="horz" lIns="88836" tIns="44411" rIns="88836" bIns="44411"/>
          <a:lstStyle>
            <a:lvl1pPr algn="r" eaLnBrk="1" latinLnBrk="0" hangingPunct="1">
              <a:defRPr kumimoji="0" sz="1200">
                <a:solidFill>
                  <a:schemeClr val="accent1">
                    <a:shade val="75000"/>
                  </a:schemeClr>
                </a:solidFill>
              </a:defRPr>
            </a:lvl1pPr>
          </a:lstStyle>
          <a:p>
            <a:fld id="{93E1579A-24E4-496F-8C40-1DA6FA85AEFA}" type="slidenum">
              <a:rPr lang="ru-RU" smtClean="0"/>
              <a:pPr/>
              <a:t>‹#›</a:t>
            </a:fld>
            <a:endParaRPr lang="ru-RU"/>
          </a:p>
        </p:txBody>
      </p:sp>
      <p:sp>
        <p:nvSpPr>
          <p:cNvPr id="10" name="Заголовок 9"/>
          <p:cNvSpPr>
            <a:spLocks noGrp="1"/>
          </p:cNvSpPr>
          <p:nvPr>
            <p:ph type="title"/>
          </p:nvPr>
        </p:nvSpPr>
        <p:spPr>
          <a:xfrm>
            <a:off x="304800" y="342900"/>
            <a:ext cx="8686800" cy="628650"/>
          </a:xfrm>
          <a:prstGeom prst="rect">
            <a:avLst/>
          </a:prstGeom>
        </p:spPr>
        <p:txBody>
          <a:bodyPr vert="horz" lIns="88836" tIns="44411" rIns="88836" bIns="44411" anchor="ctr">
            <a:normAutofit/>
          </a:bodyPr>
          <a:lstStyle/>
          <a:p>
            <a:r>
              <a:rPr kumimoji="0" lang="ru-RU"/>
              <a:t>Образец заголовка</a:t>
            </a:r>
            <a:endParaRPr kumimoji="0" lang="en-US"/>
          </a:p>
        </p:txBody>
      </p:sp>
      <p:sp>
        <p:nvSpPr>
          <p:cNvPr id="9" name="Прямая соединительная линия 8"/>
          <p:cNvSpPr>
            <a:spLocks noChangeShapeType="1"/>
          </p:cNvSpPr>
          <p:nvPr/>
        </p:nvSpPr>
        <p:spPr bwMode="auto">
          <a:xfrm>
            <a:off x="514350" y="78829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8836" tIns="44411" rIns="88836" bIns="44411" anchor="t" compatLnSpc="1"/>
          <a:lstStyle/>
          <a:p>
            <a:endParaRPr kumimoji="0" lang="en-US"/>
          </a:p>
        </p:txBody>
      </p:sp>
      <p:sp>
        <p:nvSpPr>
          <p:cNvPr id="12" name="Прямая соединительная линия 11"/>
          <p:cNvSpPr>
            <a:spLocks noChangeShapeType="1"/>
          </p:cNvSpPr>
          <p:nvPr/>
        </p:nvSpPr>
        <p:spPr bwMode="auto">
          <a:xfrm>
            <a:off x="514350" y="793613"/>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88836" tIns="44411" rIns="88836" bIns="4441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33114" indent="-333114"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21764" indent="-277592"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10396" indent="-222085"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554559" indent="-222085"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1998711" indent="-222085"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442864" indent="-222085"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887025" indent="-222085"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331184" indent="-222085"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775342" indent="-222085"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4180" algn="l" rtl="0" eaLnBrk="1" latinLnBrk="0" hangingPunct="1">
        <a:defRPr kumimoji="0" kern="1200">
          <a:solidFill>
            <a:schemeClr val="tx1"/>
          </a:solidFill>
          <a:latin typeface="+mn-lt"/>
          <a:ea typeface="+mn-ea"/>
          <a:cs typeface="+mn-cs"/>
        </a:defRPr>
      </a:lvl2pPr>
      <a:lvl3pPr marL="888315" algn="l" rtl="0" eaLnBrk="1" latinLnBrk="0" hangingPunct="1">
        <a:defRPr kumimoji="0" kern="1200">
          <a:solidFill>
            <a:schemeClr val="tx1"/>
          </a:solidFill>
          <a:latin typeface="+mn-lt"/>
          <a:ea typeface="+mn-ea"/>
          <a:cs typeface="+mn-cs"/>
        </a:defRPr>
      </a:lvl3pPr>
      <a:lvl4pPr marL="1332472" algn="l" rtl="0" eaLnBrk="1" latinLnBrk="0" hangingPunct="1">
        <a:defRPr kumimoji="0" kern="1200">
          <a:solidFill>
            <a:schemeClr val="tx1"/>
          </a:solidFill>
          <a:latin typeface="+mn-lt"/>
          <a:ea typeface="+mn-ea"/>
          <a:cs typeface="+mn-cs"/>
        </a:defRPr>
      </a:lvl4pPr>
      <a:lvl5pPr marL="1776635" algn="l" rtl="0" eaLnBrk="1" latinLnBrk="0" hangingPunct="1">
        <a:defRPr kumimoji="0" kern="1200">
          <a:solidFill>
            <a:schemeClr val="tx1"/>
          </a:solidFill>
          <a:latin typeface="+mn-lt"/>
          <a:ea typeface="+mn-ea"/>
          <a:cs typeface="+mn-cs"/>
        </a:defRPr>
      </a:lvl5pPr>
      <a:lvl6pPr marL="2220792" algn="l" rtl="0" eaLnBrk="1" latinLnBrk="0" hangingPunct="1">
        <a:defRPr kumimoji="0" kern="1200">
          <a:solidFill>
            <a:schemeClr val="tx1"/>
          </a:solidFill>
          <a:latin typeface="+mn-lt"/>
          <a:ea typeface="+mn-ea"/>
          <a:cs typeface="+mn-cs"/>
        </a:defRPr>
      </a:lvl6pPr>
      <a:lvl7pPr marL="2664945" algn="l" rtl="0" eaLnBrk="1" latinLnBrk="0" hangingPunct="1">
        <a:defRPr kumimoji="0" kern="1200">
          <a:solidFill>
            <a:schemeClr val="tx1"/>
          </a:solidFill>
          <a:latin typeface="+mn-lt"/>
          <a:ea typeface="+mn-ea"/>
          <a:cs typeface="+mn-cs"/>
        </a:defRPr>
      </a:lvl7pPr>
      <a:lvl8pPr marL="3109109" algn="l" rtl="0" eaLnBrk="1" latinLnBrk="0" hangingPunct="1">
        <a:defRPr kumimoji="0" kern="1200">
          <a:solidFill>
            <a:schemeClr val="tx1"/>
          </a:solidFill>
          <a:latin typeface="+mn-lt"/>
          <a:ea typeface="+mn-ea"/>
          <a:cs typeface="+mn-cs"/>
        </a:defRPr>
      </a:lvl8pPr>
      <a:lvl9pPr marL="355326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F:\&#1050;&#1086;&#1085;&#1082;&#1091;&#1088;&#1089;%20&#1060;&#1091;&#1085;&#1082;&#1094;&#1080;&#1086;&#1085;&#1072;&#1083;&#1100;&#1085;&#1072;&#1103;%20&#1075;&#1088;&#1072;&#1084;&#1086;&#1090;&#1085;&#1086;&#1089;&#1090;&#1100;\&#1053;&#1077;&#1080;&#1079;&#1074;&#1077;&#1089;&#1090;&#1077;&#1085;-&#1075;&#1086;&#1083;&#1086;&#1089;&#1087;&#1088;&#1086;&#1091;&#1095;&#1080;&#1090;&#1077;&#1083;&#1103;_(smyslpesni.ru).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34" y="714362"/>
            <a:ext cx="7992888" cy="2592288"/>
          </a:xfrm>
        </p:spPr>
        <p:txBody>
          <a:bodyPr>
            <a:normAutofit fontScale="92500" lnSpcReduction="10000"/>
          </a:bodyPr>
          <a:lstStyle/>
          <a:p>
            <a:pPr marL="0" indent="0" algn="ctr">
              <a:buNone/>
            </a:pPr>
            <a:r>
              <a:rPr lang="ru-RU" sz="4800" b="1" dirty="0" smtClean="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Решение заданий, направленных на формирование и развитие функциональной грамотности</a:t>
            </a:r>
            <a:endParaRPr lang="en-US" sz="4800" b="1" dirty="0">
              <a:solidFill>
                <a:schemeClr val="accent3">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Прямоугольник 3"/>
          <p:cNvSpPr/>
          <p:nvPr/>
        </p:nvSpPr>
        <p:spPr>
          <a:xfrm>
            <a:off x="357158" y="3786196"/>
            <a:ext cx="3600400" cy="1200329"/>
          </a:xfrm>
          <a:prstGeom prst="rect">
            <a:avLst/>
          </a:prstGeom>
        </p:spPr>
        <p:txBody>
          <a:bodyPr wrap="square">
            <a:spAutoFit/>
          </a:bodyPr>
          <a:lstStyle/>
          <a:p>
            <a:pPr algn="ctr" defTabSz="914400">
              <a:lnSpc>
                <a:spcPct val="90000"/>
              </a:lnSpc>
            </a:pPr>
            <a:r>
              <a:rPr lang="ru-RU" sz="2000" b="1" i="1" dirty="0" smtClean="0">
                <a:solidFill>
                  <a:srgbClr val="008000"/>
                </a:solidFill>
              </a:rPr>
              <a:t>Учитель биологии МАОУ СОШ № 33 </a:t>
            </a:r>
          </a:p>
          <a:p>
            <a:pPr algn="ctr" defTabSz="914400">
              <a:lnSpc>
                <a:spcPct val="90000"/>
              </a:lnSpc>
            </a:pPr>
            <a:r>
              <a:rPr lang="ru-RU" sz="2000" b="1" i="1" dirty="0" err="1" smtClean="0">
                <a:solidFill>
                  <a:srgbClr val="008000"/>
                </a:solidFill>
              </a:rPr>
              <a:t>Томиль</a:t>
            </a:r>
            <a:r>
              <a:rPr lang="ru-RU" sz="2000" b="1" i="1" dirty="0" smtClean="0">
                <a:solidFill>
                  <a:srgbClr val="008000"/>
                </a:solidFill>
              </a:rPr>
              <a:t> Светлана Валериевна</a:t>
            </a:r>
          </a:p>
          <a:p>
            <a:pPr algn="ctr" defTabSz="914400">
              <a:lnSpc>
                <a:spcPct val="90000"/>
              </a:lnSpc>
            </a:pPr>
            <a:r>
              <a:rPr lang="ru-RU" sz="2000" b="1" i="1" dirty="0" smtClean="0">
                <a:solidFill>
                  <a:srgbClr val="008000"/>
                </a:solidFill>
              </a:rPr>
              <a:t>г. Новороссийск </a:t>
            </a:r>
            <a:endParaRPr lang="ru-RU" sz="2000" b="1" i="1" dirty="0">
              <a:solidFill>
                <a:srgbClr val="008000"/>
              </a:solidFill>
            </a:endParaRPr>
          </a:p>
        </p:txBody>
      </p:sp>
    </p:spTree>
    <p:extLst>
      <p:ext uri="{BB962C8B-B14F-4D97-AF65-F5344CB8AC3E}">
        <p14:creationId xmlns="" xmlns:p14="http://schemas.microsoft.com/office/powerpoint/2010/main" val="61750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504056"/>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1" name="TextBox 10"/>
          <p:cNvSpPr txBox="1"/>
          <p:nvPr/>
        </p:nvSpPr>
        <p:spPr>
          <a:xfrm>
            <a:off x="539552" y="699542"/>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dirty="0" smtClean="0">
                <a:latin typeface="Times New Roman" pitchFamily="18" charset="0"/>
                <a:cs typeface="Times New Roman" pitchFamily="18" charset="0"/>
              </a:rPr>
              <a:t>1.2</a:t>
            </a:r>
          </a:p>
        </p:txBody>
      </p:sp>
      <p:pic>
        <p:nvPicPr>
          <p:cNvPr id="56322" name="Picture 2" descr="C:\Users\Светлана\Downloads\IMG_20231005_233618.jpg"/>
          <p:cNvPicPr>
            <a:picLocks noChangeAspect="1" noChangeArrowheads="1"/>
          </p:cNvPicPr>
          <p:nvPr/>
        </p:nvPicPr>
        <p:blipFill>
          <a:blip r:embed="rId2" cstate="print"/>
          <a:srcRect/>
          <a:stretch>
            <a:fillRect/>
          </a:stretch>
        </p:blipFill>
        <p:spPr bwMode="auto">
          <a:xfrm>
            <a:off x="6372200" y="1131590"/>
            <a:ext cx="2771800" cy="3836962"/>
          </a:xfrm>
          <a:prstGeom prst="rect">
            <a:avLst/>
          </a:prstGeom>
          <a:noFill/>
        </p:spPr>
      </p:pic>
      <p:graphicFrame>
        <p:nvGraphicFramePr>
          <p:cNvPr id="9" name="Таблица 8"/>
          <p:cNvGraphicFramePr>
            <a:graphicFrameLocks noGrp="1"/>
          </p:cNvGraphicFramePr>
          <p:nvPr/>
        </p:nvGraphicFramePr>
        <p:xfrm>
          <a:off x="107504" y="1347614"/>
          <a:ext cx="6120680" cy="3608726"/>
        </p:xfrm>
        <a:graphic>
          <a:graphicData uri="http://schemas.openxmlformats.org/drawingml/2006/table">
            <a:tbl>
              <a:tblPr>
                <a:tableStyleId>{35758FB7-9AC5-4552-8A53-C91805E547FA}</a:tableStyleId>
              </a:tblPr>
              <a:tblGrid>
                <a:gridCol w="5195460"/>
                <a:gridCol w="925220"/>
              </a:tblGrid>
              <a:tr h="648071">
                <a:tc>
                  <a:txBody>
                    <a:bodyPr/>
                    <a:lstStyle/>
                    <a:p>
                      <a:pPr algn="ctr">
                        <a:lnSpc>
                          <a:spcPct val="115000"/>
                        </a:lnSpc>
                        <a:spcAft>
                          <a:spcPts val="0"/>
                        </a:spcAft>
                      </a:pPr>
                      <a:r>
                        <a:rPr lang="ru-RU" sz="1800" dirty="0">
                          <a:latin typeface="Times New Roman" pitchFamily="18" charset="0"/>
                          <a:cs typeface="Times New Roman" pitchFamily="18" charset="0"/>
                        </a:rPr>
                        <a:t>Содержание верного ответа и критерии к оцениванию</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a:latin typeface="Times New Roman" pitchFamily="18" charset="0"/>
                          <a:cs typeface="Times New Roman" pitchFamily="18" charset="0"/>
                        </a:rPr>
                        <a:t>Баллы</a:t>
                      </a:r>
                      <a:endParaRPr lang="ru-RU" sz="1800">
                        <a:latin typeface="Times New Roman" pitchFamily="18" charset="0"/>
                        <a:ea typeface="Calibri"/>
                        <a:cs typeface="Times New Roman" pitchFamily="18" charset="0"/>
                      </a:endParaRPr>
                    </a:p>
                  </a:txBody>
                  <a:tcPr marL="68580" marR="68580" marT="0" marB="0"/>
                </a:tc>
              </a:tr>
              <a:tr h="546699">
                <a:tc>
                  <a:txBody>
                    <a:bodyPr/>
                    <a:lstStyle/>
                    <a:p>
                      <a:pPr algn="just">
                        <a:lnSpc>
                          <a:spcPct val="115000"/>
                        </a:lnSpc>
                        <a:spcAft>
                          <a:spcPts val="0"/>
                        </a:spcAft>
                      </a:pPr>
                      <a:r>
                        <a:rPr lang="ru-RU" sz="1800" dirty="0" smtClean="0">
                          <a:latin typeface="Times New Roman" pitchFamily="18" charset="0"/>
                          <a:cs typeface="Times New Roman" pitchFamily="18" charset="0"/>
                        </a:rPr>
                        <a:t>Правильно</a:t>
                      </a:r>
                      <a:r>
                        <a:rPr lang="ru-RU" sz="1800" baseline="0" dirty="0" smtClean="0">
                          <a:latin typeface="Times New Roman" pitchFamily="18" charset="0"/>
                          <a:cs typeface="Times New Roman" pitchFamily="18" charset="0"/>
                        </a:rPr>
                        <a:t> заполнены  восемь-девять элементов таблицы</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smtClean="0">
                          <a:latin typeface="Times New Roman" pitchFamily="18" charset="0"/>
                          <a:ea typeface="+mn-ea"/>
                          <a:cs typeface="Times New Roman" pitchFamily="18" charset="0"/>
                        </a:rPr>
                        <a:t>3</a:t>
                      </a:r>
                      <a:endParaRPr lang="ru-RU" sz="1800" dirty="0">
                        <a:latin typeface="Times New Roman" pitchFamily="18" charset="0"/>
                        <a:ea typeface="Calibri"/>
                        <a:cs typeface="Times New Roman" pitchFamily="18" charset="0"/>
                      </a:endParaRPr>
                    </a:p>
                  </a:txBody>
                  <a:tcPr marL="68580" marR="68580" marT="0" marB="0" anchor="ctr"/>
                </a:tc>
              </a:tr>
              <a:tr h="415102">
                <a:tc>
                  <a:txBody>
                    <a:bodyPr/>
                    <a:lstStyle/>
                    <a:p>
                      <a:pPr algn="just">
                        <a:lnSpc>
                          <a:spcPct val="115000"/>
                        </a:lnSpc>
                        <a:spcAft>
                          <a:spcPts val="0"/>
                        </a:spcAft>
                      </a:pPr>
                      <a:r>
                        <a:rPr lang="ru-RU" sz="1800" dirty="0">
                          <a:latin typeface="Times New Roman" pitchFamily="18" charset="0"/>
                          <a:cs typeface="Times New Roman" pitchFamily="18" charset="0"/>
                        </a:rPr>
                        <a:t>Правильно </a:t>
                      </a:r>
                      <a:r>
                        <a:rPr lang="ru-RU" sz="1800" baseline="0" dirty="0" smtClean="0">
                          <a:latin typeface="Times New Roman" pitchFamily="18" charset="0"/>
                          <a:cs typeface="Times New Roman" pitchFamily="18" charset="0"/>
                        </a:rPr>
                        <a:t>заполнены  шесть-семь любых ячеек таблицы</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smtClean="0">
                          <a:latin typeface="Times New Roman" pitchFamily="18" charset="0"/>
                          <a:ea typeface="+mn-ea"/>
                          <a:cs typeface="Times New Roman" pitchFamily="18" charset="0"/>
                        </a:rPr>
                        <a:t>2</a:t>
                      </a:r>
                      <a:endParaRPr lang="ru-RU" sz="1800" dirty="0">
                        <a:latin typeface="Times New Roman" pitchFamily="18" charset="0"/>
                        <a:ea typeface="Calibri"/>
                        <a:cs typeface="Times New Roman" pitchFamily="18" charset="0"/>
                      </a:endParaRPr>
                    </a:p>
                  </a:txBody>
                  <a:tcPr marL="68580" marR="68580" marT="0" marB="0" anchor="ctr"/>
                </a:tc>
              </a:tr>
              <a:tr h="678487">
                <a:tc>
                  <a:txBody>
                    <a:bodyPr/>
                    <a:lstStyle/>
                    <a:p>
                      <a:pPr algn="just">
                        <a:lnSpc>
                          <a:spcPct val="115000"/>
                        </a:lnSpc>
                        <a:spcAft>
                          <a:spcPts val="0"/>
                        </a:spcAft>
                      </a:pPr>
                      <a:r>
                        <a:rPr lang="ru-RU" sz="1800" dirty="0" smtClean="0">
                          <a:latin typeface="Times New Roman" pitchFamily="18" charset="0"/>
                          <a:cs typeface="Times New Roman" pitchFamily="18" charset="0"/>
                        </a:rPr>
                        <a:t>Правильно </a:t>
                      </a:r>
                      <a:r>
                        <a:rPr lang="ru-RU" sz="1800" baseline="0" dirty="0" smtClean="0">
                          <a:latin typeface="Times New Roman" pitchFamily="18" charset="0"/>
                          <a:cs typeface="Times New Roman" pitchFamily="18" charset="0"/>
                        </a:rPr>
                        <a:t>заполнены  четыре-пять любых ячеек таблицы</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smtClean="0">
                          <a:latin typeface="Times New Roman" pitchFamily="18" charset="0"/>
                          <a:ea typeface="+mn-ea"/>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nchor="ctr"/>
                </a:tc>
              </a:tr>
              <a:tr h="605194">
                <a:tc>
                  <a:txBody>
                    <a:bodyPr/>
                    <a:lstStyle/>
                    <a:p>
                      <a:pPr algn="just">
                        <a:lnSpc>
                          <a:spcPct val="115000"/>
                        </a:lnSpc>
                        <a:spcAft>
                          <a:spcPts val="0"/>
                        </a:spcAft>
                      </a:pPr>
                      <a:r>
                        <a:rPr lang="ru-RU" sz="1800" dirty="0" smtClean="0">
                          <a:latin typeface="Times New Roman" pitchFamily="18" charset="0"/>
                          <a:ea typeface="Calibri"/>
                          <a:cs typeface="Times New Roman" pitchFamily="18" charset="0"/>
                        </a:rPr>
                        <a:t>Все иные ситуации</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smtClean="0">
                          <a:latin typeface="Times New Roman" pitchFamily="18" charset="0"/>
                          <a:ea typeface="Calibri"/>
                          <a:cs typeface="Times New Roman" pitchFamily="18" charset="0"/>
                        </a:rPr>
                        <a:t>0</a:t>
                      </a:r>
                      <a:endParaRPr lang="ru-RU" sz="1800" dirty="0">
                        <a:latin typeface="Times New Roman" pitchFamily="18" charset="0"/>
                        <a:ea typeface="Calibri"/>
                        <a:cs typeface="Times New Roman" pitchFamily="18" charset="0"/>
                      </a:endParaRPr>
                    </a:p>
                  </a:txBody>
                  <a:tcPr marL="68580" marR="68580" marT="0" marB="0" anchor="ctr"/>
                </a:tc>
              </a:tr>
              <a:tr h="415102">
                <a:tc>
                  <a:txBody>
                    <a:bodyPr/>
                    <a:lstStyle/>
                    <a:p>
                      <a:pPr algn="r">
                        <a:lnSpc>
                          <a:spcPct val="115000"/>
                        </a:lnSpc>
                        <a:spcAft>
                          <a:spcPts val="0"/>
                        </a:spcAft>
                      </a:pPr>
                      <a:r>
                        <a:rPr lang="ru-RU" sz="1800">
                          <a:latin typeface="Times New Roman" pitchFamily="18" charset="0"/>
                          <a:cs typeface="Times New Roman" pitchFamily="18" charset="0"/>
                        </a:rPr>
                        <a:t>Максимальный балл:</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smtClean="0">
                          <a:latin typeface="Times New Roman" pitchFamily="18" charset="0"/>
                          <a:ea typeface="+mn-ea"/>
                          <a:cs typeface="Times New Roman" pitchFamily="18" charset="0"/>
                        </a:rPr>
                        <a:t>3</a:t>
                      </a:r>
                      <a:endParaRPr lang="ru-RU" sz="18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1" name="TextBox 10"/>
          <p:cNvSpPr txBox="1"/>
          <p:nvPr/>
        </p:nvSpPr>
        <p:spPr>
          <a:xfrm>
            <a:off x="467544" y="771550"/>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dirty="0" smtClean="0">
                <a:latin typeface="Times New Roman" pitchFamily="18" charset="0"/>
                <a:cs typeface="Times New Roman" pitchFamily="18" charset="0"/>
              </a:rPr>
              <a:t>1.3</a:t>
            </a:r>
          </a:p>
        </p:txBody>
      </p:sp>
      <p:graphicFrame>
        <p:nvGraphicFramePr>
          <p:cNvPr id="8" name="Таблица 7"/>
          <p:cNvGraphicFramePr>
            <a:graphicFrameLocks noGrp="1"/>
          </p:cNvGraphicFramePr>
          <p:nvPr/>
        </p:nvGraphicFramePr>
        <p:xfrm>
          <a:off x="1533207" y="843559"/>
          <a:ext cx="7143249" cy="3744417"/>
        </p:xfrm>
        <a:graphic>
          <a:graphicData uri="http://schemas.openxmlformats.org/drawingml/2006/table">
            <a:tbl>
              <a:tblPr>
                <a:tableStyleId>{35758FB7-9AC5-4552-8A53-C91805E547FA}</a:tableStyleId>
              </a:tblPr>
              <a:tblGrid>
                <a:gridCol w="6342423"/>
                <a:gridCol w="800826"/>
              </a:tblGrid>
              <a:tr h="364486">
                <a:tc>
                  <a:txBody>
                    <a:bodyPr/>
                    <a:lstStyle/>
                    <a:p>
                      <a:pPr algn="ctr">
                        <a:lnSpc>
                          <a:spcPct val="115000"/>
                        </a:lnSpc>
                        <a:spcAft>
                          <a:spcPts val="0"/>
                        </a:spcAft>
                      </a:pPr>
                      <a:r>
                        <a:rPr lang="ru-RU" sz="1800" dirty="0">
                          <a:latin typeface="Times New Roman" pitchFamily="18" charset="0"/>
                          <a:cs typeface="Times New Roman" pitchFamily="18" charset="0"/>
                        </a:rPr>
                        <a:t>Содержание верного ответа и критерии к оцениванию</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a:latin typeface="Times New Roman" pitchFamily="18" charset="0"/>
                          <a:cs typeface="Times New Roman" pitchFamily="18" charset="0"/>
                        </a:rPr>
                        <a:t>Баллы</a:t>
                      </a:r>
                      <a:endParaRPr lang="ru-RU" sz="1800">
                        <a:latin typeface="Times New Roman" pitchFamily="18" charset="0"/>
                        <a:ea typeface="Calibri"/>
                        <a:cs typeface="Times New Roman" pitchFamily="18" charset="0"/>
                      </a:endParaRPr>
                    </a:p>
                  </a:txBody>
                  <a:tcPr marL="68580" marR="68580" marT="0" marB="0"/>
                </a:tc>
              </a:tr>
              <a:tr h="1532612">
                <a:tc>
                  <a:txBody>
                    <a:bodyPr/>
                    <a:lstStyle/>
                    <a:p>
                      <a:pPr algn="just">
                        <a:lnSpc>
                          <a:spcPct val="115000"/>
                        </a:lnSpc>
                        <a:spcAft>
                          <a:spcPts val="0"/>
                        </a:spcAft>
                      </a:pPr>
                      <a:r>
                        <a:rPr lang="ru-RU" sz="1800" dirty="0">
                          <a:latin typeface="Times New Roman" pitchFamily="18" charset="0"/>
                          <a:cs typeface="Times New Roman" pitchFamily="18" charset="0"/>
                        </a:rPr>
                        <a:t>Правильный ответ должен содержать ответы на три вопроса: </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сахарная свекла, в корнеплодах;</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корнеплод – это утолщение главного корны;</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функция  запасающая.</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800" dirty="0">
                        <a:latin typeface="Times New Roman" pitchFamily="18" charset="0"/>
                        <a:ea typeface="Calibri"/>
                        <a:cs typeface="Times New Roman" pitchFamily="18" charset="0"/>
                      </a:endParaRPr>
                    </a:p>
                  </a:txBody>
                  <a:tcPr marL="68580" marR="68580" marT="0" marB="0" anchor="ctr"/>
                </a:tc>
              </a:tr>
              <a:tr h="364486">
                <a:tc>
                  <a:txBody>
                    <a:bodyPr/>
                    <a:lstStyle/>
                    <a:p>
                      <a:pPr algn="just">
                        <a:lnSpc>
                          <a:spcPct val="115000"/>
                        </a:lnSpc>
                        <a:spcAft>
                          <a:spcPts val="0"/>
                        </a:spcAft>
                      </a:pPr>
                      <a:r>
                        <a:rPr lang="ru-RU" sz="1800">
                          <a:latin typeface="Times New Roman" pitchFamily="18" charset="0"/>
                          <a:cs typeface="Times New Roman" pitchFamily="18" charset="0"/>
                        </a:rPr>
                        <a:t>Правильно даны ответы на три вопроса</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2</a:t>
                      </a:r>
                      <a:endParaRPr lang="ru-RU" sz="1800" dirty="0">
                        <a:latin typeface="Times New Roman" pitchFamily="18" charset="0"/>
                        <a:ea typeface="Calibri"/>
                        <a:cs typeface="Times New Roman" pitchFamily="18" charset="0"/>
                      </a:endParaRPr>
                    </a:p>
                  </a:txBody>
                  <a:tcPr marL="68580" marR="68580" marT="0" marB="0" anchor="ctr"/>
                </a:tc>
              </a:tr>
              <a:tr h="364486">
                <a:tc>
                  <a:txBody>
                    <a:bodyPr/>
                    <a:lstStyle/>
                    <a:p>
                      <a:pPr algn="just">
                        <a:lnSpc>
                          <a:spcPct val="115000"/>
                        </a:lnSpc>
                        <a:spcAft>
                          <a:spcPts val="0"/>
                        </a:spcAft>
                      </a:pPr>
                      <a:r>
                        <a:rPr lang="ru-RU" sz="1800">
                          <a:latin typeface="Times New Roman" pitchFamily="18" charset="0"/>
                          <a:cs typeface="Times New Roman" pitchFamily="18" charset="0"/>
                        </a:rPr>
                        <a:t>Правильно даны ответы только два вопроса</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nchor="ctr"/>
                </a:tc>
              </a:tr>
              <a:tr h="753861">
                <a:tc>
                  <a:txBody>
                    <a:bodyPr/>
                    <a:lstStyle/>
                    <a:p>
                      <a:pPr>
                        <a:lnSpc>
                          <a:spcPct val="115000"/>
                        </a:lnSpc>
                        <a:spcAft>
                          <a:spcPts val="0"/>
                        </a:spcAft>
                      </a:pPr>
                      <a:r>
                        <a:rPr lang="ru-RU" sz="1800">
                          <a:latin typeface="Times New Roman" pitchFamily="18" charset="0"/>
                          <a:cs typeface="Times New Roman" pitchFamily="18" charset="0"/>
                        </a:rPr>
                        <a:t>Правильно дан ответ на один любой вопрос или Ответ неправильный</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0</a:t>
                      </a:r>
                      <a:endParaRPr lang="ru-RU" sz="1800" dirty="0">
                        <a:latin typeface="Times New Roman" pitchFamily="18" charset="0"/>
                        <a:ea typeface="Calibri"/>
                        <a:cs typeface="Times New Roman" pitchFamily="18" charset="0"/>
                      </a:endParaRPr>
                    </a:p>
                  </a:txBody>
                  <a:tcPr marL="68580" marR="68580" marT="0" marB="0" anchor="ctr"/>
                </a:tc>
              </a:tr>
              <a:tr h="364486">
                <a:tc>
                  <a:txBody>
                    <a:bodyPr/>
                    <a:lstStyle/>
                    <a:p>
                      <a:pPr algn="r">
                        <a:lnSpc>
                          <a:spcPct val="115000"/>
                        </a:lnSpc>
                        <a:spcAft>
                          <a:spcPts val="0"/>
                        </a:spcAft>
                      </a:pPr>
                      <a:r>
                        <a:rPr lang="ru-RU" sz="1800" dirty="0">
                          <a:latin typeface="Times New Roman" pitchFamily="18" charset="0"/>
                          <a:cs typeface="Times New Roman" pitchFamily="18" charset="0"/>
                        </a:rPr>
                        <a:t>Максимальный балл:</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2</a:t>
                      </a:r>
                      <a:endParaRPr lang="ru-RU" sz="18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Задание 2</a:t>
            </a:r>
          </a:p>
        </p:txBody>
      </p:sp>
      <p:sp>
        <p:nvSpPr>
          <p:cNvPr id="12" name="Rectangle 2"/>
          <p:cNvSpPr>
            <a:spLocks noChangeArrowheads="1"/>
          </p:cNvSpPr>
          <p:nvPr/>
        </p:nvSpPr>
        <p:spPr bwMode="auto">
          <a:xfrm>
            <a:off x="179512" y="1244249"/>
            <a:ext cx="8784976" cy="31239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a:r>
              <a:rPr lang="ru-RU" sz="2000" dirty="0" smtClean="0">
                <a:solidFill>
                  <a:srgbClr val="350EC2"/>
                </a:solidFill>
              </a:rPr>
              <a:t> </a:t>
            </a:r>
            <a:r>
              <a:rPr lang="ru-RU" sz="2000" dirty="0" smtClean="0">
                <a:solidFill>
                  <a:srgbClr val="350EC2"/>
                </a:solidFill>
                <a:latin typeface="Times New Roman" pitchFamily="18" charset="0"/>
                <a:cs typeface="Times New Roman" pitchFamily="18" charset="0"/>
              </a:rPr>
              <a:t>Классы:</a:t>
            </a:r>
            <a:r>
              <a:rPr lang="en-US" sz="2000" dirty="0" smtClean="0">
                <a:solidFill>
                  <a:srgbClr val="350EC2"/>
                </a:solidFill>
                <a:latin typeface="Times New Roman" pitchFamily="18" charset="0"/>
                <a:cs typeface="Times New Roman" pitchFamily="18" charset="0"/>
              </a:rPr>
              <a:t> </a:t>
            </a:r>
            <a:r>
              <a:rPr lang="ru-RU" sz="2000" dirty="0" smtClean="0">
                <a:solidFill>
                  <a:srgbClr val="350EC2"/>
                </a:solidFill>
                <a:latin typeface="Times New Roman" pitchFamily="18" charset="0"/>
                <a:cs typeface="Times New Roman" pitchFamily="18" charset="0"/>
              </a:rPr>
              <a:t>5, </a:t>
            </a:r>
            <a:r>
              <a:rPr lang="en-US" sz="2000" dirty="0" smtClean="0">
                <a:solidFill>
                  <a:srgbClr val="350EC2"/>
                </a:solidFill>
                <a:latin typeface="Times New Roman" pitchFamily="18" charset="0"/>
                <a:cs typeface="Times New Roman" pitchFamily="18" charset="0"/>
              </a:rPr>
              <a:t>6</a:t>
            </a:r>
            <a:r>
              <a:rPr lang="ru-RU" sz="2000" dirty="0" smtClean="0">
                <a:solidFill>
                  <a:srgbClr val="350EC2"/>
                </a:solidFill>
                <a:latin typeface="Times New Roman" pitchFamily="18" charset="0"/>
                <a:cs typeface="Times New Roman" pitchFamily="18" charset="0"/>
              </a:rPr>
              <a:t>, 7</a:t>
            </a:r>
          </a:p>
          <a:p>
            <a:r>
              <a:rPr lang="ru-RU" sz="2000" dirty="0" smtClean="0">
                <a:solidFill>
                  <a:srgbClr val="FF0000"/>
                </a:solidFill>
                <a:latin typeface="Times New Roman" pitchFamily="18" charset="0"/>
                <a:cs typeface="Times New Roman" pitchFamily="18" charset="0"/>
              </a:rPr>
              <a:t>тема урока</a:t>
            </a:r>
            <a:r>
              <a:rPr lang="ru-RU" sz="2000" dirty="0" smtClean="0">
                <a:solidFill>
                  <a:srgbClr val="350EC2"/>
                </a:solidFill>
                <a:latin typeface="Times New Roman" pitchFamily="18" charset="0"/>
                <a:cs typeface="Times New Roman" pitchFamily="18" charset="0"/>
              </a:rPr>
              <a:t>, на которой можно использовать данное задание: </a:t>
            </a:r>
          </a:p>
          <a:p>
            <a:r>
              <a:rPr lang="ru-RU" sz="2000" dirty="0" err="1" smtClean="0">
                <a:solidFill>
                  <a:srgbClr val="FF0000"/>
                </a:solidFill>
                <a:latin typeface="Times New Roman" pitchFamily="18" charset="0"/>
                <a:cs typeface="Times New Roman" pitchFamily="18" charset="0"/>
              </a:rPr>
              <a:t>межпредметные</a:t>
            </a:r>
            <a:r>
              <a:rPr lang="ru-RU" sz="2000" dirty="0" smtClean="0">
                <a:solidFill>
                  <a:srgbClr val="FF0000"/>
                </a:solidFill>
                <a:latin typeface="Times New Roman" pitchFamily="18" charset="0"/>
                <a:cs typeface="Times New Roman" pitchFamily="18" charset="0"/>
              </a:rPr>
              <a:t> связи: </a:t>
            </a:r>
            <a:r>
              <a:rPr lang="ru-RU" sz="2000" dirty="0" smtClean="0">
                <a:solidFill>
                  <a:srgbClr val="350EC2"/>
                </a:solidFill>
                <a:latin typeface="Times New Roman" pitchFamily="18" charset="0"/>
                <a:cs typeface="Times New Roman" pitchFamily="18" charset="0"/>
              </a:rPr>
              <a:t>химия, физика</a:t>
            </a:r>
          </a:p>
          <a:p>
            <a:r>
              <a:rPr lang="ru-RU" sz="2000" dirty="0" smtClean="0">
                <a:solidFill>
                  <a:srgbClr val="FF0000"/>
                </a:solidFill>
                <a:latin typeface="Times New Roman" pitchFamily="18" charset="0"/>
                <a:cs typeface="Times New Roman" pitchFamily="18" charset="0"/>
              </a:rPr>
              <a:t>уровень сложности задания: </a:t>
            </a:r>
            <a:r>
              <a:rPr lang="ru-RU" sz="2000" dirty="0" smtClean="0">
                <a:solidFill>
                  <a:srgbClr val="350EC2"/>
                </a:solidFill>
                <a:latin typeface="Times New Roman" pitchFamily="18" charset="0"/>
                <a:cs typeface="Times New Roman" pitchFamily="18" charset="0"/>
              </a:rPr>
              <a:t>повышенный</a:t>
            </a:r>
          </a:p>
          <a:p>
            <a:r>
              <a:rPr lang="ru-RU" sz="2000" dirty="0" smtClean="0">
                <a:solidFill>
                  <a:srgbClr val="FF0000"/>
                </a:solidFill>
                <a:latin typeface="Times New Roman" pitchFamily="18" charset="0"/>
                <a:cs typeface="Times New Roman" pitchFamily="18" charset="0"/>
              </a:rPr>
              <a:t>содержательная область: </a:t>
            </a:r>
            <a:r>
              <a:rPr lang="ru-RU" sz="2000" dirty="0" smtClean="0">
                <a:solidFill>
                  <a:srgbClr val="350EC2"/>
                </a:solidFill>
                <a:latin typeface="Times New Roman" pitchFamily="18" charset="0"/>
                <a:cs typeface="Times New Roman" pitchFamily="18" charset="0"/>
              </a:rPr>
              <a:t>Живые системы </a:t>
            </a:r>
          </a:p>
          <a:p>
            <a:r>
              <a:rPr lang="ru-RU" sz="2000" dirty="0" smtClean="0">
                <a:solidFill>
                  <a:srgbClr val="350EC2"/>
                </a:solidFill>
                <a:latin typeface="Times New Roman" pitchFamily="18" charset="0"/>
                <a:cs typeface="Times New Roman" pitchFamily="18" charset="0"/>
              </a:rPr>
              <a:t>контекст: Связь науки и технологий</a:t>
            </a:r>
          </a:p>
          <a:p>
            <a:r>
              <a:rPr lang="ru-RU" sz="2000" dirty="0" smtClean="0">
                <a:solidFill>
                  <a:srgbClr val="350EC2"/>
                </a:solidFill>
                <a:latin typeface="Times New Roman" pitchFamily="18" charset="0"/>
                <a:cs typeface="Times New Roman" pitchFamily="18" charset="0"/>
              </a:rPr>
              <a:t>компетентность </a:t>
            </a:r>
            <a:r>
              <a:rPr lang="ru-RU" sz="2000" dirty="0" err="1" smtClean="0">
                <a:solidFill>
                  <a:srgbClr val="350EC2"/>
                </a:solidFill>
                <a:latin typeface="Times New Roman" pitchFamily="18" charset="0"/>
                <a:cs typeface="Times New Roman" pitchFamily="18" charset="0"/>
              </a:rPr>
              <a:t>естественно-научной</a:t>
            </a:r>
            <a:r>
              <a:rPr lang="ru-RU" sz="2000" dirty="0" smtClean="0">
                <a:solidFill>
                  <a:srgbClr val="350EC2"/>
                </a:solidFill>
                <a:latin typeface="Times New Roman" pitchFamily="18" charset="0"/>
                <a:cs typeface="Times New Roman" pitchFamily="18" charset="0"/>
              </a:rPr>
              <a:t> грамотности, на оценивание которой направлено задание: интерпретация данных и использование научных доказательств для получения выводов.</a:t>
            </a:r>
          </a:p>
          <a:p>
            <a:r>
              <a:rPr lang="ru-RU" sz="1700" dirty="0" smtClean="0">
                <a:latin typeface="Times New Roman" pitchFamily="18" charset="0"/>
                <a:cs typeface="Times New Roman" pitchFamily="18" charset="0"/>
              </a:rPr>
              <a:t> </a:t>
            </a:r>
            <a:endParaRPr kumimoji="0" lang="ru-RU" sz="1700" b="0" i="0" u="none" strike="noStrike" cap="none" normalizeH="0" baseline="0" dirty="0" smtClean="0">
              <a:ln>
                <a:noFill/>
              </a:ln>
              <a:solidFill>
                <a:srgbClr val="350EC2"/>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xmlns="" id="{B91B794A-124A-4934-A0EC-6F33CC256A63}"/>
              </a:ext>
            </a:extLst>
          </p:cNvPr>
          <p:cNvSpPr txBox="1">
            <a:spLocks/>
          </p:cNvSpPr>
          <p:nvPr/>
        </p:nvSpPr>
        <p:spPr>
          <a:xfrm>
            <a:off x="0" y="0"/>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Задание 2</a:t>
            </a:r>
          </a:p>
        </p:txBody>
      </p:sp>
      <p:sp>
        <p:nvSpPr>
          <p:cNvPr id="12" name="Rectangle 2"/>
          <p:cNvSpPr>
            <a:spLocks noChangeArrowheads="1"/>
          </p:cNvSpPr>
          <p:nvPr/>
        </p:nvSpPr>
        <p:spPr bwMode="auto">
          <a:xfrm>
            <a:off x="179512" y="613774"/>
            <a:ext cx="8784976" cy="443198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400" dirty="0" smtClean="0">
                <a:latin typeface="Times New Roman" pitchFamily="18" charset="0"/>
                <a:cs typeface="Times New Roman" pitchFamily="18" charset="0"/>
              </a:rPr>
              <a:t>   Технологический процесс</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получения сахара строится так:</a:t>
            </a:r>
          </a:p>
          <a:p>
            <a:pPr lvl="0"/>
            <a:r>
              <a:rPr lang="ru-RU" sz="1400" dirty="0" smtClean="0">
                <a:latin typeface="Times New Roman" pitchFamily="18" charset="0"/>
                <a:cs typeface="Times New Roman" pitchFamily="18" charset="0"/>
              </a:rPr>
              <a:t>1. Свёклу намывают от грязи и шинкуют стружкой.</a:t>
            </a:r>
          </a:p>
          <a:p>
            <a:pPr lvl="0"/>
            <a:r>
              <a:rPr lang="ru-RU" sz="1400" dirty="0" smtClean="0">
                <a:latin typeface="Times New Roman" pitchFamily="18" charset="0"/>
                <a:cs typeface="Times New Roman" pitchFamily="18" charset="0"/>
              </a:rPr>
              <a:t>2. Свекловичную стружку дезинфицируют известковым раствором.</a:t>
            </a:r>
          </a:p>
          <a:p>
            <a:pPr lvl="0"/>
            <a:r>
              <a:rPr lang="ru-RU" sz="1400" dirty="0" smtClean="0">
                <a:latin typeface="Times New Roman" pitchFamily="18" charset="0"/>
                <a:cs typeface="Times New Roman" pitchFamily="18" charset="0"/>
              </a:rPr>
              <a:t>3. Очищенный сырец проходит через дробильную установку, где измельчается.</a:t>
            </a:r>
          </a:p>
          <a:p>
            <a:pPr lvl="0"/>
            <a:r>
              <a:rPr lang="ru-RU" sz="1400" dirty="0" smtClean="0">
                <a:latin typeface="Times New Roman" pitchFamily="18" charset="0"/>
                <a:cs typeface="Times New Roman" pitchFamily="18" charset="0"/>
              </a:rPr>
              <a:t>4. Измельчённый сырец (жом) обрабатывается активаторами для выделения сока.</a:t>
            </a:r>
          </a:p>
          <a:p>
            <a:pPr lvl="0"/>
            <a:r>
              <a:rPr lang="ru-RU" sz="1400" dirty="0" smtClean="0">
                <a:latin typeface="Times New Roman" pitchFamily="18" charset="0"/>
                <a:cs typeface="Times New Roman" pitchFamily="18" charset="0"/>
              </a:rPr>
              <a:t>5. Сахарный сок фильтруется, а затем выпаривается, для удаления влаги, превращаясь в сироп.</a:t>
            </a:r>
          </a:p>
          <a:p>
            <a:pPr lvl="0"/>
            <a:r>
              <a:rPr lang="ru-RU" sz="1400" dirty="0" smtClean="0">
                <a:latin typeface="Times New Roman" pitchFamily="18" charset="0"/>
                <a:cs typeface="Times New Roman" pitchFamily="18" charset="0"/>
              </a:rPr>
              <a:t>6. Густой сироп попадает в камеру кристаллизации, где превращается в крупинки сахарозы и тягучую мелассу (чёрную патоку).</a:t>
            </a:r>
          </a:p>
          <a:p>
            <a:pPr lvl="0"/>
            <a:r>
              <a:rPr lang="ru-RU" sz="1400" dirty="0" smtClean="0">
                <a:latin typeface="Times New Roman" pitchFamily="18" charset="0"/>
                <a:cs typeface="Times New Roman" pitchFamily="18" charset="0"/>
              </a:rPr>
              <a:t>7. На последнем этапе центробежная установка разделяет сахарозу и мелассу.  </a:t>
            </a:r>
          </a:p>
          <a:p>
            <a:r>
              <a:rPr lang="ru-RU" sz="1400" dirty="0" smtClean="0">
                <a:latin typeface="Times New Roman" pitchFamily="18" charset="0"/>
                <a:cs typeface="Times New Roman" pitchFamily="18" charset="0"/>
              </a:rPr>
              <a:t>   Процессы, перечисленные выше, можно проделать с помощью ряда определённого оборудования. Оно продаётся по отдельности или комплексами,  например, линия для производства сахара JB-100. В комплект линии входит:</a:t>
            </a:r>
          </a:p>
          <a:p>
            <a:pPr lvl="0"/>
            <a:r>
              <a:rPr lang="ru-RU" sz="1400" dirty="0" smtClean="0">
                <a:latin typeface="Times New Roman" pitchFamily="18" charset="0"/>
                <a:cs typeface="Times New Roman" pitchFamily="18" charset="0"/>
              </a:rPr>
              <a:t>А) </a:t>
            </a:r>
            <a:r>
              <a:rPr lang="ru-RU" sz="1400" dirty="0" err="1" smtClean="0">
                <a:latin typeface="Times New Roman" pitchFamily="18" charset="0"/>
                <a:cs typeface="Times New Roman" pitchFamily="18" charset="0"/>
              </a:rPr>
              <a:t>измельчитель</a:t>
            </a:r>
            <a:r>
              <a:rPr lang="ru-RU" sz="1400" dirty="0" smtClean="0">
                <a:latin typeface="Times New Roman" pitchFamily="18" charset="0"/>
                <a:cs typeface="Times New Roman" pitchFamily="18" charset="0"/>
              </a:rPr>
              <a:t> (свеклорезка)</a:t>
            </a:r>
          </a:p>
          <a:p>
            <a:pPr lvl="0"/>
            <a:r>
              <a:rPr lang="ru-RU" sz="1400" dirty="0" smtClean="0">
                <a:latin typeface="Times New Roman" pitchFamily="18" charset="0"/>
                <a:cs typeface="Times New Roman" pitchFamily="18" charset="0"/>
              </a:rPr>
              <a:t>Б) диффузионная установка</a:t>
            </a:r>
          </a:p>
          <a:p>
            <a:pPr lvl="0"/>
            <a:r>
              <a:rPr lang="ru-RU" sz="1400" dirty="0" smtClean="0">
                <a:latin typeface="Times New Roman" pitchFamily="18" charset="0"/>
                <a:cs typeface="Times New Roman" pitchFamily="18" charset="0"/>
              </a:rPr>
              <a:t>В) прессовочный механизм</a:t>
            </a:r>
          </a:p>
          <a:p>
            <a:pPr lvl="0"/>
            <a:r>
              <a:rPr lang="ru-RU" sz="1400" dirty="0" smtClean="0">
                <a:latin typeface="Times New Roman" pitchFamily="18" charset="0"/>
                <a:cs typeface="Times New Roman" pitchFamily="18" charset="0"/>
              </a:rPr>
              <a:t>Г) выпарная станция</a:t>
            </a:r>
          </a:p>
          <a:p>
            <a:pPr lvl="0"/>
            <a:r>
              <a:rPr lang="ru-RU" sz="1400" dirty="0" smtClean="0">
                <a:latin typeface="Times New Roman" pitchFamily="18" charset="0"/>
                <a:cs typeface="Times New Roman" pitchFamily="18" charset="0"/>
              </a:rPr>
              <a:t>Д) сборщик сиропа</a:t>
            </a:r>
          </a:p>
          <a:p>
            <a:pPr lvl="0"/>
            <a:r>
              <a:rPr lang="ru-RU" sz="1400" dirty="0" smtClean="0">
                <a:latin typeface="Times New Roman" pitchFamily="18" charset="0"/>
                <a:cs typeface="Times New Roman" pitchFamily="18" charset="0"/>
              </a:rPr>
              <a:t>Е) кристаллизатор</a:t>
            </a:r>
          </a:p>
          <a:p>
            <a:pPr lvl="0"/>
            <a:r>
              <a:rPr lang="ru-RU" sz="1400" dirty="0" smtClean="0">
                <a:latin typeface="Times New Roman" pitchFamily="18" charset="0"/>
                <a:cs typeface="Times New Roman" pitchFamily="18" charset="0"/>
              </a:rPr>
              <a:t>Ж) центрифуга</a:t>
            </a:r>
          </a:p>
          <a:p>
            <a:endParaRPr kumimoji="0" lang="ru-RU" sz="1600" b="0" i="0" u="none" strike="noStrike" cap="none" normalizeH="0" baseline="0" dirty="0" smtClean="0">
              <a:ln>
                <a:noFill/>
              </a:ln>
              <a:solidFill>
                <a:srgbClr val="350EC2"/>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9" name="Заголовок 1">
            <a:extLst>
              <a:ext uri="{FF2B5EF4-FFF2-40B4-BE49-F238E27FC236}">
                <a16:creationId xmlns:a16="http://schemas.microsoft.com/office/drawing/2014/main" xmlns="" id="{B91B794A-124A-4934-A0EC-6F33CC256A63}"/>
              </a:ext>
            </a:extLst>
          </p:cNvPr>
          <p:cNvSpPr txBox="1">
            <a:spLocks/>
          </p:cNvSpPr>
          <p:nvPr/>
        </p:nvSpPr>
        <p:spPr>
          <a:xfrm>
            <a:off x="0" y="0"/>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Задание 2</a:t>
            </a:r>
          </a:p>
        </p:txBody>
      </p:sp>
      <p:sp>
        <p:nvSpPr>
          <p:cNvPr id="12" name="Rectangle 2"/>
          <p:cNvSpPr>
            <a:spLocks noChangeArrowheads="1"/>
          </p:cNvSpPr>
          <p:nvPr/>
        </p:nvSpPr>
        <p:spPr bwMode="auto">
          <a:xfrm>
            <a:off x="179512" y="699542"/>
            <a:ext cx="8784976"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dirty="0" smtClean="0">
                <a:latin typeface="Times New Roman" pitchFamily="18" charset="0"/>
                <a:cs typeface="Times New Roman" pitchFamily="18" charset="0"/>
              </a:rPr>
              <a:t>    Как вы считаете, в какой части комплекса для производства сахара происходит фильтрация сахарного сока, его выпаривание, удаление влаги и превращение в сироп? Выберите один из семи пунктов производства сахара. </a:t>
            </a:r>
            <a:r>
              <a:rPr lang="ru-RU" dirty="0" smtClean="0">
                <a:solidFill>
                  <a:srgbClr val="FF0000"/>
                </a:solidFill>
                <a:latin typeface="Times New Roman" pitchFamily="18" charset="0"/>
                <a:cs typeface="Times New Roman" pitchFamily="18" charset="0"/>
              </a:rPr>
              <a:t>В ответе укажите букву, под которой указано название части комплекса. </a:t>
            </a:r>
            <a:endParaRPr kumimoji="0" lang="ru-RU"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79512" y="2067694"/>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graphicFrame>
        <p:nvGraphicFramePr>
          <p:cNvPr id="8" name="Таблица 7"/>
          <p:cNvGraphicFramePr>
            <a:graphicFrameLocks noGrp="1"/>
          </p:cNvGraphicFramePr>
          <p:nvPr/>
        </p:nvGraphicFramePr>
        <p:xfrm>
          <a:off x="251520" y="2787774"/>
          <a:ext cx="8496944" cy="1962912"/>
        </p:xfrm>
        <a:graphic>
          <a:graphicData uri="http://schemas.openxmlformats.org/drawingml/2006/table">
            <a:tbl>
              <a:tblPr>
                <a:tableStyleId>{35758FB7-9AC5-4552-8A53-C91805E547FA}</a:tableStyleId>
              </a:tblPr>
              <a:tblGrid>
                <a:gridCol w="7544356"/>
                <a:gridCol w="952588"/>
              </a:tblGrid>
              <a:tr h="0">
                <a:tc>
                  <a:txBody>
                    <a:bodyPr/>
                    <a:lstStyle/>
                    <a:p>
                      <a:pPr algn="ctr">
                        <a:lnSpc>
                          <a:spcPct val="115000"/>
                        </a:lnSpc>
                        <a:spcAft>
                          <a:spcPts val="0"/>
                        </a:spcAft>
                      </a:pPr>
                      <a:r>
                        <a:rPr lang="ru-RU" sz="1600" dirty="0">
                          <a:latin typeface="Times New Roman" pitchFamily="18" charset="0"/>
                          <a:cs typeface="Times New Roman" pitchFamily="18" charset="0"/>
                        </a:rPr>
                        <a:t>Содержание верного ответа и критерии к оцениванию</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Баллы</a:t>
                      </a:r>
                      <a:endParaRPr lang="ru-RU" sz="1600">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Правильный ответ должен содержать один из пунктов производства сахара: </a:t>
                      </a:r>
                      <a:r>
                        <a:rPr lang="ru-RU" sz="1600" dirty="0">
                          <a:solidFill>
                            <a:srgbClr val="FF0000"/>
                          </a:solidFill>
                          <a:latin typeface="Times New Roman" pitchFamily="18" charset="0"/>
                          <a:cs typeface="Times New Roman" pitchFamily="18" charset="0"/>
                        </a:rPr>
                        <a:t>5 пункт (Сахарный сок фильтруется, а затем выпаривается, для удаления влаги, превращаясь в сироп</a:t>
                      </a:r>
                      <a:r>
                        <a:rPr lang="ru-RU" sz="1600" dirty="0" smtClean="0">
                          <a:solidFill>
                            <a:srgbClr val="FF0000"/>
                          </a:solidFill>
                          <a:latin typeface="Times New Roman" pitchFamily="18" charset="0"/>
                          <a:cs typeface="Times New Roman" pitchFamily="18" charset="0"/>
                        </a:rPr>
                        <a:t>.) </a:t>
                      </a:r>
                      <a:r>
                        <a:rPr lang="ru-RU" sz="1600" dirty="0" smtClean="0">
                          <a:solidFill>
                            <a:srgbClr val="7030A0"/>
                          </a:solidFill>
                          <a:latin typeface="Times New Roman" pitchFamily="18" charset="0"/>
                          <a:cs typeface="Times New Roman" pitchFamily="18" charset="0"/>
                        </a:rPr>
                        <a:t>Буква «Г» (выпарная станция)</a:t>
                      </a:r>
                      <a:endParaRPr lang="ru-RU" sz="1600" dirty="0">
                        <a:solidFill>
                          <a:srgbClr val="7030A0"/>
                        </a:solidFill>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Правильно </a:t>
                      </a:r>
                      <a:r>
                        <a:rPr lang="ru-RU" sz="1600" dirty="0" smtClean="0">
                          <a:latin typeface="Times New Roman" pitchFamily="18" charset="0"/>
                          <a:cs typeface="Times New Roman" pitchFamily="18" charset="0"/>
                        </a:rPr>
                        <a:t>указано название части комплекса для производства </a:t>
                      </a:r>
                      <a:r>
                        <a:rPr lang="ru-RU" sz="1600" dirty="0">
                          <a:latin typeface="Times New Roman" pitchFamily="18" charset="0"/>
                          <a:cs typeface="Times New Roman" pitchFamily="18" charset="0"/>
                        </a:rPr>
                        <a:t>сахара</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1</a:t>
                      </a: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dirty="0">
                          <a:latin typeface="Times New Roman" pitchFamily="18" charset="0"/>
                          <a:cs typeface="Times New Roman" pitchFamily="18" charset="0"/>
                        </a:rPr>
                        <a:t>Ответ неправильный</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r">
                        <a:lnSpc>
                          <a:spcPct val="115000"/>
                        </a:lnSpc>
                        <a:spcAft>
                          <a:spcPts val="0"/>
                        </a:spcAft>
                      </a:pPr>
                      <a:r>
                        <a:rPr lang="ru-RU" sz="1600">
                          <a:latin typeface="Times New Roman" pitchFamily="18" charset="0"/>
                          <a:cs typeface="Times New Roman" pitchFamily="18" charset="0"/>
                        </a:rPr>
                        <a:t>Максимальный балл:</a:t>
                      </a:r>
                      <a:endParaRPr lang="ru-RU" sz="16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1</a:t>
                      </a:r>
                      <a:endParaRPr lang="ru-RU" sz="16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Задание 3</a:t>
            </a:r>
          </a:p>
        </p:txBody>
      </p:sp>
      <p:sp>
        <p:nvSpPr>
          <p:cNvPr id="9" name="Rectangle 2"/>
          <p:cNvSpPr>
            <a:spLocks noChangeArrowheads="1"/>
          </p:cNvSpPr>
          <p:nvPr/>
        </p:nvSpPr>
        <p:spPr bwMode="auto">
          <a:xfrm>
            <a:off x="179512" y="782584"/>
            <a:ext cx="8784976" cy="404726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a:r>
              <a:rPr lang="ru-RU" sz="2000" dirty="0" smtClean="0">
                <a:solidFill>
                  <a:srgbClr val="350EC2"/>
                </a:solidFill>
              </a:rPr>
              <a:t> </a:t>
            </a:r>
            <a:r>
              <a:rPr lang="ru-RU" sz="2000" dirty="0" smtClean="0">
                <a:solidFill>
                  <a:srgbClr val="350EC2"/>
                </a:solidFill>
                <a:latin typeface="Times New Roman" pitchFamily="18" charset="0"/>
                <a:cs typeface="Times New Roman" pitchFamily="18" charset="0"/>
              </a:rPr>
              <a:t>Класс:</a:t>
            </a:r>
            <a:r>
              <a:rPr lang="en-US" sz="2000" dirty="0" smtClean="0">
                <a:solidFill>
                  <a:srgbClr val="350EC2"/>
                </a:solidFill>
                <a:latin typeface="Times New Roman" pitchFamily="18" charset="0"/>
                <a:cs typeface="Times New Roman" pitchFamily="18" charset="0"/>
              </a:rPr>
              <a:t> </a:t>
            </a:r>
            <a:r>
              <a:rPr lang="ru-RU" sz="2000" dirty="0" smtClean="0">
                <a:solidFill>
                  <a:srgbClr val="350EC2"/>
                </a:solidFill>
                <a:latin typeface="Times New Roman" pitchFamily="18" charset="0"/>
                <a:cs typeface="Times New Roman" pitchFamily="18" charset="0"/>
              </a:rPr>
              <a:t>9,10</a:t>
            </a:r>
          </a:p>
          <a:p>
            <a:endParaRPr lang="ru-RU" sz="2000" dirty="0" smtClean="0">
              <a:solidFill>
                <a:srgbClr val="350EC2"/>
              </a:solidFill>
              <a:latin typeface="Times New Roman" pitchFamily="18" charset="0"/>
              <a:cs typeface="Times New Roman" pitchFamily="18" charset="0"/>
            </a:endParaRPr>
          </a:p>
          <a:p>
            <a:r>
              <a:rPr lang="ru-RU" sz="2000" dirty="0" smtClean="0">
                <a:solidFill>
                  <a:srgbClr val="350EC2"/>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Тема урока</a:t>
            </a:r>
            <a:r>
              <a:rPr lang="ru-RU" sz="2000" dirty="0" smtClean="0">
                <a:solidFill>
                  <a:srgbClr val="350EC2"/>
                </a:solidFill>
                <a:latin typeface="Times New Roman" pitchFamily="18" charset="0"/>
                <a:cs typeface="Times New Roman" pitchFamily="18" charset="0"/>
              </a:rPr>
              <a:t>, на которой можно использовать данное задание: </a:t>
            </a:r>
            <a:r>
              <a:rPr lang="ru-RU" sz="2000" dirty="0" smtClean="0">
                <a:solidFill>
                  <a:srgbClr val="00B050"/>
                </a:solidFill>
                <a:latin typeface="Times New Roman" pitchFamily="18" charset="0"/>
                <a:cs typeface="Times New Roman" pitchFamily="18" charset="0"/>
              </a:rPr>
              <a:t>Химический  </a:t>
            </a:r>
          </a:p>
          <a:p>
            <a:r>
              <a:rPr lang="ru-RU" sz="2000" dirty="0" smtClean="0">
                <a:solidFill>
                  <a:srgbClr val="00B050"/>
                </a:solidFill>
                <a:latin typeface="Times New Roman" pitchFamily="18" charset="0"/>
                <a:cs typeface="Times New Roman" pitchFamily="18" charset="0"/>
              </a:rPr>
              <a:t> состав клетки, Углеводы</a:t>
            </a:r>
          </a:p>
          <a:p>
            <a:r>
              <a:rPr lang="ru-RU" sz="2000" dirty="0" smtClean="0">
                <a:solidFill>
                  <a:srgbClr val="350EC2"/>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межпредметные</a:t>
            </a:r>
            <a:r>
              <a:rPr lang="ru-RU" sz="2000" dirty="0" smtClean="0">
                <a:solidFill>
                  <a:srgbClr val="FF0000"/>
                </a:solidFill>
                <a:latin typeface="Times New Roman" pitchFamily="18" charset="0"/>
                <a:cs typeface="Times New Roman" pitchFamily="18" charset="0"/>
              </a:rPr>
              <a:t> связи: </a:t>
            </a:r>
            <a:r>
              <a:rPr lang="ru-RU" sz="2000" dirty="0" smtClean="0">
                <a:solidFill>
                  <a:srgbClr val="350EC2"/>
                </a:solidFill>
                <a:latin typeface="Times New Roman" pitchFamily="18" charset="0"/>
                <a:cs typeface="Times New Roman" pitchFamily="18" charset="0"/>
              </a:rPr>
              <a:t>химия</a:t>
            </a:r>
          </a:p>
          <a:p>
            <a:r>
              <a:rPr lang="ru-RU" sz="2000" dirty="0" smtClean="0">
                <a:solidFill>
                  <a:srgbClr val="350EC2"/>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уровень сложности задания: </a:t>
            </a:r>
            <a:r>
              <a:rPr lang="ru-RU" sz="2000" dirty="0" smtClean="0">
                <a:solidFill>
                  <a:srgbClr val="350EC2"/>
                </a:solidFill>
                <a:latin typeface="Times New Roman" pitchFamily="18" charset="0"/>
                <a:cs typeface="Times New Roman" pitchFamily="18" charset="0"/>
              </a:rPr>
              <a:t>повышенный</a:t>
            </a:r>
          </a:p>
          <a:p>
            <a:r>
              <a:rPr lang="ru-RU" sz="2000" dirty="0" smtClean="0">
                <a:solidFill>
                  <a:srgbClr val="350EC2"/>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rPr>
              <a:t>содержательная область: </a:t>
            </a:r>
            <a:r>
              <a:rPr lang="ru-RU" sz="2000" dirty="0" smtClean="0">
                <a:solidFill>
                  <a:srgbClr val="350EC2"/>
                </a:solidFill>
                <a:latin typeface="Times New Roman" pitchFamily="18" charset="0"/>
                <a:cs typeface="Times New Roman" pitchFamily="18" charset="0"/>
              </a:rPr>
              <a:t>Живые системы </a:t>
            </a:r>
          </a:p>
          <a:p>
            <a:r>
              <a:rPr lang="ru-RU" sz="2000" dirty="0" smtClean="0">
                <a:solidFill>
                  <a:srgbClr val="FF0000"/>
                </a:solidFill>
                <a:latin typeface="Times New Roman" pitchFamily="18" charset="0"/>
                <a:cs typeface="Times New Roman" pitchFamily="18" charset="0"/>
              </a:rPr>
              <a:t> контекст: </a:t>
            </a:r>
            <a:r>
              <a:rPr lang="ru-RU" sz="2000" dirty="0" smtClean="0">
                <a:solidFill>
                  <a:srgbClr val="350EC2"/>
                </a:solidFill>
                <a:latin typeface="Times New Roman" pitchFamily="18" charset="0"/>
                <a:cs typeface="Times New Roman" pitchFamily="18" charset="0"/>
              </a:rPr>
              <a:t>Здоровье</a:t>
            </a:r>
          </a:p>
          <a:p>
            <a:r>
              <a:rPr lang="ru-RU" sz="2000" dirty="0" smtClean="0">
                <a:solidFill>
                  <a:srgbClr val="FF0000"/>
                </a:solidFill>
                <a:latin typeface="Times New Roman" pitchFamily="18" charset="0"/>
                <a:cs typeface="Times New Roman" pitchFamily="18" charset="0"/>
              </a:rPr>
              <a:t>компетентность </a:t>
            </a:r>
            <a:r>
              <a:rPr lang="ru-RU" sz="2000" dirty="0" err="1" smtClean="0">
                <a:solidFill>
                  <a:srgbClr val="FF0000"/>
                </a:solidFill>
                <a:latin typeface="Times New Roman" pitchFamily="18" charset="0"/>
                <a:cs typeface="Times New Roman" pitchFamily="18" charset="0"/>
              </a:rPr>
              <a:t>естественно-научной</a:t>
            </a:r>
            <a:r>
              <a:rPr lang="ru-RU" sz="2000" dirty="0" smtClean="0">
                <a:solidFill>
                  <a:srgbClr val="FF0000"/>
                </a:solidFill>
                <a:latin typeface="Times New Roman" pitchFamily="18" charset="0"/>
                <a:cs typeface="Times New Roman" pitchFamily="18" charset="0"/>
              </a:rPr>
              <a:t> грамотности, на оценивание которой направлено задание: </a:t>
            </a:r>
            <a:r>
              <a:rPr lang="ru-RU" sz="2000" dirty="0" smtClean="0">
                <a:solidFill>
                  <a:srgbClr val="350EC2"/>
                </a:solidFill>
                <a:latin typeface="Times New Roman" pitchFamily="18" charset="0"/>
                <a:cs typeface="Times New Roman" pitchFamily="18" charset="0"/>
              </a:rPr>
              <a:t>научно объяснять явления; понимание особенностей </a:t>
            </a:r>
            <a:r>
              <a:rPr lang="ru-RU" sz="2000" dirty="0" err="1" smtClean="0">
                <a:solidFill>
                  <a:srgbClr val="350EC2"/>
                </a:solidFill>
                <a:latin typeface="Times New Roman" pitchFamily="18" charset="0"/>
                <a:cs typeface="Times New Roman" pitchFamily="18" charset="0"/>
              </a:rPr>
              <a:t>естественно-научного</a:t>
            </a:r>
            <a:r>
              <a:rPr lang="ru-RU" sz="2000" dirty="0" smtClean="0">
                <a:solidFill>
                  <a:srgbClr val="350EC2"/>
                </a:solidFill>
                <a:latin typeface="Times New Roman" pitchFamily="18" charset="0"/>
                <a:cs typeface="Times New Roman" pitchFamily="18" charset="0"/>
              </a:rPr>
              <a:t> исследования; интерпретация данных и использование научных доказательств для получения выводов.</a:t>
            </a:r>
          </a:p>
          <a:p>
            <a:r>
              <a:rPr lang="ru-RU" sz="1700" dirty="0" smtClean="0">
                <a:solidFill>
                  <a:srgbClr val="350EC2"/>
                </a:solidFill>
                <a:latin typeface="Times New Roman" pitchFamily="18" charset="0"/>
                <a:cs typeface="Times New Roman" pitchFamily="18" charset="0"/>
              </a:rPr>
              <a:t> </a:t>
            </a:r>
            <a:endParaRPr kumimoji="0" lang="ru-RU" sz="1700" b="0" i="0" u="none" strike="noStrike" cap="none" normalizeH="0" baseline="0" dirty="0" smtClean="0">
              <a:ln>
                <a:noFill/>
              </a:ln>
              <a:solidFill>
                <a:srgbClr val="350EC2"/>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ru-RU" sz="2400" b="1" dirty="0" smtClean="0">
              <a:solidFill>
                <a:srgbClr val="350EC2"/>
              </a:solidFill>
              <a:latin typeface="Times New Roman" pitchFamily="18" charset="0"/>
              <a:cs typeface="Times New Roman" pitchFamily="18" charset="0"/>
            </a:endParaRPr>
          </a:p>
        </p:txBody>
      </p:sp>
      <p:sp>
        <p:nvSpPr>
          <p:cNvPr id="9" name="Rectangle 2"/>
          <p:cNvSpPr>
            <a:spLocks noChangeArrowheads="1"/>
          </p:cNvSpPr>
          <p:nvPr/>
        </p:nvSpPr>
        <p:spPr bwMode="auto">
          <a:xfrm>
            <a:off x="179512" y="1375054"/>
            <a:ext cx="8784976" cy="28623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dirty="0" smtClean="0">
                <a:latin typeface="Times New Roman" pitchFamily="18" charset="0"/>
                <a:cs typeface="Times New Roman" pitchFamily="18" charset="0"/>
              </a:rPr>
              <a:t>Текст для чтения и осмысления:</a:t>
            </a:r>
          </a:p>
          <a:p>
            <a:pPr algn="just"/>
            <a:r>
              <a:rPr lang="ru-RU" sz="2000" dirty="0" smtClean="0">
                <a:latin typeface="Times New Roman" pitchFamily="18" charset="0"/>
                <a:cs typeface="Times New Roman" pitchFamily="18" charset="0"/>
              </a:rPr>
              <a:t>Самый известный моносахарид – глюкоза, она служит источником энергии в разных органах, куда доставляется кровью. Запасы глюкозы в виде другого полисахарида, содержатся в печени; при необходимости он под действием ферментов расщепляется до глюкозы. Запасов этого полисахарида в случае чего хватает человеку на сутки. Излишек же глюкозы превращается в жир; энергии, запасенной в жировых отложениях, хватает среднему человеку примерно на месяц. К моносахаридам относятся также фруктоза, рибоза, ксилоза, галактоза и многие другие. </a:t>
            </a:r>
            <a:endParaRPr lang="ru-RU" sz="2000" dirty="0">
              <a:latin typeface="Times New Roman" pitchFamily="18" charset="0"/>
              <a:cs typeface="Times New Roman" pitchFamily="18" charset="0"/>
            </a:endParaRPr>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259904" y="2758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600" b="1" dirty="0" smtClean="0">
                <a:solidFill>
                  <a:srgbClr val="350EC2"/>
                </a:solidFill>
                <a:latin typeface="Times New Roman" pitchFamily="18" charset="0"/>
                <a:cs typeface="Times New Roman" pitchFamily="18" charset="0"/>
              </a:rPr>
              <a:t>Используя текст и теоретические знания, ответьте на следующие вопросы:</a:t>
            </a: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9" name="Rectangle 2"/>
          <p:cNvSpPr>
            <a:spLocks noChangeArrowheads="1"/>
          </p:cNvSpPr>
          <p:nvPr/>
        </p:nvSpPr>
        <p:spPr bwMode="auto">
          <a:xfrm>
            <a:off x="251520" y="1029095"/>
            <a:ext cx="8424936" cy="33547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endParaRPr lang="ru-RU" dirty="0" smtClean="0">
              <a:latin typeface="Times New Roman" pitchFamily="18" charset="0"/>
              <a:cs typeface="Times New Roman" pitchFamily="18" charset="0"/>
            </a:endParaRPr>
          </a:p>
          <a:p>
            <a:pPr lvl="1" algn="just"/>
            <a:r>
              <a:rPr lang="ru-RU" dirty="0" smtClean="0">
                <a:latin typeface="Times New Roman" pitchFamily="18" charset="0"/>
                <a:cs typeface="Times New Roman" pitchFamily="18" charset="0"/>
              </a:rPr>
              <a:t>2.1 О каком полисахариде, как запасном углеводе, идет речь в тексте? В состав каких живых организмов входит этот полисахарид, и какую функцию он выполняет? </a:t>
            </a:r>
            <a:endParaRPr lang="ru-RU" sz="1400" dirty="0" smtClean="0"/>
          </a:p>
          <a:p>
            <a:pPr lvl="1" algn="just"/>
            <a:r>
              <a:rPr lang="ru-RU" dirty="0" smtClean="0">
                <a:latin typeface="Times New Roman" pitchFamily="18" charset="0"/>
                <a:cs typeface="Times New Roman" pitchFamily="18" charset="0"/>
              </a:rPr>
              <a:t>2.2 Составьте схему «Классификация сахаров» по представленной матрице, используя данные текста и теоретические знания. В схеме укажите два-три примера данных сахаров. </a:t>
            </a:r>
          </a:p>
          <a:p>
            <a:pPr lvl="1" algn="just"/>
            <a:r>
              <a:rPr lang="ru-RU" dirty="0" smtClean="0">
                <a:latin typeface="Times New Roman" pitchFamily="18" charset="0"/>
                <a:cs typeface="Times New Roman" pitchFamily="18" charset="0"/>
              </a:rPr>
              <a:t>2.3 О каких функциях, которые выполняют сахара, идет речь в тексте? Какую функцию кроме указанных в тексте выполняет этот вид органических веществ? Ответ объясните.</a:t>
            </a:r>
          </a:p>
          <a:p>
            <a:pPr lvl="1"/>
            <a:endParaRPr lang="ru-RU" dirty="0" smtClean="0">
              <a:latin typeface="Times New Roman" pitchFamily="18" charset="0"/>
              <a:cs typeface="Times New Roman" pitchFamily="18" charset="0"/>
            </a:endParaRPr>
          </a:p>
          <a:p>
            <a:pPr lvl="1"/>
            <a:endParaRPr lang="ru-RU" sz="1400" dirty="0">
              <a:latin typeface="Times New Roman" pitchFamily="18" charset="0"/>
              <a:cs typeface="Times New Roman" pitchFamily="18" charset="0"/>
            </a:endParaRPr>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287016" y="195486"/>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600" b="1" dirty="0" smtClean="0">
                <a:solidFill>
                  <a:srgbClr val="350EC2"/>
                </a:solidFill>
                <a:latin typeface="Times New Roman" pitchFamily="18" charset="0"/>
                <a:cs typeface="Times New Roman" pitchFamily="18" charset="0"/>
              </a:rPr>
              <a:t>Используя текст и теоретически знания, ответьте на следующие вопросы:</a:t>
            </a: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1" name="TextBox 10"/>
          <p:cNvSpPr txBox="1"/>
          <p:nvPr/>
        </p:nvSpPr>
        <p:spPr>
          <a:xfrm>
            <a:off x="467544" y="771550"/>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dirty="0" smtClean="0">
                <a:latin typeface="Times New Roman" pitchFamily="18" charset="0"/>
                <a:cs typeface="Times New Roman" pitchFamily="18" charset="0"/>
              </a:rPr>
              <a:t>3.1</a:t>
            </a:r>
          </a:p>
        </p:txBody>
      </p:sp>
      <p:graphicFrame>
        <p:nvGraphicFramePr>
          <p:cNvPr id="12" name="Таблица 11"/>
          <p:cNvGraphicFramePr>
            <a:graphicFrameLocks noGrp="1"/>
          </p:cNvGraphicFramePr>
          <p:nvPr/>
        </p:nvGraphicFramePr>
        <p:xfrm>
          <a:off x="1533207" y="987574"/>
          <a:ext cx="7071241" cy="3600401"/>
        </p:xfrm>
        <a:graphic>
          <a:graphicData uri="http://schemas.openxmlformats.org/drawingml/2006/table">
            <a:tbl>
              <a:tblPr>
                <a:tableStyleId>{35758FB7-9AC5-4552-8A53-C91805E547FA}</a:tableStyleId>
              </a:tblPr>
              <a:tblGrid>
                <a:gridCol w="6278488"/>
                <a:gridCol w="792753"/>
              </a:tblGrid>
              <a:tr h="989763">
                <a:tc>
                  <a:txBody>
                    <a:bodyPr/>
                    <a:lstStyle/>
                    <a:p>
                      <a:pPr algn="ctr">
                        <a:lnSpc>
                          <a:spcPct val="115000"/>
                        </a:lnSpc>
                        <a:spcAft>
                          <a:spcPts val="0"/>
                        </a:spcAft>
                      </a:pPr>
                      <a:r>
                        <a:rPr lang="ru-RU" sz="1800" dirty="0">
                          <a:latin typeface="Times New Roman" pitchFamily="18" charset="0"/>
                          <a:cs typeface="Times New Roman" pitchFamily="18" charset="0"/>
                        </a:rPr>
                        <a:t>Содержание верного ответа и критерии к оцениванию</a:t>
                      </a:r>
                    </a:p>
                    <a:p>
                      <a:pPr algn="ctr">
                        <a:lnSpc>
                          <a:spcPct val="115000"/>
                        </a:lnSpc>
                        <a:spcAft>
                          <a:spcPts val="0"/>
                        </a:spcAft>
                      </a:pPr>
                      <a:r>
                        <a:rPr lang="ru-RU" sz="1800" dirty="0">
                          <a:latin typeface="Times New Roman" pitchFamily="18" charset="0"/>
                          <a:cs typeface="Times New Roman" pitchFamily="18" charset="0"/>
                        </a:rPr>
                        <a:t>(допускаются иные формулировки ответа, не искажающие его смысла)</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a:latin typeface="Times New Roman" pitchFamily="18" charset="0"/>
                          <a:cs typeface="Times New Roman" pitchFamily="18" charset="0"/>
                        </a:rPr>
                        <a:t>Баллы</a:t>
                      </a:r>
                      <a:endParaRPr lang="ru-RU" sz="1800">
                        <a:latin typeface="Times New Roman" pitchFamily="18" charset="0"/>
                        <a:ea typeface="Calibri"/>
                        <a:cs typeface="Times New Roman" pitchFamily="18" charset="0"/>
                      </a:endParaRPr>
                    </a:p>
                  </a:txBody>
                  <a:tcPr marL="68580" marR="68580" marT="0" marB="0"/>
                </a:tc>
              </a:tr>
              <a:tr h="1326867">
                <a:tc>
                  <a:txBody>
                    <a:bodyPr/>
                    <a:lstStyle/>
                    <a:p>
                      <a:pPr algn="just">
                        <a:lnSpc>
                          <a:spcPct val="115000"/>
                        </a:lnSpc>
                        <a:spcAft>
                          <a:spcPts val="0"/>
                        </a:spcAft>
                      </a:pPr>
                      <a:r>
                        <a:rPr lang="ru-RU" sz="1800" dirty="0">
                          <a:latin typeface="Times New Roman" pitchFamily="18" charset="0"/>
                          <a:cs typeface="Times New Roman" pitchFamily="18" charset="0"/>
                        </a:rPr>
                        <a:t>Правильный ответ должен содержать следующие элементы: </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гликоген;</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животные, грибы;</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запасающая.</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800" dirty="0">
                        <a:latin typeface="Times New Roman" pitchFamily="18" charset="0"/>
                        <a:ea typeface="Calibri"/>
                        <a:cs typeface="Times New Roman" pitchFamily="18" charset="0"/>
                      </a:endParaRPr>
                    </a:p>
                  </a:txBody>
                  <a:tcPr marL="68580" marR="68580" marT="0" marB="0" anchor="ctr"/>
                </a:tc>
              </a:tr>
              <a:tr h="315556">
                <a:tc>
                  <a:txBody>
                    <a:bodyPr/>
                    <a:lstStyle/>
                    <a:p>
                      <a:pPr algn="just">
                        <a:lnSpc>
                          <a:spcPct val="115000"/>
                        </a:lnSpc>
                        <a:spcAft>
                          <a:spcPts val="0"/>
                        </a:spcAft>
                      </a:pPr>
                      <a:r>
                        <a:rPr lang="ru-RU" sz="1800">
                          <a:latin typeface="Times New Roman" pitchFamily="18" charset="0"/>
                          <a:cs typeface="Times New Roman" pitchFamily="18" charset="0"/>
                        </a:rPr>
                        <a:t>Правильно названы три элемента ответа</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nchor="ctr"/>
                </a:tc>
              </a:tr>
              <a:tr h="652659">
                <a:tc>
                  <a:txBody>
                    <a:bodyPr/>
                    <a:lstStyle/>
                    <a:p>
                      <a:pPr algn="just">
                        <a:lnSpc>
                          <a:spcPct val="115000"/>
                        </a:lnSpc>
                        <a:spcAft>
                          <a:spcPts val="0"/>
                        </a:spcAft>
                      </a:pPr>
                      <a:r>
                        <a:rPr lang="ru-RU" sz="1800">
                          <a:latin typeface="Times New Roman" pitchFamily="18" charset="0"/>
                          <a:cs typeface="Times New Roman" pitchFamily="18" charset="0"/>
                        </a:rPr>
                        <a:t>Правильно указаны только один-два элементов </a:t>
                      </a:r>
                    </a:p>
                    <a:p>
                      <a:pPr algn="just">
                        <a:lnSpc>
                          <a:spcPct val="115000"/>
                        </a:lnSpc>
                        <a:spcAft>
                          <a:spcPts val="0"/>
                        </a:spcAft>
                      </a:pPr>
                      <a:r>
                        <a:rPr lang="ru-RU" sz="1800">
                          <a:latin typeface="Times New Roman" pitchFamily="18" charset="0"/>
                          <a:cs typeface="Times New Roman" pitchFamily="18" charset="0"/>
                        </a:rPr>
                        <a:t>или Ответ неправильный</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0</a:t>
                      </a:r>
                      <a:endParaRPr lang="ru-RU" sz="1800" dirty="0">
                        <a:latin typeface="Times New Roman" pitchFamily="18" charset="0"/>
                        <a:ea typeface="Calibri"/>
                        <a:cs typeface="Times New Roman" pitchFamily="18" charset="0"/>
                      </a:endParaRPr>
                    </a:p>
                  </a:txBody>
                  <a:tcPr marL="68580" marR="68580" marT="0" marB="0" anchor="ctr"/>
                </a:tc>
              </a:tr>
              <a:tr h="315556">
                <a:tc>
                  <a:txBody>
                    <a:bodyPr/>
                    <a:lstStyle/>
                    <a:p>
                      <a:pPr algn="r">
                        <a:lnSpc>
                          <a:spcPct val="115000"/>
                        </a:lnSpc>
                        <a:spcAft>
                          <a:spcPts val="0"/>
                        </a:spcAft>
                      </a:pPr>
                      <a:r>
                        <a:rPr lang="ru-RU" sz="1800">
                          <a:latin typeface="Times New Roman" pitchFamily="18" charset="0"/>
                          <a:cs typeface="Times New Roman" pitchFamily="18" charset="0"/>
                        </a:rPr>
                        <a:t>Максимальный балл:</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1" name="TextBox 10"/>
          <p:cNvSpPr txBox="1"/>
          <p:nvPr/>
        </p:nvSpPr>
        <p:spPr>
          <a:xfrm>
            <a:off x="467544" y="339502"/>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dirty="0" smtClean="0">
                <a:latin typeface="Times New Roman" pitchFamily="18" charset="0"/>
                <a:cs typeface="Times New Roman" pitchFamily="18" charset="0"/>
              </a:rPr>
              <a:t>3.2</a:t>
            </a:r>
          </a:p>
        </p:txBody>
      </p:sp>
      <p:pic>
        <p:nvPicPr>
          <p:cNvPr id="30723" name="Picture 3" descr="C:\Users\Светлана\Downloads\IMG_20231006_074642.jpg"/>
          <p:cNvPicPr>
            <a:picLocks noChangeAspect="1" noChangeArrowheads="1"/>
          </p:cNvPicPr>
          <p:nvPr/>
        </p:nvPicPr>
        <p:blipFill>
          <a:blip r:embed="rId2" cstate="print"/>
          <a:srcRect/>
          <a:stretch>
            <a:fillRect/>
          </a:stretch>
        </p:blipFill>
        <p:spPr bwMode="auto">
          <a:xfrm>
            <a:off x="4932040" y="915566"/>
            <a:ext cx="4211960" cy="3996061"/>
          </a:xfrm>
          <a:prstGeom prst="rect">
            <a:avLst/>
          </a:prstGeom>
          <a:noFill/>
        </p:spPr>
      </p:pic>
      <p:graphicFrame>
        <p:nvGraphicFramePr>
          <p:cNvPr id="13" name="Таблица 12"/>
          <p:cNvGraphicFramePr>
            <a:graphicFrameLocks noGrp="1"/>
          </p:cNvGraphicFramePr>
          <p:nvPr/>
        </p:nvGraphicFramePr>
        <p:xfrm>
          <a:off x="214282" y="857238"/>
          <a:ext cx="4680520" cy="4122007"/>
        </p:xfrm>
        <a:graphic>
          <a:graphicData uri="http://schemas.openxmlformats.org/drawingml/2006/table">
            <a:tbl>
              <a:tblPr>
                <a:tableStyleId>{35758FB7-9AC5-4552-8A53-C91805E547FA}</a:tableStyleId>
              </a:tblPr>
              <a:tblGrid>
                <a:gridCol w="3972998"/>
                <a:gridCol w="707522"/>
              </a:tblGrid>
              <a:tr h="648071">
                <a:tc>
                  <a:txBody>
                    <a:bodyPr/>
                    <a:lstStyle/>
                    <a:p>
                      <a:pPr algn="ctr">
                        <a:lnSpc>
                          <a:spcPct val="115000"/>
                        </a:lnSpc>
                        <a:spcAft>
                          <a:spcPts val="0"/>
                        </a:spcAft>
                      </a:pPr>
                      <a:r>
                        <a:rPr lang="ru-RU" sz="1400" dirty="0">
                          <a:latin typeface="Times New Roman" pitchFamily="18" charset="0"/>
                          <a:cs typeface="Times New Roman" pitchFamily="18" charset="0"/>
                        </a:rPr>
                        <a:t>Содержание верного ответа и критерии к оцениванию</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Баллы</a:t>
                      </a:r>
                      <a:endParaRPr lang="ru-RU" sz="1400">
                        <a:latin typeface="Times New Roman" pitchFamily="18" charset="0"/>
                        <a:ea typeface="Calibri"/>
                        <a:cs typeface="Times New Roman" pitchFamily="18" charset="0"/>
                      </a:endParaRPr>
                    </a:p>
                  </a:txBody>
                  <a:tcPr marL="68580" marR="68580" marT="0" marB="0"/>
                </a:tc>
              </a:tr>
              <a:tr h="546699">
                <a:tc>
                  <a:txBody>
                    <a:bodyPr/>
                    <a:lstStyle/>
                    <a:p>
                      <a:pPr algn="just">
                        <a:lnSpc>
                          <a:spcPct val="115000"/>
                        </a:lnSpc>
                        <a:spcAft>
                          <a:spcPts val="0"/>
                        </a:spcAft>
                      </a:pPr>
                      <a:r>
                        <a:rPr kumimoji="0" lang="ru-RU" sz="1400" kern="1200" dirty="0" smtClean="0">
                          <a:solidFill>
                            <a:schemeClr val="dk1"/>
                          </a:solidFill>
                          <a:latin typeface="Times New Roman" pitchFamily="18" charset="0"/>
                          <a:ea typeface="+mn-ea"/>
                          <a:cs typeface="Times New Roman" pitchFamily="18" charset="0"/>
                        </a:rPr>
                        <a:t>Правильно заполнены названия трех классов углеводов и приведены по два-три примера каждого из них</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smtClean="0">
                          <a:latin typeface="Times New Roman" pitchFamily="18" charset="0"/>
                          <a:ea typeface="+mn-ea"/>
                          <a:cs typeface="Times New Roman" pitchFamily="18" charset="0"/>
                        </a:rPr>
                        <a:t>3</a:t>
                      </a:r>
                      <a:endParaRPr lang="ru-RU" sz="1400" dirty="0">
                        <a:latin typeface="Times New Roman" pitchFamily="18" charset="0"/>
                        <a:ea typeface="Calibri"/>
                        <a:cs typeface="Times New Roman" pitchFamily="18" charset="0"/>
                      </a:endParaRPr>
                    </a:p>
                  </a:txBody>
                  <a:tcPr marL="68580" marR="68580" marT="0" marB="0" anchor="ctr"/>
                </a:tc>
              </a:tr>
              <a:tr h="415102">
                <a:tc>
                  <a:txBody>
                    <a:bodyPr/>
                    <a:lstStyle/>
                    <a:p>
                      <a:pPr algn="just">
                        <a:lnSpc>
                          <a:spcPct val="115000"/>
                        </a:lnSpc>
                        <a:spcAft>
                          <a:spcPts val="0"/>
                        </a:spcAft>
                      </a:pPr>
                      <a:r>
                        <a:rPr kumimoji="0" lang="ru-RU" sz="1400" kern="1200" dirty="0" smtClean="0">
                          <a:solidFill>
                            <a:schemeClr val="dk1"/>
                          </a:solidFill>
                          <a:latin typeface="Times New Roman" pitchFamily="18" charset="0"/>
                          <a:ea typeface="+mn-ea"/>
                          <a:cs typeface="Times New Roman" pitchFamily="18" charset="0"/>
                        </a:rPr>
                        <a:t>Без ошибок заполнены названия только двух классов углеводов и приведены по два-три примера каждого из них</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smtClean="0">
                          <a:latin typeface="Times New Roman" pitchFamily="18" charset="0"/>
                          <a:ea typeface="+mn-ea"/>
                          <a:cs typeface="Times New Roman" pitchFamily="18" charset="0"/>
                        </a:rPr>
                        <a:t>2</a:t>
                      </a:r>
                      <a:endParaRPr lang="ru-RU" sz="1400" dirty="0">
                        <a:latin typeface="Times New Roman" pitchFamily="18" charset="0"/>
                        <a:ea typeface="Calibri"/>
                        <a:cs typeface="Times New Roman" pitchFamily="18" charset="0"/>
                      </a:endParaRPr>
                    </a:p>
                  </a:txBody>
                  <a:tcPr marL="68580" marR="68580" marT="0" marB="0" anchor="ctr"/>
                </a:tc>
              </a:tr>
              <a:tr h="678487">
                <a:tc>
                  <a:txBody>
                    <a:bodyPr/>
                    <a:lstStyle/>
                    <a:p>
                      <a:pPr algn="just">
                        <a:lnSpc>
                          <a:spcPct val="115000"/>
                        </a:lnSpc>
                        <a:spcAft>
                          <a:spcPts val="0"/>
                        </a:spcAft>
                      </a:pPr>
                      <a:r>
                        <a:rPr kumimoji="0" lang="ru-RU" sz="1400" kern="1200" dirty="0" smtClean="0">
                          <a:solidFill>
                            <a:schemeClr val="dk1"/>
                          </a:solidFill>
                          <a:latin typeface="Times New Roman" pitchFamily="18" charset="0"/>
                          <a:ea typeface="+mn-ea"/>
                          <a:cs typeface="Times New Roman" pitchFamily="18" charset="0"/>
                        </a:rPr>
                        <a:t>Без ошибок заполнены названия только двух классов углеводов и приведены один-два примера каждого из них ИЛИ заполнены названия трех классов и приведены два-три примера двух из них</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smtClean="0">
                          <a:latin typeface="Times New Roman" pitchFamily="18" charset="0"/>
                          <a:ea typeface="+mn-ea"/>
                          <a:cs typeface="Times New Roman" pitchFamily="18" charset="0"/>
                        </a:rPr>
                        <a:t>1</a:t>
                      </a:r>
                      <a:endParaRPr lang="ru-RU" sz="1400" dirty="0">
                        <a:latin typeface="Times New Roman" pitchFamily="18" charset="0"/>
                        <a:ea typeface="Calibri"/>
                        <a:cs typeface="Times New Roman" pitchFamily="18" charset="0"/>
                      </a:endParaRPr>
                    </a:p>
                  </a:txBody>
                  <a:tcPr marL="68580" marR="68580" marT="0" marB="0" anchor="ctr"/>
                </a:tc>
              </a:tr>
              <a:tr h="605194">
                <a:tc>
                  <a:txBody>
                    <a:bodyPr/>
                    <a:lstStyle/>
                    <a:p>
                      <a:pPr algn="just">
                        <a:lnSpc>
                          <a:spcPct val="115000"/>
                        </a:lnSpc>
                        <a:spcAft>
                          <a:spcPts val="0"/>
                        </a:spcAft>
                      </a:pPr>
                      <a:r>
                        <a:rPr kumimoji="0" lang="ru-RU" sz="1400" kern="1200" dirty="0" smtClean="0">
                          <a:solidFill>
                            <a:schemeClr val="dk1"/>
                          </a:solidFill>
                          <a:latin typeface="Times New Roman" pitchFamily="18" charset="0"/>
                          <a:ea typeface="+mn-ea"/>
                          <a:cs typeface="Times New Roman" pitchFamily="18" charset="0"/>
                        </a:rPr>
                        <a:t>Все иные ситуации или Ответ неправильный</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smtClean="0">
                          <a:latin typeface="Times New Roman" pitchFamily="18" charset="0"/>
                          <a:ea typeface="Calibri"/>
                          <a:cs typeface="Times New Roman" pitchFamily="18" charset="0"/>
                        </a:rPr>
                        <a:t>0</a:t>
                      </a:r>
                      <a:endParaRPr lang="ru-RU" sz="1400" dirty="0">
                        <a:latin typeface="Times New Roman" pitchFamily="18" charset="0"/>
                        <a:ea typeface="Calibri"/>
                        <a:cs typeface="Times New Roman" pitchFamily="18" charset="0"/>
                      </a:endParaRPr>
                    </a:p>
                  </a:txBody>
                  <a:tcPr marL="68580" marR="68580" marT="0" marB="0" anchor="ctr"/>
                </a:tc>
              </a:tr>
              <a:tr h="415102">
                <a:tc>
                  <a:txBody>
                    <a:bodyPr/>
                    <a:lstStyle/>
                    <a:p>
                      <a:pPr algn="r">
                        <a:lnSpc>
                          <a:spcPct val="115000"/>
                        </a:lnSpc>
                        <a:spcAft>
                          <a:spcPts val="0"/>
                        </a:spcAft>
                      </a:pPr>
                      <a:r>
                        <a:rPr lang="ru-RU" sz="1400" dirty="0">
                          <a:latin typeface="Times New Roman" pitchFamily="18" charset="0"/>
                          <a:cs typeface="Times New Roman" pitchFamily="18" charset="0"/>
                        </a:rPr>
                        <a:t>Максимальный балл:</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smtClean="0">
                          <a:latin typeface="Times New Roman" pitchFamily="18" charset="0"/>
                          <a:ea typeface="+mn-ea"/>
                          <a:cs typeface="Times New Roman" pitchFamily="18" charset="0"/>
                        </a:rPr>
                        <a:t>3</a:t>
                      </a:r>
                      <a:endParaRPr lang="ru-RU" sz="14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Светлана\Downloads\-5255761114183093663_120.jpg"/>
          <p:cNvPicPr>
            <a:picLocks noGrp="1" noChangeAspect="1" noChangeArrowheads="1"/>
          </p:cNvPicPr>
          <p:nvPr>
            <p:ph idx="1"/>
          </p:nvPr>
        </p:nvPicPr>
        <p:blipFill>
          <a:blip r:embed="rId3" cstate="print"/>
          <a:srcRect/>
          <a:stretch>
            <a:fillRect/>
          </a:stretch>
        </p:blipFill>
        <p:spPr bwMode="auto">
          <a:xfrm>
            <a:off x="971600" y="195486"/>
            <a:ext cx="6912768" cy="4824536"/>
          </a:xfrm>
          <a:prstGeom prst="rect">
            <a:avLst/>
          </a:prstGeom>
          <a:noFill/>
        </p:spPr>
      </p:pic>
      <p:pic>
        <p:nvPicPr>
          <p:cNvPr id="3" name="Неизвестен-голоспроучителя_(smyslpesni.ru).mp3">
            <a:hlinkClick r:id="" action="ppaction://media"/>
          </p:cNvPr>
          <p:cNvPicPr>
            <a:picLocks noRot="1" noChangeAspect="1"/>
          </p:cNvPicPr>
          <p:nvPr>
            <a:audioFile r:link="rId1"/>
          </p:nvPr>
        </p:nvPicPr>
        <p:blipFill>
          <a:blip r:embed="rId4" cstate="print"/>
          <a:stretch>
            <a:fillRect/>
          </a:stretch>
        </p:blipFill>
        <p:spPr>
          <a:xfrm>
            <a:off x="7524328" y="4587974"/>
            <a:ext cx="304800" cy="304800"/>
          </a:xfrm>
          <a:prstGeom prst="rect">
            <a:avLst/>
          </a:prstGeom>
        </p:spPr>
      </p:pic>
    </p:spTree>
    <p:extLst>
      <p:ext uri="{BB962C8B-B14F-4D97-AF65-F5344CB8AC3E}">
        <p14:creationId xmlns="" xmlns:p14="http://schemas.microsoft.com/office/powerpoint/2010/main" val="6175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2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179512" y="0"/>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1" name="TextBox 10"/>
          <p:cNvSpPr txBox="1"/>
          <p:nvPr/>
        </p:nvSpPr>
        <p:spPr>
          <a:xfrm>
            <a:off x="395536" y="627534"/>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dirty="0" smtClean="0">
                <a:latin typeface="Times New Roman" pitchFamily="18" charset="0"/>
                <a:cs typeface="Times New Roman" pitchFamily="18" charset="0"/>
              </a:rPr>
              <a:t>3.3</a:t>
            </a:r>
          </a:p>
        </p:txBody>
      </p:sp>
      <p:graphicFrame>
        <p:nvGraphicFramePr>
          <p:cNvPr id="9" name="Таблица 8"/>
          <p:cNvGraphicFramePr>
            <a:graphicFrameLocks noGrp="1"/>
          </p:cNvGraphicFramePr>
          <p:nvPr/>
        </p:nvGraphicFramePr>
        <p:xfrm>
          <a:off x="1331640" y="767226"/>
          <a:ext cx="7560840" cy="4129323"/>
        </p:xfrm>
        <a:graphic>
          <a:graphicData uri="http://schemas.openxmlformats.org/drawingml/2006/table">
            <a:tbl>
              <a:tblPr>
                <a:tableStyleId>{35758FB7-9AC5-4552-8A53-C91805E547FA}</a:tableStyleId>
              </a:tblPr>
              <a:tblGrid>
                <a:gridCol w="6713198"/>
                <a:gridCol w="847642"/>
              </a:tblGrid>
              <a:tr h="318035">
                <a:tc>
                  <a:txBody>
                    <a:bodyPr/>
                    <a:lstStyle/>
                    <a:p>
                      <a:pPr algn="ctr">
                        <a:lnSpc>
                          <a:spcPct val="115000"/>
                        </a:lnSpc>
                        <a:spcAft>
                          <a:spcPts val="0"/>
                        </a:spcAft>
                      </a:pPr>
                      <a:r>
                        <a:rPr lang="ru-RU" sz="1800" dirty="0">
                          <a:latin typeface="Times New Roman" pitchFamily="18" charset="0"/>
                          <a:cs typeface="Times New Roman" pitchFamily="18" charset="0"/>
                        </a:rPr>
                        <a:t>Содержание верного ответа и критерии к оцениванию</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a:latin typeface="Times New Roman" pitchFamily="18" charset="0"/>
                          <a:cs typeface="Times New Roman" pitchFamily="18" charset="0"/>
                        </a:rPr>
                        <a:t>Баллы</a:t>
                      </a:r>
                      <a:endParaRPr lang="ru-RU" sz="1800">
                        <a:latin typeface="Times New Roman" pitchFamily="18" charset="0"/>
                        <a:ea typeface="Calibri"/>
                        <a:cs typeface="Times New Roman" pitchFamily="18" charset="0"/>
                      </a:endParaRPr>
                    </a:p>
                  </a:txBody>
                  <a:tcPr marL="68580" marR="68580" marT="0" marB="0"/>
                </a:tc>
              </a:tr>
              <a:tr h="2226247">
                <a:tc>
                  <a:txBody>
                    <a:bodyPr/>
                    <a:lstStyle/>
                    <a:p>
                      <a:pPr algn="just">
                        <a:lnSpc>
                          <a:spcPct val="115000"/>
                        </a:lnSpc>
                        <a:spcAft>
                          <a:spcPts val="0"/>
                        </a:spcAft>
                      </a:pPr>
                      <a:r>
                        <a:rPr lang="ru-RU" sz="1800" dirty="0">
                          <a:latin typeface="Times New Roman" pitchFamily="18" charset="0"/>
                          <a:cs typeface="Times New Roman" pitchFamily="18" charset="0"/>
                        </a:rPr>
                        <a:t>Правильный ответ должен содержать ответы на три вопроса: </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энергетическая, запасающая;</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структурная (строительная);</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входят в состав оболочки растительных клеток (образуют комплекс с наружной клеточной мембраной – </a:t>
                      </a:r>
                      <a:r>
                        <a:rPr lang="ru-RU" sz="1800" dirty="0" err="1">
                          <a:latin typeface="Times New Roman" pitchFamily="18" charset="0"/>
                          <a:cs typeface="Times New Roman" pitchFamily="18" charset="0"/>
                        </a:rPr>
                        <a:t>гликокаликс</a:t>
                      </a:r>
                      <a:r>
                        <a:rPr lang="ru-RU" sz="1800" dirty="0">
                          <a:latin typeface="Times New Roman" pitchFamily="18" charset="0"/>
                          <a:cs typeface="Times New Roman" pitchFamily="18" charset="0"/>
                        </a:rPr>
                        <a:t> в животной клетке; составляют основу покровов членистоногих; составляют основу оболочки клеток грибов).</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800" dirty="0">
                        <a:latin typeface="Times New Roman" pitchFamily="18" charset="0"/>
                        <a:ea typeface="Calibri"/>
                        <a:cs typeface="Times New Roman" pitchFamily="18" charset="0"/>
                      </a:endParaRPr>
                    </a:p>
                  </a:txBody>
                  <a:tcPr marL="68580" marR="68580" marT="0" marB="0" anchor="ctr"/>
                </a:tc>
              </a:tr>
              <a:tr h="318035">
                <a:tc>
                  <a:txBody>
                    <a:bodyPr/>
                    <a:lstStyle/>
                    <a:p>
                      <a:pPr algn="just">
                        <a:lnSpc>
                          <a:spcPct val="115000"/>
                        </a:lnSpc>
                        <a:spcAft>
                          <a:spcPts val="0"/>
                        </a:spcAft>
                      </a:pPr>
                      <a:r>
                        <a:rPr lang="ru-RU" sz="1800">
                          <a:latin typeface="Times New Roman" pitchFamily="18" charset="0"/>
                          <a:cs typeface="Times New Roman" pitchFamily="18" charset="0"/>
                        </a:rPr>
                        <a:t>Правильно даны ответы на три вопроса</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2</a:t>
                      </a:r>
                      <a:endParaRPr lang="ru-RU" sz="1800" dirty="0">
                        <a:latin typeface="Times New Roman" pitchFamily="18" charset="0"/>
                        <a:ea typeface="Calibri"/>
                        <a:cs typeface="Times New Roman" pitchFamily="18" charset="0"/>
                      </a:endParaRPr>
                    </a:p>
                  </a:txBody>
                  <a:tcPr marL="68580" marR="68580" marT="0" marB="0" anchor="ctr"/>
                </a:tc>
              </a:tr>
              <a:tr h="318035">
                <a:tc>
                  <a:txBody>
                    <a:bodyPr/>
                    <a:lstStyle/>
                    <a:p>
                      <a:pPr algn="just">
                        <a:lnSpc>
                          <a:spcPct val="115000"/>
                        </a:lnSpc>
                        <a:spcAft>
                          <a:spcPts val="0"/>
                        </a:spcAft>
                      </a:pPr>
                      <a:r>
                        <a:rPr lang="ru-RU" sz="1800">
                          <a:latin typeface="Times New Roman" pitchFamily="18" charset="0"/>
                          <a:cs typeface="Times New Roman" pitchFamily="18" charset="0"/>
                        </a:rPr>
                        <a:t>Правильно даны ответы только два вопроса</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nchor="ctr"/>
                </a:tc>
              </a:tr>
              <a:tr h="318035">
                <a:tc>
                  <a:txBody>
                    <a:bodyPr/>
                    <a:lstStyle/>
                    <a:p>
                      <a:pPr>
                        <a:lnSpc>
                          <a:spcPct val="115000"/>
                        </a:lnSpc>
                        <a:spcAft>
                          <a:spcPts val="0"/>
                        </a:spcAft>
                      </a:pPr>
                      <a:r>
                        <a:rPr lang="ru-RU" sz="1800">
                          <a:latin typeface="Times New Roman" pitchFamily="18" charset="0"/>
                          <a:cs typeface="Times New Roman" pitchFamily="18" charset="0"/>
                        </a:rPr>
                        <a:t>Правильно дан ответ на один любой вопрос или Ответ неправильный</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0</a:t>
                      </a:r>
                      <a:endParaRPr lang="ru-RU" sz="1800" dirty="0">
                        <a:latin typeface="Times New Roman" pitchFamily="18" charset="0"/>
                        <a:ea typeface="Calibri"/>
                        <a:cs typeface="Times New Roman" pitchFamily="18" charset="0"/>
                      </a:endParaRPr>
                    </a:p>
                  </a:txBody>
                  <a:tcPr marL="68580" marR="68580" marT="0" marB="0" anchor="ctr"/>
                </a:tc>
              </a:tr>
              <a:tr h="318035">
                <a:tc>
                  <a:txBody>
                    <a:bodyPr/>
                    <a:lstStyle/>
                    <a:p>
                      <a:pPr algn="r">
                        <a:lnSpc>
                          <a:spcPct val="115000"/>
                        </a:lnSpc>
                        <a:spcAft>
                          <a:spcPts val="0"/>
                        </a:spcAft>
                      </a:pPr>
                      <a:r>
                        <a:rPr lang="ru-RU" sz="1800">
                          <a:latin typeface="Times New Roman" pitchFamily="18" charset="0"/>
                          <a:cs typeface="Times New Roman" pitchFamily="18" charset="0"/>
                        </a:rPr>
                        <a:t>Максимальный балл:</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2</a:t>
                      </a:r>
                      <a:endParaRPr lang="ru-RU" sz="18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500034" y="2000246"/>
            <a:ext cx="3348880" cy="1285884"/>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b="1" dirty="0" smtClean="0">
                <a:solidFill>
                  <a:srgbClr val="FF0000"/>
                </a:solidFill>
                <a:latin typeface="Times New Roman" pitchFamily="18" charset="0"/>
                <a:cs typeface="Times New Roman" pitchFamily="18" charset="0"/>
              </a:rPr>
              <a:t>2023 год – </a:t>
            </a:r>
          </a:p>
          <a:p>
            <a:pPr algn="ctr"/>
            <a:r>
              <a:rPr lang="ru-RU" b="1" dirty="0" smtClean="0">
                <a:solidFill>
                  <a:srgbClr val="FF0000"/>
                </a:solidFill>
                <a:latin typeface="Times New Roman" pitchFamily="18" charset="0"/>
                <a:cs typeface="Times New Roman" pitchFamily="18" charset="0"/>
              </a:rPr>
              <a:t>185 лет</a:t>
            </a:r>
          </a:p>
        </p:txBody>
      </p:sp>
      <p:pic>
        <p:nvPicPr>
          <p:cNvPr id="37891" name="Picture 3" descr="F:\Конкурс Функциональная грамотность\scale_1200.jpg"/>
          <p:cNvPicPr>
            <a:picLocks noChangeAspect="1" noChangeArrowheads="1"/>
          </p:cNvPicPr>
          <p:nvPr/>
        </p:nvPicPr>
        <p:blipFill>
          <a:blip r:embed="rId2" cstate="print"/>
          <a:srcRect/>
          <a:stretch>
            <a:fillRect/>
          </a:stretch>
        </p:blipFill>
        <p:spPr bwMode="auto">
          <a:xfrm>
            <a:off x="4283968" y="195486"/>
            <a:ext cx="4499992" cy="4733256"/>
          </a:xfrm>
          <a:prstGeom prst="rect">
            <a:avLst/>
          </a:prstGeom>
          <a:noFill/>
        </p:spPr>
      </p:pic>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142844" y="214296"/>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Задание 1</a:t>
            </a:r>
          </a:p>
        </p:txBody>
      </p:sp>
      <p:sp>
        <p:nvSpPr>
          <p:cNvPr id="7" name="Rectangle 2"/>
          <p:cNvSpPr>
            <a:spLocks noChangeArrowheads="1"/>
          </p:cNvSpPr>
          <p:nvPr/>
        </p:nvSpPr>
        <p:spPr bwMode="auto">
          <a:xfrm>
            <a:off x="251520" y="1029095"/>
            <a:ext cx="8424936" cy="390876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Текст для чтения и осмысления:</a:t>
            </a:r>
          </a:p>
          <a:p>
            <a:pPr algn="just"/>
            <a:r>
              <a:rPr lang="ru-RU" dirty="0" smtClean="0">
                <a:latin typeface="Times New Roman" pitchFamily="18" charset="0"/>
                <a:cs typeface="Times New Roman" pitchFamily="18" charset="0"/>
              </a:rPr>
              <a:t>   С каждым годом в Новороссийске остается все меньше участников Великой Отечественной войны – людей, в памяти которых хранится наша история. Одна из участниц войны – Алла Алексеевна Ковалева – поделилась своими бесценными воспоминаниями и впечатлениями.</a:t>
            </a:r>
            <a:endParaRPr lang="ru-RU" sz="1400"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Дневной рацион семьи Аллы Алексеевны (мама и две дочерей - 9 и 13 лет) в оккупированном Новороссийске обычно составлял - стакан семечек или небольшое блюдце хамсы. Иногда еще удавалось раздобыть зерна, например, кукурузу (однолетнее травянистое растение), которую еще приходилось размалывать в специальной дробилке. Блюдо «мамалыга» воспринималось как праздничное угощение.</a:t>
            </a:r>
            <a:endParaRPr lang="ru-RU" sz="1400" dirty="0" smtClean="0">
              <a:latin typeface="Times New Roman" pitchFamily="18" charset="0"/>
              <a:cs typeface="Times New Roman" pitchFamily="18" charset="0"/>
            </a:endParaRPr>
          </a:p>
          <a:p>
            <a:pPr lvl="1"/>
            <a:endParaRPr lang="ru-RU" dirty="0" smtClean="0">
              <a:latin typeface="Times New Roman" pitchFamily="18" charset="0"/>
              <a:cs typeface="Times New Roman" pitchFamily="18" charset="0"/>
            </a:endParaRPr>
          </a:p>
          <a:p>
            <a:pPr lvl="1"/>
            <a:endParaRPr lang="ru-RU"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287016" y="195486"/>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600" b="1" dirty="0" smtClean="0">
                <a:solidFill>
                  <a:srgbClr val="350EC2"/>
                </a:solidFill>
                <a:latin typeface="Times New Roman" pitchFamily="18" charset="0"/>
                <a:cs typeface="Times New Roman" pitchFamily="18" charset="0"/>
              </a:rPr>
              <a:t>Используя текст и теоретически знания, ответьте на следующие вопросы:</a:t>
            </a:r>
          </a:p>
        </p:txBody>
      </p:sp>
      <p:graphicFrame>
        <p:nvGraphicFramePr>
          <p:cNvPr id="12" name="Таблица 11"/>
          <p:cNvGraphicFramePr>
            <a:graphicFrameLocks noGrp="1"/>
          </p:cNvGraphicFramePr>
          <p:nvPr/>
        </p:nvGraphicFramePr>
        <p:xfrm>
          <a:off x="2714612" y="1785932"/>
          <a:ext cx="6096000" cy="1833880"/>
        </p:xfrm>
        <a:graphic>
          <a:graphicData uri="http://schemas.openxmlformats.org/drawingml/2006/table">
            <a:tbl>
              <a:tblPr firstRow="1" bandRow="1">
                <a:tableStyleId>{7DF18680-E054-41AD-8BC1-D1AEF772440D}</a:tableStyleId>
              </a:tblPr>
              <a:tblGrid>
                <a:gridCol w="1357322"/>
                <a:gridCol w="1214446"/>
                <a:gridCol w="1143008"/>
                <a:gridCol w="1357322"/>
                <a:gridCol w="1023902"/>
              </a:tblGrid>
              <a:tr h="370840">
                <a:tc>
                  <a:txBody>
                    <a:bodyPr/>
                    <a:lstStyle/>
                    <a:p>
                      <a:pPr algn="ctr"/>
                      <a:r>
                        <a:rPr kumimoji="0" lang="ru-RU" sz="1400" kern="1200" dirty="0" smtClean="0">
                          <a:solidFill>
                            <a:schemeClr val="tx1"/>
                          </a:solidFill>
                          <a:latin typeface="Times New Roman" pitchFamily="18" charset="0"/>
                          <a:cs typeface="Times New Roman" pitchFamily="18" charset="0"/>
                        </a:rPr>
                        <a:t>Название растения, использовавшегося в пищу</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kern="1200" dirty="0" smtClean="0">
                          <a:solidFill>
                            <a:schemeClr val="tx1"/>
                          </a:solidFill>
                          <a:latin typeface="Times New Roman" pitchFamily="18" charset="0"/>
                          <a:cs typeface="Times New Roman" pitchFamily="18" charset="0"/>
                        </a:rPr>
                        <a:t>Жизненная форма растения</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Продолжительность жизни</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kern="1200" dirty="0" smtClean="0">
                          <a:solidFill>
                            <a:schemeClr val="tx1"/>
                          </a:solidFill>
                          <a:latin typeface="Times New Roman" pitchFamily="18" charset="0"/>
                          <a:cs typeface="Times New Roman" pitchFamily="18" charset="0"/>
                        </a:rPr>
                        <a:t>Класс</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kern="1200" dirty="0" smtClean="0">
                          <a:solidFill>
                            <a:schemeClr val="tx1"/>
                          </a:solidFill>
                          <a:latin typeface="Times New Roman" pitchFamily="18" charset="0"/>
                          <a:cs typeface="Times New Roman" pitchFamily="18" charset="0"/>
                        </a:rPr>
                        <a:t>Название плода</a:t>
                      </a:r>
                      <a:endParaRPr lang="ru-RU" sz="1400" dirty="0">
                        <a:solidFill>
                          <a:schemeClr val="tx1"/>
                        </a:solidFill>
                        <a:latin typeface="Times New Roman" pitchFamily="18" charset="0"/>
                        <a:cs typeface="Times New Roman" pitchFamily="18" charset="0"/>
                      </a:endParaRPr>
                    </a:p>
                  </a:txBody>
                  <a:tcPr/>
                </a:tc>
              </a:tr>
              <a:tr h="370840">
                <a:tc>
                  <a:txBody>
                    <a:bodyPr/>
                    <a:lstStyle/>
                    <a:p>
                      <a:r>
                        <a:rPr kumimoji="0" lang="ru-RU" sz="1400" kern="1200" dirty="0" smtClean="0">
                          <a:latin typeface="Times New Roman" pitchFamily="18" charset="0"/>
                          <a:cs typeface="Times New Roman" pitchFamily="18" charset="0"/>
                        </a:rPr>
                        <a:t>Кукуруза</a:t>
                      </a:r>
                      <a:endParaRPr lang="ru-RU" sz="1400" dirty="0">
                        <a:latin typeface="Times New Roman" pitchFamily="18" charset="0"/>
                        <a:cs typeface="Times New Roman" pitchFamily="18" charset="0"/>
                      </a:endParaRPr>
                    </a:p>
                  </a:txBody>
                  <a:tcPr/>
                </a:tc>
                <a:tc>
                  <a:txBody>
                    <a:bodyPr/>
                    <a:lstStyle/>
                    <a:p>
                      <a:endParaRPr lang="ru-RU" sz="1400"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однолетнее</a:t>
                      </a:r>
                      <a:endParaRPr lang="ru-RU" sz="1400" b="0" dirty="0">
                        <a:latin typeface="Times New Roman" pitchFamily="18" charset="0"/>
                        <a:cs typeface="Times New Roman" pitchFamily="18" charset="0"/>
                      </a:endParaRPr>
                    </a:p>
                  </a:txBody>
                  <a:tcPr/>
                </a:tc>
                <a:tc>
                  <a:txBody>
                    <a:bodyPr/>
                    <a:lstStyle/>
                    <a:p>
                      <a:endParaRPr lang="ru-RU" sz="1400"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зерновка</a:t>
                      </a:r>
                      <a:endParaRPr lang="ru-RU" sz="1400" dirty="0">
                        <a:latin typeface="Times New Roman" pitchFamily="18" charset="0"/>
                        <a:cs typeface="Times New Roman" pitchFamily="18" charset="0"/>
                      </a:endParaRPr>
                    </a:p>
                  </a:txBody>
                  <a:tcPr/>
                </a:tc>
              </a:tr>
              <a:tr h="370840">
                <a:tc>
                  <a:txBody>
                    <a:bodyPr/>
                    <a:lstStyle/>
                    <a:p>
                      <a:endParaRPr lang="ru-RU" sz="1400"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травянистое растение</a:t>
                      </a:r>
                      <a:endParaRPr lang="ru-RU" sz="1400" dirty="0">
                        <a:latin typeface="Times New Roman" pitchFamily="18" charset="0"/>
                        <a:cs typeface="Times New Roman" pitchFamily="18" charset="0"/>
                      </a:endParaRPr>
                    </a:p>
                  </a:txBody>
                  <a:tcPr/>
                </a:tc>
                <a:tc>
                  <a:txBody>
                    <a:bodyPr/>
                    <a:lstStyle/>
                    <a:p>
                      <a:endParaRPr lang="ru-RU" sz="1400" b="1"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Двудольные</a:t>
                      </a:r>
                      <a:endParaRPr lang="ru-RU" sz="1400"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семянка</a:t>
                      </a:r>
                      <a:endParaRPr lang="ru-RU" sz="1400" dirty="0">
                        <a:latin typeface="Times New Roman" pitchFamily="18" charset="0"/>
                        <a:cs typeface="Times New Roman" pitchFamily="18" charset="0"/>
                      </a:endParaRPr>
                    </a:p>
                  </a:txBody>
                  <a:tcPr/>
                </a:tc>
              </a:tr>
            </a:tbl>
          </a:graphicData>
        </a:graphic>
      </p:graphicFrame>
      <p:sp>
        <p:nvSpPr>
          <p:cNvPr id="46081" name="Rectangle 1"/>
          <p:cNvSpPr>
            <a:spLocks noChangeArrowheads="1"/>
          </p:cNvSpPr>
          <p:nvPr/>
        </p:nvSpPr>
        <p:spPr bwMode="auto">
          <a:xfrm>
            <a:off x="214282" y="928677"/>
            <a:ext cx="2428892" cy="40164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Tx/>
              <a:buAutoNum type="arabicPeriod"/>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Перечислите растения и их органы, которые использовались в пищу в оккупированном Новороссийске. Какую функцию выполняют эти органы?</a:t>
            </a:r>
            <a:endParaRPr kumimoji="0" 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Назовите растение, из которого готовили «мамалыгу». К какому отделу и классу оно относится. </a:t>
            </a:r>
            <a:endParaRPr kumimoji="0" lang="ru-RU"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Tx/>
              <a:buAutoNum type="arabicPeriod"/>
              <a:tabLst/>
            </a:pPr>
            <a:r>
              <a:rPr kumimoji="0" lang="ru-RU" sz="15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Заполните пустые элементы в таблице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graphicFrame>
        <p:nvGraphicFramePr>
          <p:cNvPr id="12" name="Таблица 11"/>
          <p:cNvGraphicFramePr>
            <a:graphicFrameLocks noGrp="1"/>
          </p:cNvGraphicFramePr>
          <p:nvPr/>
        </p:nvGraphicFramePr>
        <p:xfrm>
          <a:off x="1785918" y="1072134"/>
          <a:ext cx="6715172" cy="3645408"/>
        </p:xfrm>
        <a:graphic>
          <a:graphicData uri="http://schemas.openxmlformats.org/drawingml/2006/table">
            <a:tbl>
              <a:tblPr>
                <a:tableStyleId>{35758FB7-9AC5-4552-8A53-C91805E547FA}</a:tableStyleId>
              </a:tblPr>
              <a:tblGrid>
                <a:gridCol w="5962337"/>
                <a:gridCol w="752835"/>
              </a:tblGrid>
              <a:tr h="0">
                <a:tc>
                  <a:txBody>
                    <a:bodyPr/>
                    <a:lstStyle/>
                    <a:p>
                      <a:pPr algn="ctr">
                        <a:lnSpc>
                          <a:spcPct val="115000"/>
                        </a:lnSpc>
                        <a:spcAft>
                          <a:spcPts val="0"/>
                        </a:spcAft>
                      </a:pPr>
                      <a:r>
                        <a:rPr lang="ru-RU" sz="1600" dirty="0">
                          <a:latin typeface="Times New Roman" pitchFamily="18" charset="0"/>
                          <a:cs typeface="Times New Roman" pitchFamily="18" charset="0"/>
                        </a:rPr>
                        <a:t>Содержание верного ответа и критерии к оцениванию</a:t>
                      </a:r>
                    </a:p>
                    <a:p>
                      <a:pPr algn="ctr">
                        <a:lnSpc>
                          <a:spcPct val="115000"/>
                        </a:lnSpc>
                        <a:spcAft>
                          <a:spcPts val="0"/>
                        </a:spcAft>
                      </a:pPr>
                      <a:r>
                        <a:rPr lang="ru-RU" sz="1600" dirty="0">
                          <a:latin typeface="Times New Roman" pitchFamily="18" charset="0"/>
                          <a:cs typeface="Times New Roman" pitchFamily="18" charset="0"/>
                        </a:rPr>
                        <a:t>(допускаются иные формулировки ответа, не искажающие его смысла)</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Баллы</a:t>
                      </a:r>
                      <a:endParaRPr lang="ru-RU" sz="1600">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Правильный ответ должен содержать три элемента ответа:</a:t>
                      </a:r>
                    </a:p>
                    <a:p>
                      <a:pPr marL="342900" lvl="0" indent="-342900" algn="just">
                        <a:lnSpc>
                          <a:spcPct val="115000"/>
                        </a:lnSpc>
                        <a:spcAft>
                          <a:spcPts val="0"/>
                        </a:spcAft>
                        <a:buFont typeface="+mj-lt"/>
                        <a:buAutoNum type="arabicParenR"/>
                      </a:pPr>
                      <a:r>
                        <a:rPr lang="ru-RU" sz="1600" dirty="0">
                          <a:latin typeface="Times New Roman" pitchFamily="18" charset="0"/>
                          <a:cs typeface="Times New Roman" pitchFamily="18" charset="0"/>
                        </a:rPr>
                        <a:t>подсолнечник и кукуруза</a:t>
                      </a:r>
                    </a:p>
                    <a:p>
                      <a:pPr marL="342900" lvl="0" indent="-342900" algn="just">
                        <a:lnSpc>
                          <a:spcPct val="115000"/>
                        </a:lnSpc>
                        <a:spcAft>
                          <a:spcPts val="0"/>
                        </a:spcAft>
                        <a:buFont typeface="+mj-lt"/>
                        <a:buAutoNum type="arabicParenR"/>
                      </a:pPr>
                      <a:r>
                        <a:rPr lang="ru-RU" sz="1600" dirty="0">
                          <a:latin typeface="Times New Roman" pitchFamily="18" charset="0"/>
                          <a:cs typeface="Times New Roman" pitchFamily="18" charset="0"/>
                        </a:rPr>
                        <a:t>органы – плоды</a:t>
                      </a:r>
                    </a:p>
                    <a:p>
                      <a:pPr marL="342900" lvl="0" indent="-342900" algn="just">
                        <a:lnSpc>
                          <a:spcPct val="115000"/>
                        </a:lnSpc>
                        <a:spcAft>
                          <a:spcPts val="0"/>
                        </a:spcAft>
                        <a:buFont typeface="+mj-lt"/>
                        <a:buAutoNum type="arabicParenR"/>
                      </a:pPr>
                      <a:r>
                        <a:rPr lang="ru-RU" sz="1600" dirty="0">
                          <a:latin typeface="Times New Roman" pitchFamily="18" charset="0"/>
                          <a:cs typeface="Times New Roman" pitchFamily="18" charset="0"/>
                        </a:rPr>
                        <a:t>защищает семя (половое размножение; расселение растений).</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Правильно названы три элемента ответа</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2</a:t>
                      </a: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Правильно даны только названия растений и название органов </a:t>
                      </a:r>
                    </a:p>
                    <a:p>
                      <a:pPr algn="just">
                        <a:lnSpc>
                          <a:spcPct val="115000"/>
                        </a:lnSpc>
                        <a:spcAft>
                          <a:spcPts val="0"/>
                        </a:spcAft>
                      </a:pPr>
                      <a:r>
                        <a:rPr lang="ru-RU" sz="1600" dirty="0">
                          <a:latin typeface="Times New Roman" pitchFamily="18" charset="0"/>
                          <a:cs typeface="Times New Roman" pitchFamily="18" charset="0"/>
                        </a:rPr>
                        <a:t>или правильно названы органы растений и их функции </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1</a:t>
                      </a: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a:latin typeface="Times New Roman" pitchFamily="18" charset="0"/>
                          <a:cs typeface="Times New Roman" pitchFamily="18" charset="0"/>
                        </a:rPr>
                        <a:t>Правильно назван один элемент ответа </a:t>
                      </a:r>
                    </a:p>
                    <a:p>
                      <a:pPr algn="just">
                        <a:lnSpc>
                          <a:spcPct val="115000"/>
                        </a:lnSpc>
                        <a:spcAft>
                          <a:spcPts val="0"/>
                        </a:spcAft>
                      </a:pPr>
                      <a:r>
                        <a:rPr lang="ru-RU" sz="1600">
                          <a:latin typeface="Times New Roman" pitchFamily="18" charset="0"/>
                          <a:cs typeface="Times New Roman" pitchFamily="18" charset="0"/>
                        </a:rPr>
                        <a:t>или ответ неправильный</a:t>
                      </a:r>
                      <a:endParaRPr lang="ru-RU" sz="16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r">
                        <a:lnSpc>
                          <a:spcPct val="115000"/>
                        </a:lnSpc>
                        <a:spcAft>
                          <a:spcPts val="0"/>
                        </a:spcAft>
                      </a:pPr>
                      <a:r>
                        <a:rPr lang="ru-RU" sz="1600">
                          <a:latin typeface="Times New Roman" pitchFamily="18" charset="0"/>
                          <a:cs typeface="Times New Roman" pitchFamily="18" charset="0"/>
                        </a:rPr>
                        <a:t>Максимальный балл:</a:t>
                      </a:r>
                      <a:endParaRPr lang="ru-RU" sz="16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2</a:t>
                      </a:r>
                      <a:endParaRPr lang="ru-RU" sz="1600" dirty="0">
                        <a:latin typeface="Times New Roman" pitchFamily="18" charset="0"/>
                        <a:ea typeface="Calibri"/>
                        <a:cs typeface="Times New Roman" pitchFamily="18" charset="0"/>
                      </a:endParaRPr>
                    </a:p>
                  </a:txBody>
                  <a:tcPr marL="68580" marR="68580" marT="0" marB="0" anchor="ctr"/>
                </a:tc>
              </a:tr>
            </a:tbl>
          </a:graphicData>
        </a:graphic>
      </p:graphicFrame>
      <p:sp>
        <p:nvSpPr>
          <p:cNvPr id="13" name="TextBox 12"/>
          <p:cNvSpPr txBox="1"/>
          <p:nvPr/>
        </p:nvSpPr>
        <p:spPr>
          <a:xfrm>
            <a:off x="395536" y="627534"/>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sz="1600" b="1" dirty="0" smtClean="0">
                <a:latin typeface="Times New Roman" pitchFamily="18" charset="0"/>
                <a:cs typeface="Times New Roman" pitchFamily="18" charset="0"/>
              </a:rPr>
              <a:t>1.1</a:t>
            </a: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3" name="TextBox 12"/>
          <p:cNvSpPr txBox="1"/>
          <p:nvPr/>
        </p:nvSpPr>
        <p:spPr>
          <a:xfrm>
            <a:off x="395536" y="627534"/>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sz="1600" b="1" dirty="0" smtClean="0">
                <a:latin typeface="Times New Roman" pitchFamily="18" charset="0"/>
                <a:cs typeface="Times New Roman" pitchFamily="18" charset="0"/>
              </a:rPr>
              <a:t>1.2</a:t>
            </a:r>
            <a:endParaRPr lang="ru-RU" sz="1600" b="1" dirty="0" smtClean="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1643042" y="857238"/>
          <a:ext cx="6500858" cy="3925824"/>
        </p:xfrm>
        <a:graphic>
          <a:graphicData uri="http://schemas.openxmlformats.org/drawingml/2006/table">
            <a:tbl>
              <a:tblPr>
                <a:tableStyleId>{35758FB7-9AC5-4552-8A53-C91805E547FA}</a:tableStyleId>
              </a:tblPr>
              <a:tblGrid>
                <a:gridCol w="5772050"/>
                <a:gridCol w="728808"/>
              </a:tblGrid>
              <a:tr h="0">
                <a:tc>
                  <a:txBody>
                    <a:bodyPr/>
                    <a:lstStyle/>
                    <a:p>
                      <a:pPr algn="ctr">
                        <a:lnSpc>
                          <a:spcPct val="115000"/>
                        </a:lnSpc>
                        <a:spcAft>
                          <a:spcPts val="0"/>
                        </a:spcAft>
                      </a:pPr>
                      <a:r>
                        <a:rPr lang="ru-RU" sz="1600" dirty="0">
                          <a:latin typeface="Times New Roman" pitchFamily="18" charset="0"/>
                          <a:cs typeface="Times New Roman" pitchFamily="18" charset="0"/>
                        </a:rPr>
                        <a:t>Содержание верного ответа и критерии к оцениванию</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Баллы</a:t>
                      </a:r>
                      <a:endParaRPr lang="ru-RU" sz="1600">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Правильный ответ должен содержать три элемента ответа: </a:t>
                      </a:r>
                    </a:p>
                    <a:p>
                      <a:pPr marL="342900" lvl="0" indent="-342900" algn="just">
                        <a:lnSpc>
                          <a:spcPct val="115000"/>
                        </a:lnSpc>
                        <a:spcAft>
                          <a:spcPts val="0"/>
                        </a:spcAft>
                        <a:buFont typeface="+mj-lt"/>
                        <a:buAutoNum type="arabicParenR"/>
                      </a:pPr>
                      <a:r>
                        <a:rPr lang="ru-RU" sz="1600" dirty="0">
                          <a:latin typeface="Times New Roman" pitchFamily="18" charset="0"/>
                          <a:cs typeface="Times New Roman" pitchFamily="18" charset="0"/>
                        </a:rPr>
                        <a:t>растение Подсолнечник;</a:t>
                      </a:r>
                    </a:p>
                    <a:p>
                      <a:pPr marL="342900" lvl="0" indent="-342900" algn="just">
                        <a:lnSpc>
                          <a:spcPct val="115000"/>
                        </a:lnSpc>
                        <a:spcAft>
                          <a:spcPts val="0"/>
                        </a:spcAft>
                        <a:buFont typeface="+mj-lt"/>
                        <a:buAutoNum type="arabicParenR"/>
                      </a:pPr>
                      <a:r>
                        <a:rPr lang="ru-RU" sz="1600" dirty="0">
                          <a:latin typeface="Times New Roman" pitchFamily="18" charset="0"/>
                          <a:cs typeface="Times New Roman" pitchFamily="18" charset="0"/>
                        </a:rPr>
                        <a:t>Отдел Покрытосеменные (Цветковые) растения;</a:t>
                      </a:r>
                    </a:p>
                    <a:p>
                      <a:pPr marL="342900" lvl="0" indent="-342900" algn="just">
                        <a:lnSpc>
                          <a:spcPct val="115000"/>
                        </a:lnSpc>
                        <a:spcAft>
                          <a:spcPts val="0"/>
                        </a:spcAft>
                        <a:buFont typeface="+mj-lt"/>
                        <a:buAutoNum type="arabicParenR"/>
                      </a:pPr>
                      <a:r>
                        <a:rPr lang="ru-RU" sz="1600" dirty="0">
                          <a:latin typeface="Times New Roman" pitchFamily="18" charset="0"/>
                          <a:cs typeface="Times New Roman" pitchFamily="18" charset="0"/>
                        </a:rPr>
                        <a:t>Класс Однодольные растения.</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60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Правильно названы три элемента ответа</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2</a:t>
                      </a:r>
                      <a:endParaRPr lang="ru-RU" sz="160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dirty="0">
                          <a:latin typeface="Times New Roman" pitchFamily="18" charset="0"/>
                          <a:cs typeface="Times New Roman" pitchFamily="18" charset="0"/>
                        </a:rPr>
                        <a:t>Правильно названо растение и отдел, к которому оно относится</a:t>
                      </a:r>
                    </a:p>
                    <a:p>
                      <a:pPr algn="just">
                        <a:lnSpc>
                          <a:spcPct val="115000"/>
                        </a:lnSpc>
                        <a:spcAft>
                          <a:spcPts val="0"/>
                        </a:spcAft>
                      </a:pPr>
                      <a:r>
                        <a:rPr lang="ru-RU" sz="1600" dirty="0">
                          <a:latin typeface="Times New Roman" pitchFamily="18" charset="0"/>
                          <a:cs typeface="Times New Roman" pitchFamily="18" charset="0"/>
                        </a:rPr>
                        <a:t>или правильно названо растение и класс, к которому оно относится</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1</a:t>
                      </a:r>
                      <a:endParaRPr lang="ru-RU" sz="1600">
                        <a:latin typeface="Times New Roman" pitchFamily="18" charset="0"/>
                        <a:ea typeface="Calibri"/>
                        <a:cs typeface="Times New Roman" pitchFamily="18" charset="0"/>
                      </a:endParaRPr>
                    </a:p>
                  </a:txBody>
                  <a:tcPr marL="68580" marR="68580" marT="0" marB="0" anchor="ctr"/>
                </a:tc>
              </a:tr>
              <a:tr h="0">
                <a:tc>
                  <a:txBody>
                    <a:bodyPr/>
                    <a:lstStyle/>
                    <a:p>
                      <a:pPr>
                        <a:lnSpc>
                          <a:spcPct val="115000"/>
                        </a:lnSpc>
                        <a:spcAft>
                          <a:spcPts val="0"/>
                        </a:spcAft>
                      </a:pPr>
                      <a:r>
                        <a:rPr lang="ru-RU" sz="1600" dirty="0">
                          <a:latin typeface="Times New Roman" pitchFamily="18" charset="0"/>
                          <a:cs typeface="Times New Roman" pitchFamily="18" charset="0"/>
                        </a:rPr>
                        <a:t>Правильно названо растение и не определены отдел и класс растения</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0</a:t>
                      </a:r>
                      <a:endParaRPr lang="ru-RU" sz="160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600" dirty="0">
                          <a:latin typeface="Times New Roman" pitchFamily="18" charset="0"/>
                          <a:cs typeface="Times New Roman" pitchFamily="18" charset="0"/>
                        </a:rPr>
                        <a:t>Если неправильно названо растение, все остальные элементы не засчитываются</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600" dirty="0">
                        <a:latin typeface="Times New Roman" pitchFamily="18" charset="0"/>
                        <a:ea typeface="Calibri"/>
                        <a:cs typeface="Times New Roman" pitchFamily="18" charset="0"/>
                      </a:endParaRPr>
                    </a:p>
                  </a:txBody>
                  <a:tcPr marL="68580" marR="68580" marT="0" marB="0" anchor="ctr"/>
                </a:tc>
              </a:tr>
              <a:tr h="0">
                <a:tc>
                  <a:txBody>
                    <a:bodyPr/>
                    <a:lstStyle/>
                    <a:p>
                      <a:pPr algn="r">
                        <a:lnSpc>
                          <a:spcPct val="115000"/>
                        </a:lnSpc>
                        <a:spcAft>
                          <a:spcPts val="0"/>
                        </a:spcAft>
                      </a:pPr>
                      <a:r>
                        <a:rPr lang="ru-RU" sz="1600">
                          <a:latin typeface="Times New Roman" pitchFamily="18" charset="0"/>
                          <a:cs typeface="Times New Roman" pitchFamily="18" charset="0"/>
                        </a:rPr>
                        <a:t>Максимальный балл:</a:t>
                      </a:r>
                      <a:endParaRPr lang="ru-RU" sz="16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2</a:t>
                      </a:r>
                      <a:endParaRPr lang="ru-RU" sz="16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71472" y="421482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3" name="TextBox 12"/>
          <p:cNvSpPr txBox="1"/>
          <p:nvPr/>
        </p:nvSpPr>
        <p:spPr>
          <a:xfrm>
            <a:off x="428596" y="428610"/>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sz="1600" b="1" dirty="0" smtClean="0">
                <a:latin typeface="Times New Roman" pitchFamily="18" charset="0"/>
                <a:cs typeface="Times New Roman" pitchFamily="18" charset="0"/>
              </a:rPr>
              <a:t>1.3</a:t>
            </a:r>
            <a:endParaRPr lang="ru-RU" sz="1600" b="1" dirty="0" smtClean="0">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3786182" y="3214692"/>
          <a:ext cx="4929222" cy="1714512"/>
        </p:xfrm>
        <a:graphic>
          <a:graphicData uri="http://schemas.openxmlformats.org/drawingml/2006/table">
            <a:tbl>
              <a:tblPr>
                <a:tableStyleId>{35758FB7-9AC5-4552-8A53-C91805E547FA}</a:tableStyleId>
              </a:tblPr>
              <a:tblGrid>
                <a:gridCol w="4376609"/>
                <a:gridCol w="552613"/>
              </a:tblGrid>
              <a:tr h="408188">
                <a:tc>
                  <a:txBody>
                    <a:bodyPr/>
                    <a:lstStyle/>
                    <a:p>
                      <a:pPr algn="just">
                        <a:lnSpc>
                          <a:spcPct val="115000"/>
                        </a:lnSpc>
                        <a:spcAft>
                          <a:spcPts val="0"/>
                        </a:spcAft>
                      </a:pPr>
                      <a:r>
                        <a:rPr lang="ru-RU" sz="1600" dirty="0">
                          <a:latin typeface="Times New Roman" pitchFamily="18" charset="0"/>
                          <a:cs typeface="Times New Roman" pitchFamily="18" charset="0"/>
                        </a:rPr>
                        <a:t>Правильно заполнены четыре элемента таблицы</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2</a:t>
                      </a:r>
                      <a:endParaRPr lang="ru-RU" sz="1600">
                        <a:latin typeface="Times New Roman" pitchFamily="18" charset="0"/>
                        <a:ea typeface="Calibri"/>
                        <a:cs typeface="Times New Roman" pitchFamily="18" charset="0"/>
                      </a:endParaRPr>
                    </a:p>
                  </a:txBody>
                  <a:tcPr marL="68580" marR="68580" marT="0" marB="0" anchor="ctr"/>
                </a:tc>
              </a:tr>
              <a:tr h="612282">
                <a:tc>
                  <a:txBody>
                    <a:bodyPr/>
                    <a:lstStyle/>
                    <a:p>
                      <a:pPr algn="just">
                        <a:lnSpc>
                          <a:spcPct val="115000"/>
                        </a:lnSpc>
                        <a:spcAft>
                          <a:spcPts val="0"/>
                        </a:spcAft>
                      </a:pPr>
                      <a:r>
                        <a:rPr lang="ru-RU" sz="1600" dirty="0">
                          <a:latin typeface="Times New Roman" pitchFamily="18" charset="0"/>
                          <a:cs typeface="Times New Roman" pitchFamily="18" charset="0"/>
                        </a:rPr>
                        <a:t>Без ошибок заполнены только три любые ячейки таблицы</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a:latin typeface="Times New Roman" pitchFamily="18" charset="0"/>
                          <a:cs typeface="Times New Roman" pitchFamily="18" charset="0"/>
                        </a:rPr>
                        <a:t>1</a:t>
                      </a:r>
                      <a:endParaRPr lang="ru-RU" sz="1600">
                        <a:latin typeface="Times New Roman" pitchFamily="18" charset="0"/>
                        <a:ea typeface="Calibri"/>
                        <a:cs typeface="Times New Roman" pitchFamily="18" charset="0"/>
                      </a:endParaRPr>
                    </a:p>
                  </a:txBody>
                  <a:tcPr marL="68580" marR="68580" marT="0" marB="0" anchor="ctr"/>
                </a:tc>
              </a:tr>
              <a:tr h="408188">
                <a:tc>
                  <a:txBody>
                    <a:bodyPr/>
                    <a:lstStyle/>
                    <a:p>
                      <a:pPr algn="just">
                        <a:lnSpc>
                          <a:spcPct val="115000"/>
                        </a:lnSpc>
                        <a:spcAft>
                          <a:spcPts val="0"/>
                        </a:spcAft>
                      </a:pPr>
                      <a:r>
                        <a:rPr lang="ru-RU" sz="1600" dirty="0">
                          <a:latin typeface="Times New Roman" pitchFamily="18" charset="0"/>
                          <a:cs typeface="Times New Roman" pitchFamily="18" charset="0"/>
                        </a:rPr>
                        <a:t>Все иные ситуации или Ответ неправильный</a:t>
                      </a:r>
                      <a:endParaRPr lang="ru-RU" sz="16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0</a:t>
                      </a:r>
                      <a:endParaRPr lang="ru-RU" sz="1600" dirty="0">
                        <a:latin typeface="Times New Roman" pitchFamily="18" charset="0"/>
                        <a:ea typeface="Calibri"/>
                        <a:cs typeface="Times New Roman" pitchFamily="18" charset="0"/>
                      </a:endParaRPr>
                    </a:p>
                  </a:txBody>
                  <a:tcPr marL="68580" marR="68580" marT="0" marB="0" anchor="ctr"/>
                </a:tc>
              </a:tr>
              <a:tr h="285854">
                <a:tc>
                  <a:txBody>
                    <a:bodyPr/>
                    <a:lstStyle/>
                    <a:p>
                      <a:pPr algn="r">
                        <a:lnSpc>
                          <a:spcPct val="115000"/>
                        </a:lnSpc>
                        <a:spcAft>
                          <a:spcPts val="0"/>
                        </a:spcAft>
                      </a:pPr>
                      <a:r>
                        <a:rPr lang="ru-RU" sz="1600">
                          <a:latin typeface="Times New Roman" pitchFamily="18" charset="0"/>
                          <a:cs typeface="Times New Roman" pitchFamily="18" charset="0"/>
                        </a:rPr>
                        <a:t>Максимальный балл:</a:t>
                      </a:r>
                      <a:endParaRPr lang="ru-RU" sz="16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600" dirty="0">
                          <a:latin typeface="Times New Roman" pitchFamily="18" charset="0"/>
                          <a:cs typeface="Times New Roman" pitchFamily="18" charset="0"/>
                        </a:rPr>
                        <a:t>2</a:t>
                      </a:r>
                      <a:endParaRPr lang="ru-RU" sz="1600" dirty="0">
                        <a:latin typeface="Times New Roman" pitchFamily="18" charset="0"/>
                        <a:ea typeface="Calibri"/>
                        <a:cs typeface="Times New Roman" pitchFamily="18" charset="0"/>
                      </a:endParaRPr>
                    </a:p>
                  </a:txBody>
                  <a:tcPr marL="68580" marR="68580" marT="0" marB="0" anchor="ctr"/>
                </a:tc>
              </a:tr>
            </a:tbl>
          </a:graphicData>
        </a:graphic>
      </p:graphicFrame>
      <p:graphicFrame>
        <p:nvGraphicFramePr>
          <p:cNvPr id="14" name="Таблица 13"/>
          <p:cNvGraphicFramePr>
            <a:graphicFrameLocks noGrp="1"/>
          </p:cNvGraphicFramePr>
          <p:nvPr/>
        </p:nvGraphicFramePr>
        <p:xfrm>
          <a:off x="214282" y="1071552"/>
          <a:ext cx="6096000" cy="1981200"/>
        </p:xfrm>
        <a:graphic>
          <a:graphicData uri="http://schemas.openxmlformats.org/drawingml/2006/table">
            <a:tbl>
              <a:tblPr firstRow="1" bandRow="1">
                <a:tableStyleId>{7DF18680-E054-41AD-8BC1-D1AEF772440D}</a:tableStyleId>
              </a:tblPr>
              <a:tblGrid>
                <a:gridCol w="1357322"/>
                <a:gridCol w="1214446"/>
                <a:gridCol w="1143008"/>
                <a:gridCol w="1357322"/>
                <a:gridCol w="1023902"/>
              </a:tblGrid>
              <a:tr h="370840">
                <a:tc>
                  <a:txBody>
                    <a:bodyPr/>
                    <a:lstStyle/>
                    <a:p>
                      <a:pPr algn="ctr"/>
                      <a:r>
                        <a:rPr kumimoji="0" lang="ru-RU" sz="1400" kern="1200" dirty="0" smtClean="0">
                          <a:solidFill>
                            <a:schemeClr val="tx1"/>
                          </a:solidFill>
                          <a:latin typeface="Times New Roman" pitchFamily="18" charset="0"/>
                          <a:cs typeface="Times New Roman" pitchFamily="18" charset="0"/>
                        </a:rPr>
                        <a:t>Название растения, использовавшегося в пищу</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kern="1200" dirty="0" smtClean="0">
                          <a:solidFill>
                            <a:schemeClr val="tx1"/>
                          </a:solidFill>
                          <a:latin typeface="Times New Roman" pitchFamily="18" charset="0"/>
                          <a:cs typeface="Times New Roman" pitchFamily="18" charset="0"/>
                        </a:rPr>
                        <a:t>Жизненная форма растения</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Продолжительность жизни</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kern="1200" dirty="0" smtClean="0">
                          <a:solidFill>
                            <a:schemeClr val="tx1"/>
                          </a:solidFill>
                          <a:latin typeface="Times New Roman" pitchFamily="18" charset="0"/>
                          <a:cs typeface="Times New Roman" pitchFamily="18" charset="0"/>
                        </a:rPr>
                        <a:t>Класс</a:t>
                      </a:r>
                      <a:endParaRPr lang="ru-RU" sz="1400" dirty="0">
                        <a:solidFill>
                          <a:schemeClr val="tx1"/>
                        </a:solidFill>
                        <a:latin typeface="Times New Roman" pitchFamily="18" charset="0"/>
                        <a:cs typeface="Times New Roman" pitchFamily="18" charset="0"/>
                      </a:endParaRPr>
                    </a:p>
                  </a:txBody>
                  <a:tcPr/>
                </a:tc>
                <a:tc>
                  <a:txBody>
                    <a:bodyPr/>
                    <a:lstStyle/>
                    <a:p>
                      <a:pPr algn="ctr"/>
                      <a:r>
                        <a:rPr kumimoji="0" lang="ru-RU" sz="1400" kern="1200" dirty="0" smtClean="0">
                          <a:solidFill>
                            <a:schemeClr val="tx1"/>
                          </a:solidFill>
                          <a:latin typeface="Times New Roman" pitchFamily="18" charset="0"/>
                          <a:cs typeface="Times New Roman" pitchFamily="18" charset="0"/>
                        </a:rPr>
                        <a:t>Название плода</a:t>
                      </a:r>
                      <a:endParaRPr lang="ru-RU" sz="1400" dirty="0">
                        <a:solidFill>
                          <a:schemeClr val="tx1"/>
                        </a:solidFill>
                        <a:latin typeface="Times New Roman" pitchFamily="18" charset="0"/>
                        <a:cs typeface="Times New Roman" pitchFamily="18" charset="0"/>
                      </a:endParaRPr>
                    </a:p>
                  </a:txBody>
                  <a:tcPr/>
                </a:tc>
              </a:tr>
              <a:tr h="370840">
                <a:tc>
                  <a:txBody>
                    <a:bodyPr/>
                    <a:lstStyle/>
                    <a:p>
                      <a:r>
                        <a:rPr kumimoji="0" lang="ru-RU" sz="1400" kern="1200" dirty="0" smtClean="0">
                          <a:latin typeface="Times New Roman" pitchFamily="18" charset="0"/>
                          <a:cs typeface="Times New Roman" pitchFamily="18" charset="0"/>
                        </a:rPr>
                        <a:t>Кукуруза</a:t>
                      </a:r>
                      <a:endParaRPr lang="ru-RU" sz="1400" dirty="0">
                        <a:latin typeface="Times New Roman" pitchFamily="18" charset="0"/>
                        <a:cs typeface="Times New Roman" pitchFamily="18" charset="0"/>
                      </a:endParaRPr>
                    </a:p>
                  </a:txBody>
                  <a:tcPr/>
                </a:tc>
                <a:tc>
                  <a:txBody>
                    <a:bodyPr/>
                    <a:lstStyle/>
                    <a:p>
                      <a:r>
                        <a:rPr kumimoji="0" lang="ru-RU" sz="1400" b="1" kern="1200" dirty="0" smtClean="0">
                          <a:latin typeface="Times New Roman" pitchFamily="18" charset="0"/>
                          <a:cs typeface="Times New Roman" pitchFamily="18" charset="0"/>
                        </a:rPr>
                        <a:t>травянистое растение</a:t>
                      </a:r>
                      <a:endParaRPr lang="ru-RU" sz="1400" b="1"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однолетнее</a:t>
                      </a:r>
                      <a:endParaRPr lang="ru-RU" sz="1400" b="0" dirty="0">
                        <a:latin typeface="Times New Roman" pitchFamily="18" charset="0"/>
                        <a:cs typeface="Times New Roman" pitchFamily="18" charset="0"/>
                      </a:endParaRPr>
                    </a:p>
                  </a:txBody>
                  <a:tcPr/>
                </a:tc>
                <a:tc>
                  <a:txBody>
                    <a:bodyPr/>
                    <a:lstStyle/>
                    <a:p>
                      <a:r>
                        <a:rPr kumimoji="0" lang="ru-RU" sz="1400" b="1" kern="1200" dirty="0" smtClean="0">
                          <a:latin typeface="Times New Roman" pitchFamily="18" charset="0"/>
                          <a:cs typeface="Times New Roman" pitchFamily="18" charset="0"/>
                        </a:rPr>
                        <a:t>Однодольные</a:t>
                      </a:r>
                      <a:endParaRPr lang="ru-RU" sz="1400" b="1"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зерновка</a:t>
                      </a:r>
                      <a:endParaRPr lang="ru-RU" sz="1400" dirty="0">
                        <a:latin typeface="Times New Roman" pitchFamily="18" charset="0"/>
                        <a:cs typeface="Times New Roman" pitchFamily="18" charset="0"/>
                      </a:endParaRPr>
                    </a:p>
                  </a:txBody>
                  <a:tcPr/>
                </a:tc>
              </a:tr>
              <a:tr h="370840">
                <a:tc>
                  <a:txBody>
                    <a:bodyPr/>
                    <a:lstStyle/>
                    <a:p>
                      <a:r>
                        <a:rPr kumimoji="0" lang="ru-RU" sz="1400" b="1" kern="1200" dirty="0" smtClean="0">
                          <a:latin typeface="Times New Roman" pitchFamily="18" charset="0"/>
                          <a:cs typeface="Times New Roman" pitchFamily="18" charset="0"/>
                        </a:rPr>
                        <a:t>Подсолнечник</a:t>
                      </a:r>
                      <a:endParaRPr lang="ru-RU" sz="1400" b="1"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травянистое растение</a:t>
                      </a:r>
                      <a:endParaRPr lang="ru-RU" sz="1400" dirty="0">
                        <a:latin typeface="Times New Roman" pitchFamily="18" charset="0"/>
                        <a:cs typeface="Times New Roman" pitchFamily="18" charset="0"/>
                      </a:endParaRPr>
                    </a:p>
                  </a:txBody>
                  <a:tcPr/>
                </a:tc>
                <a:tc>
                  <a:txBody>
                    <a:bodyPr/>
                    <a:lstStyle/>
                    <a:p>
                      <a:r>
                        <a:rPr kumimoji="0" lang="ru-RU" sz="1400" b="1" kern="1200" dirty="0" smtClean="0">
                          <a:latin typeface="Times New Roman" pitchFamily="18" charset="0"/>
                          <a:cs typeface="Times New Roman" pitchFamily="18" charset="0"/>
                        </a:rPr>
                        <a:t>однолетнее</a:t>
                      </a:r>
                      <a:endParaRPr lang="ru-RU" sz="1400" b="1"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Двудольные</a:t>
                      </a:r>
                      <a:endParaRPr lang="ru-RU" sz="1400" dirty="0">
                        <a:latin typeface="Times New Roman" pitchFamily="18" charset="0"/>
                        <a:cs typeface="Times New Roman" pitchFamily="18" charset="0"/>
                      </a:endParaRPr>
                    </a:p>
                  </a:txBody>
                  <a:tcPr/>
                </a:tc>
                <a:tc>
                  <a:txBody>
                    <a:bodyPr/>
                    <a:lstStyle/>
                    <a:p>
                      <a:r>
                        <a:rPr kumimoji="0" lang="ru-RU" sz="1400" kern="1200" dirty="0" smtClean="0">
                          <a:latin typeface="Times New Roman" pitchFamily="18" charset="0"/>
                          <a:cs typeface="Times New Roman" pitchFamily="18" charset="0"/>
                        </a:rPr>
                        <a:t>семянка</a:t>
                      </a:r>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71472" y="421482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8" name="Заголовок 1">
            <a:extLst>
              <a:ext uri="{FF2B5EF4-FFF2-40B4-BE49-F238E27FC236}">
                <a16:creationId xmlns:a16="http://schemas.microsoft.com/office/drawing/2014/main" xmlns="" id="{B91B794A-124A-4934-A0EC-6F33CC256A63}"/>
              </a:ext>
            </a:extLst>
          </p:cNvPr>
          <p:cNvSpPr txBox="1">
            <a:spLocks/>
          </p:cNvSpPr>
          <p:nvPr/>
        </p:nvSpPr>
        <p:spPr>
          <a:xfrm>
            <a:off x="142844" y="214296"/>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Задание </a:t>
            </a:r>
            <a:r>
              <a:rPr lang="ru-RU" sz="2400" b="1" dirty="0" smtClean="0">
                <a:solidFill>
                  <a:srgbClr val="350EC2"/>
                </a:solidFill>
                <a:latin typeface="Times New Roman" pitchFamily="18" charset="0"/>
                <a:cs typeface="Times New Roman" pitchFamily="18" charset="0"/>
              </a:rPr>
              <a:t>2</a:t>
            </a:r>
            <a:endParaRPr lang="ru-RU" sz="2400" b="1" dirty="0" smtClean="0">
              <a:solidFill>
                <a:srgbClr val="350EC2"/>
              </a:solidFill>
              <a:latin typeface="Times New Roman" pitchFamily="18" charset="0"/>
              <a:cs typeface="Times New Roman" pitchFamily="18" charset="0"/>
            </a:endParaRPr>
          </a:p>
        </p:txBody>
      </p:sp>
      <p:sp>
        <p:nvSpPr>
          <p:cNvPr id="45057" name="Rectangle 1"/>
          <p:cNvSpPr>
            <a:spLocks noChangeArrowheads="1"/>
          </p:cNvSpPr>
          <p:nvPr/>
        </p:nvSpPr>
        <p:spPr bwMode="auto">
          <a:xfrm>
            <a:off x="214282" y="857238"/>
            <a:ext cx="8715436" cy="39703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ru-RU" dirty="0" smtClean="0">
                <a:latin typeface="Times New Roman" pitchFamily="18" charset="0"/>
                <a:cs typeface="Times New Roman" pitchFamily="18" charset="0"/>
              </a:rPr>
              <a:t>Текст </a:t>
            </a:r>
            <a:r>
              <a:rPr lang="ru-RU" dirty="0" smtClean="0">
                <a:latin typeface="Times New Roman" pitchFamily="18" charset="0"/>
                <a:cs typeface="Times New Roman" pitchFamily="18" charset="0"/>
              </a:rPr>
              <a:t>для чтения и осмысления:</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Хамсу в окрестностях Новороссийска добывали издавна. Но в годы Гражданской войны, а затем Великой Отечественной войны эта мелкая рыбешка стала ценным стратегическим ресурсом, который, откровенно говоря, спас горожан от голодной смерти. Хамса для людей оказалась стабильным пищевым ресурсом, так как на ее наличие в море и вылов, военные действия и нестабильная экономика не влияла, как, например, на зерно и остальные продукты сельского хозяйства и пищевой промышленности.</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Хамса – это морская стайная рыба, длина которой достигает 10-15см, в редких случаях 20см. 2. Обитает хамса в морских водах, придерживаясь поверхностных слоев.  3. На зимовку погружается до глубины 150-200м  в Средиземном море и до 60-70м в Черном море. 4. Тело у хамсы покрыто тонкой, легко спадающей чешуей. 5. Обычная пища - зоопланктон, главным образом рачки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Copepoda</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иногда (в Азовском море) также фитопланктон. 6. Наиболее интенсивно питается летом, слабее зимой.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71472" y="421482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287016" y="195486"/>
            <a:ext cx="864270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600" b="1" dirty="0" smtClean="0">
                <a:solidFill>
                  <a:srgbClr val="350EC2"/>
                </a:solidFill>
                <a:latin typeface="Times New Roman" pitchFamily="18" charset="0"/>
                <a:cs typeface="Times New Roman" pitchFamily="18" charset="0"/>
              </a:rPr>
              <a:t>Используя текст и теоретически знания, ответьте на следующие вопросы:</a:t>
            </a:r>
          </a:p>
        </p:txBody>
      </p:sp>
      <p:sp>
        <p:nvSpPr>
          <p:cNvPr id="44033" name="Rectangle 1"/>
          <p:cNvSpPr>
            <a:spLocks noChangeArrowheads="1"/>
          </p:cNvSpPr>
          <p:nvPr/>
        </p:nvSpPr>
        <p:spPr bwMode="auto">
          <a:xfrm>
            <a:off x="214282" y="785800"/>
            <a:ext cx="8429684" cy="147732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 К какому типу и надклассу относится хамса? Приведите не менее двух признаков типа.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2.2 Выберите три предложения, которые описывают внешнее строение хамсы.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2.3 Чем в основном питается хамса? Определите, к какому типу и классу относится данный организм.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Заголовок 1">
            <a:extLst>
              <a:ext uri="{FF2B5EF4-FFF2-40B4-BE49-F238E27FC236}">
                <a16:creationId xmlns:a16="http://schemas.microsoft.com/office/drawing/2014/main" xmlns="" id="{B91B794A-124A-4934-A0EC-6F33CC256A63}"/>
              </a:ext>
            </a:extLst>
          </p:cNvPr>
          <p:cNvSpPr txBox="1">
            <a:spLocks/>
          </p:cNvSpPr>
          <p:nvPr/>
        </p:nvSpPr>
        <p:spPr>
          <a:xfrm>
            <a:off x="142844" y="2500312"/>
            <a:ext cx="2571768"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graphicFrame>
        <p:nvGraphicFramePr>
          <p:cNvPr id="12" name="Таблица 11"/>
          <p:cNvGraphicFramePr>
            <a:graphicFrameLocks noGrp="1"/>
          </p:cNvGraphicFramePr>
          <p:nvPr/>
        </p:nvGraphicFramePr>
        <p:xfrm>
          <a:off x="2786050" y="2340520"/>
          <a:ext cx="6215106" cy="2640418"/>
        </p:xfrm>
        <a:graphic>
          <a:graphicData uri="http://schemas.openxmlformats.org/drawingml/2006/table">
            <a:tbl>
              <a:tblPr>
                <a:tableStyleId>{35758FB7-9AC5-4552-8A53-C91805E547FA}</a:tableStyleId>
              </a:tblPr>
              <a:tblGrid>
                <a:gridCol w="5518333"/>
                <a:gridCol w="696773"/>
              </a:tblGrid>
              <a:tr h="477739">
                <a:tc>
                  <a:txBody>
                    <a:bodyPr/>
                    <a:lstStyle/>
                    <a:p>
                      <a:pPr algn="ctr">
                        <a:lnSpc>
                          <a:spcPct val="115000"/>
                        </a:lnSpc>
                        <a:spcAft>
                          <a:spcPts val="0"/>
                        </a:spcAft>
                      </a:pPr>
                      <a:r>
                        <a:rPr lang="ru-RU" sz="1400" dirty="0">
                          <a:latin typeface="Times New Roman" pitchFamily="18" charset="0"/>
                          <a:cs typeface="Times New Roman" pitchFamily="18" charset="0"/>
                        </a:rPr>
                        <a:t>Содержание верного ответа и критерии к оцениванию</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Баллы</a:t>
                      </a:r>
                      <a:endParaRPr lang="ru-RU" sz="1400">
                        <a:latin typeface="Times New Roman" pitchFamily="18" charset="0"/>
                        <a:ea typeface="Calibri"/>
                        <a:cs typeface="Times New Roman" pitchFamily="18" charset="0"/>
                      </a:endParaRPr>
                    </a:p>
                  </a:txBody>
                  <a:tcPr marL="68580" marR="68580" marT="0" marB="0"/>
                </a:tc>
              </a:tr>
              <a:tr h="1194348">
                <a:tc>
                  <a:txBody>
                    <a:bodyPr/>
                    <a:lstStyle/>
                    <a:p>
                      <a:pPr algn="just">
                        <a:lnSpc>
                          <a:spcPct val="115000"/>
                        </a:lnSpc>
                        <a:spcAft>
                          <a:spcPts val="0"/>
                        </a:spcAft>
                      </a:pPr>
                      <a:r>
                        <a:rPr lang="ru-RU" sz="1400" dirty="0">
                          <a:latin typeface="Times New Roman" pitchFamily="18" charset="0"/>
                          <a:cs typeface="Times New Roman" pitchFamily="18" charset="0"/>
                        </a:rPr>
                        <a:t>Правильный ответ должен содержать элемента ответа:</a:t>
                      </a:r>
                    </a:p>
                    <a:p>
                      <a:pPr marL="342900" lvl="0" indent="-342900" algn="just">
                        <a:lnSpc>
                          <a:spcPct val="115000"/>
                        </a:lnSpc>
                        <a:spcAft>
                          <a:spcPts val="0"/>
                        </a:spcAft>
                        <a:buFont typeface="+mj-lt"/>
                        <a:buAutoNum type="arabicParenR"/>
                      </a:pPr>
                      <a:r>
                        <a:rPr lang="ru-RU" sz="1400" dirty="0">
                          <a:latin typeface="Times New Roman" pitchFamily="18" charset="0"/>
                          <a:cs typeface="Times New Roman" pitchFamily="18" charset="0"/>
                        </a:rPr>
                        <a:t>Тип Хордовые</a:t>
                      </a:r>
                    </a:p>
                    <a:p>
                      <a:pPr marL="342900" lvl="0" indent="-342900" algn="just">
                        <a:lnSpc>
                          <a:spcPct val="115000"/>
                        </a:lnSpc>
                        <a:spcAft>
                          <a:spcPts val="0"/>
                        </a:spcAft>
                        <a:buFont typeface="+mj-lt"/>
                        <a:buAutoNum type="arabicParenR"/>
                      </a:pPr>
                      <a:r>
                        <a:rPr lang="ru-RU" sz="1400" dirty="0">
                          <a:latin typeface="Times New Roman" pitchFamily="18" charset="0"/>
                          <a:cs typeface="Times New Roman" pitchFamily="18" charset="0"/>
                        </a:rPr>
                        <a:t>признаки: </a:t>
                      </a:r>
                    </a:p>
                    <a:p>
                      <a:pPr marL="457200" algn="just">
                        <a:lnSpc>
                          <a:spcPct val="115000"/>
                        </a:lnSpc>
                        <a:spcAft>
                          <a:spcPts val="0"/>
                        </a:spcAft>
                      </a:pPr>
                      <a:r>
                        <a:rPr lang="ru-RU" sz="1400" dirty="0">
                          <a:latin typeface="Times New Roman" pitchFamily="18" charset="0"/>
                          <a:cs typeface="Times New Roman" pitchFamily="18" charset="0"/>
                        </a:rPr>
                        <a:t>- наличие внутреннего скелета - хорды, нервная система в виде нервной трубки</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400">
                        <a:latin typeface="Times New Roman" pitchFamily="18" charset="0"/>
                        <a:ea typeface="Calibri"/>
                        <a:cs typeface="Times New Roman" pitchFamily="18" charset="0"/>
                      </a:endParaRPr>
                    </a:p>
                  </a:txBody>
                  <a:tcPr marL="68580" marR="68580" marT="0" marB="0" anchor="ctr"/>
                </a:tc>
              </a:tr>
              <a:tr h="238870">
                <a:tc>
                  <a:txBody>
                    <a:bodyPr/>
                    <a:lstStyle/>
                    <a:p>
                      <a:pPr algn="just">
                        <a:lnSpc>
                          <a:spcPct val="115000"/>
                        </a:lnSpc>
                        <a:spcAft>
                          <a:spcPts val="0"/>
                        </a:spcAft>
                      </a:pPr>
                      <a:r>
                        <a:rPr lang="ru-RU" sz="1400" dirty="0">
                          <a:latin typeface="Times New Roman" pitchFamily="18" charset="0"/>
                          <a:cs typeface="Times New Roman" pitchFamily="18" charset="0"/>
                        </a:rPr>
                        <a:t>Правильно названы все элемента ответа</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2</a:t>
                      </a:r>
                      <a:endParaRPr lang="ru-RU" sz="1400">
                        <a:latin typeface="Times New Roman" pitchFamily="18" charset="0"/>
                        <a:ea typeface="Calibri"/>
                        <a:cs typeface="Times New Roman" pitchFamily="18" charset="0"/>
                      </a:endParaRPr>
                    </a:p>
                  </a:txBody>
                  <a:tcPr marL="68580" marR="68580" marT="0" marB="0" anchor="ctr"/>
                </a:tc>
              </a:tr>
              <a:tr h="238870">
                <a:tc>
                  <a:txBody>
                    <a:bodyPr/>
                    <a:lstStyle/>
                    <a:p>
                      <a:pPr algn="just">
                        <a:lnSpc>
                          <a:spcPct val="115000"/>
                        </a:lnSpc>
                        <a:spcAft>
                          <a:spcPts val="0"/>
                        </a:spcAft>
                      </a:pPr>
                      <a:r>
                        <a:rPr lang="ru-RU" sz="1400" dirty="0">
                          <a:latin typeface="Times New Roman" pitchFamily="18" charset="0"/>
                          <a:cs typeface="Times New Roman" pitchFamily="18" charset="0"/>
                        </a:rPr>
                        <a:t>Правильно назван тип животного или даны два признака типа </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Calibri"/>
                        <a:cs typeface="Times New Roman" pitchFamily="18" charset="0"/>
                      </a:endParaRPr>
                    </a:p>
                  </a:txBody>
                  <a:tcPr marL="68580" marR="68580" marT="0" marB="0" anchor="ctr"/>
                </a:tc>
              </a:tr>
              <a:tr h="238870">
                <a:tc>
                  <a:txBody>
                    <a:bodyPr/>
                    <a:lstStyle/>
                    <a:p>
                      <a:pPr algn="just">
                        <a:lnSpc>
                          <a:spcPct val="115000"/>
                        </a:lnSpc>
                        <a:spcAft>
                          <a:spcPts val="0"/>
                        </a:spcAft>
                      </a:pPr>
                      <a:r>
                        <a:rPr lang="ru-RU" sz="1400">
                          <a:latin typeface="Times New Roman" pitchFamily="18" charset="0"/>
                          <a:cs typeface="Times New Roman" pitchFamily="18" charset="0"/>
                        </a:rPr>
                        <a:t>Ответ неправильный</a:t>
                      </a:r>
                      <a:endParaRPr lang="ru-RU" sz="14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Calibri"/>
                        <a:cs typeface="Times New Roman" pitchFamily="18" charset="0"/>
                      </a:endParaRPr>
                    </a:p>
                  </a:txBody>
                  <a:tcPr marL="68580" marR="68580" marT="0" marB="0" anchor="ctr"/>
                </a:tc>
              </a:tr>
              <a:tr h="238870">
                <a:tc>
                  <a:txBody>
                    <a:bodyPr/>
                    <a:lstStyle/>
                    <a:p>
                      <a:pPr algn="r">
                        <a:lnSpc>
                          <a:spcPct val="115000"/>
                        </a:lnSpc>
                        <a:spcAft>
                          <a:spcPts val="0"/>
                        </a:spcAft>
                      </a:pPr>
                      <a:r>
                        <a:rPr lang="ru-RU" sz="1400">
                          <a:latin typeface="Times New Roman" pitchFamily="18" charset="0"/>
                          <a:cs typeface="Times New Roman" pitchFamily="18" charset="0"/>
                        </a:rPr>
                        <a:t>Максимальный балл:</a:t>
                      </a:r>
                      <a:endParaRPr lang="ru-RU" sz="14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a:latin typeface="Times New Roman" pitchFamily="18" charset="0"/>
                          <a:cs typeface="Times New Roman" pitchFamily="18" charset="0"/>
                        </a:rPr>
                        <a:t>2</a:t>
                      </a:r>
                      <a:endParaRPr lang="ru-RU" sz="1400" dirty="0">
                        <a:latin typeface="Times New Roman" pitchFamily="18" charset="0"/>
                        <a:ea typeface="Calibri"/>
                        <a:cs typeface="Times New Roman" pitchFamily="18" charset="0"/>
                      </a:endParaRPr>
                    </a:p>
                  </a:txBody>
                  <a:tcPr marL="68580" marR="68580" marT="0" marB="0" anchor="ctr"/>
                </a:tc>
              </a:tr>
            </a:tbl>
          </a:graphicData>
        </a:graphic>
      </p:graphicFrame>
      <p:sp>
        <p:nvSpPr>
          <p:cNvPr id="15" name="TextBox 14"/>
          <p:cNvSpPr txBox="1"/>
          <p:nvPr/>
        </p:nvSpPr>
        <p:spPr>
          <a:xfrm>
            <a:off x="785786" y="3286130"/>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sz="1600" b="1" dirty="0" smtClean="0">
                <a:latin typeface="Times New Roman" pitchFamily="18" charset="0"/>
                <a:cs typeface="Times New Roman" pitchFamily="18" charset="0"/>
              </a:rPr>
              <a:t>2.1</a:t>
            </a:r>
            <a:endParaRPr lang="ru-RU" sz="16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71472" y="421482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500034" y="928676"/>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sz="1600" b="1" dirty="0" smtClean="0">
                <a:latin typeface="Times New Roman" pitchFamily="18" charset="0"/>
                <a:cs typeface="Times New Roman" pitchFamily="18" charset="0"/>
              </a:rPr>
              <a:t>2.2</a:t>
            </a:r>
            <a:endParaRPr lang="ru-RU" sz="1600" b="1" dirty="0" smtClean="0">
              <a:latin typeface="Times New Roman" pitchFamily="18" charset="0"/>
              <a:cs typeface="Times New Roman"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graphicFrame>
        <p:nvGraphicFramePr>
          <p:cNvPr id="8" name="Таблица 7"/>
          <p:cNvGraphicFramePr>
            <a:graphicFrameLocks noGrp="1"/>
          </p:cNvGraphicFramePr>
          <p:nvPr/>
        </p:nvGraphicFramePr>
        <p:xfrm>
          <a:off x="1714480" y="785800"/>
          <a:ext cx="6077585" cy="1128715"/>
        </p:xfrm>
        <a:graphic>
          <a:graphicData uri="http://schemas.openxmlformats.org/drawingml/2006/table">
            <a:tbl>
              <a:tblPr>
                <a:tableStyleId>{35758FB7-9AC5-4552-8A53-C91805E547FA}</a:tableStyleId>
              </a:tblPr>
              <a:tblGrid>
                <a:gridCol w="5396230"/>
                <a:gridCol w="681355"/>
              </a:tblGrid>
              <a:tr h="0">
                <a:tc>
                  <a:txBody>
                    <a:bodyPr/>
                    <a:lstStyle/>
                    <a:p>
                      <a:pPr algn="ctr">
                        <a:lnSpc>
                          <a:spcPct val="115000"/>
                        </a:lnSpc>
                        <a:spcAft>
                          <a:spcPts val="0"/>
                        </a:spcAft>
                      </a:pPr>
                      <a:r>
                        <a:rPr lang="ru-RU" sz="1400" dirty="0">
                          <a:latin typeface="Times New Roman" pitchFamily="18" charset="0"/>
                          <a:cs typeface="Times New Roman" pitchFamily="18" charset="0"/>
                        </a:rPr>
                        <a:t>Содержание верного ответа и критерии к оцениванию</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Баллы</a:t>
                      </a:r>
                      <a:endParaRPr lang="ru-RU" sz="1400">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ru-RU" sz="1400" dirty="0">
                          <a:latin typeface="Times New Roman" pitchFamily="18" charset="0"/>
                          <a:cs typeface="Times New Roman" pitchFamily="18" charset="0"/>
                        </a:rPr>
                        <a:t>Правильный ответ: 14</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40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400" dirty="0">
                          <a:latin typeface="Times New Roman" pitchFamily="18" charset="0"/>
                          <a:cs typeface="Times New Roman" pitchFamily="18" charset="0"/>
                        </a:rPr>
                        <a:t>Правильно должны быть названы два предложения</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1</a:t>
                      </a:r>
                      <a:endParaRPr lang="ru-RU" sz="140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400" dirty="0">
                          <a:latin typeface="Times New Roman" pitchFamily="18" charset="0"/>
                          <a:cs typeface="Times New Roman" pitchFamily="18" charset="0"/>
                        </a:rPr>
                        <a:t>Ответ неправильный</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0</a:t>
                      </a:r>
                      <a:endParaRPr lang="ru-RU" sz="1400">
                        <a:latin typeface="Times New Roman" pitchFamily="18" charset="0"/>
                        <a:ea typeface="Calibri"/>
                        <a:cs typeface="Times New Roman" pitchFamily="18" charset="0"/>
                      </a:endParaRPr>
                    </a:p>
                  </a:txBody>
                  <a:tcPr marL="68580" marR="68580" marT="0" marB="0" anchor="ctr"/>
                </a:tc>
              </a:tr>
              <a:tr h="0">
                <a:tc>
                  <a:txBody>
                    <a:bodyPr/>
                    <a:lstStyle/>
                    <a:p>
                      <a:pPr algn="r">
                        <a:lnSpc>
                          <a:spcPct val="115000"/>
                        </a:lnSpc>
                        <a:spcAft>
                          <a:spcPts val="0"/>
                        </a:spcAft>
                      </a:pPr>
                      <a:r>
                        <a:rPr lang="ru-RU" sz="1400" dirty="0">
                          <a:latin typeface="Times New Roman" pitchFamily="18" charset="0"/>
                          <a:cs typeface="Times New Roman" pitchFamily="18" charset="0"/>
                        </a:rPr>
                        <a:t>Максимальный балл:</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Calibri"/>
                        <a:cs typeface="Times New Roman" pitchFamily="18" charset="0"/>
                      </a:endParaRPr>
                    </a:p>
                  </a:txBody>
                  <a:tcPr marL="68580" marR="68580" marT="0" marB="0" anchor="ctr"/>
                </a:tc>
              </a:tr>
            </a:tbl>
          </a:graphicData>
        </a:graphic>
      </p:graphicFrame>
      <p:sp>
        <p:nvSpPr>
          <p:cNvPr id="11" name="TextBox 10"/>
          <p:cNvSpPr txBox="1"/>
          <p:nvPr/>
        </p:nvSpPr>
        <p:spPr>
          <a:xfrm>
            <a:off x="500034" y="2357436"/>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sz="1600" b="1" dirty="0" smtClean="0">
                <a:latin typeface="Times New Roman" pitchFamily="18" charset="0"/>
                <a:cs typeface="Times New Roman" pitchFamily="18" charset="0"/>
              </a:rPr>
              <a:t>2.3</a:t>
            </a:r>
            <a:endParaRPr lang="ru-RU" sz="1600" b="1" dirty="0" smtClean="0">
              <a:latin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2143108" y="2199132"/>
          <a:ext cx="6500858" cy="2561657"/>
        </p:xfrm>
        <a:graphic>
          <a:graphicData uri="http://schemas.openxmlformats.org/drawingml/2006/table">
            <a:tbl>
              <a:tblPr>
                <a:tableStyleId>{35758FB7-9AC5-4552-8A53-C91805E547FA}</a:tableStyleId>
              </a:tblPr>
              <a:tblGrid>
                <a:gridCol w="5772050"/>
                <a:gridCol w="728808"/>
              </a:tblGrid>
              <a:tr h="0">
                <a:tc>
                  <a:txBody>
                    <a:bodyPr/>
                    <a:lstStyle/>
                    <a:p>
                      <a:pPr algn="ctr">
                        <a:lnSpc>
                          <a:spcPct val="115000"/>
                        </a:lnSpc>
                        <a:spcAft>
                          <a:spcPts val="0"/>
                        </a:spcAft>
                      </a:pPr>
                      <a:r>
                        <a:rPr lang="ru-RU" sz="1400" dirty="0">
                          <a:latin typeface="Times New Roman" pitchFamily="18" charset="0"/>
                          <a:cs typeface="Times New Roman" pitchFamily="18" charset="0"/>
                        </a:rPr>
                        <a:t>Содержание верного ответа и критерии к оцениванию</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Баллы</a:t>
                      </a:r>
                      <a:endParaRPr lang="ru-RU" sz="1400">
                        <a:latin typeface="Times New Roman" pitchFamily="18" charset="0"/>
                        <a:ea typeface="Calibri"/>
                        <a:cs typeface="Times New Roman" pitchFamily="18" charset="0"/>
                      </a:endParaRPr>
                    </a:p>
                  </a:txBody>
                  <a:tcPr marL="68580" marR="68580" marT="0" marB="0"/>
                </a:tc>
              </a:tr>
              <a:tr h="0">
                <a:tc>
                  <a:txBody>
                    <a:bodyPr/>
                    <a:lstStyle/>
                    <a:p>
                      <a:pPr algn="just">
                        <a:lnSpc>
                          <a:spcPct val="115000"/>
                        </a:lnSpc>
                        <a:spcAft>
                          <a:spcPts val="0"/>
                        </a:spcAft>
                      </a:pPr>
                      <a:r>
                        <a:rPr lang="ru-RU" sz="1400" dirty="0">
                          <a:latin typeface="Times New Roman" pitchFamily="18" charset="0"/>
                          <a:cs typeface="Times New Roman" pitchFamily="18" charset="0"/>
                        </a:rPr>
                        <a:t>Правильный ответ должен содержать элемента ответа:</a:t>
                      </a:r>
                    </a:p>
                    <a:p>
                      <a:pPr marL="342900" lvl="0" indent="-342900" algn="just">
                        <a:lnSpc>
                          <a:spcPct val="115000"/>
                        </a:lnSpc>
                        <a:spcAft>
                          <a:spcPts val="0"/>
                        </a:spcAft>
                        <a:buFont typeface="+mj-lt"/>
                        <a:buAutoNum type="arabicParenR"/>
                      </a:pPr>
                      <a:r>
                        <a:rPr lang="ru-RU" sz="1400" dirty="0">
                          <a:latin typeface="Times New Roman" pitchFamily="18" charset="0"/>
                          <a:cs typeface="Times New Roman" pitchFamily="18" charset="0"/>
                        </a:rPr>
                        <a:t>рачки</a:t>
                      </a:r>
                    </a:p>
                    <a:p>
                      <a:pPr marL="342900" lvl="0" indent="-342900" algn="just">
                        <a:lnSpc>
                          <a:spcPct val="115000"/>
                        </a:lnSpc>
                        <a:spcAft>
                          <a:spcPts val="0"/>
                        </a:spcAft>
                        <a:buFont typeface="+mj-lt"/>
                        <a:buAutoNum type="arabicParenR"/>
                      </a:pPr>
                      <a:r>
                        <a:rPr lang="ru-RU" sz="1400" dirty="0">
                          <a:latin typeface="Times New Roman" pitchFamily="18" charset="0"/>
                          <a:cs typeface="Times New Roman" pitchFamily="18" charset="0"/>
                        </a:rPr>
                        <a:t>Тип Членистоногие, класс Ракообразные</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40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400" dirty="0">
                          <a:latin typeface="Times New Roman" pitchFamily="18" charset="0"/>
                          <a:cs typeface="Times New Roman" pitchFamily="18" charset="0"/>
                        </a:rPr>
                        <a:t>Правильно названы два элемента ответа</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a:latin typeface="Times New Roman" pitchFamily="18" charset="0"/>
                          <a:cs typeface="Times New Roman" pitchFamily="18" charset="0"/>
                        </a:rPr>
                        <a:t>2</a:t>
                      </a:r>
                      <a:endParaRPr lang="ru-RU" sz="140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400" dirty="0">
                          <a:latin typeface="Times New Roman" pitchFamily="18" charset="0"/>
                          <a:cs typeface="Times New Roman" pitchFamily="18" charset="0"/>
                        </a:rPr>
                        <a:t>Правильно назван элемент питания и тип или правильно назван элемент питания и класс </a:t>
                      </a:r>
                      <a:endParaRPr lang="ru-RU" sz="14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Calibri"/>
                        <a:cs typeface="Times New Roman" pitchFamily="18" charset="0"/>
                      </a:endParaRPr>
                    </a:p>
                  </a:txBody>
                  <a:tcPr marL="68580" marR="68580" marT="0" marB="0" anchor="ctr"/>
                </a:tc>
              </a:tr>
              <a:tr h="0">
                <a:tc>
                  <a:txBody>
                    <a:bodyPr/>
                    <a:lstStyle/>
                    <a:p>
                      <a:pPr>
                        <a:lnSpc>
                          <a:spcPct val="115000"/>
                        </a:lnSpc>
                        <a:spcAft>
                          <a:spcPts val="0"/>
                        </a:spcAft>
                      </a:pPr>
                      <a:r>
                        <a:rPr lang="ru-RU" sz="1400">
                          <a:latin typeface="Times New Roman" pitchFamily="18" charset="0"/>
                          <a:cs typeface="Times New Roman" pitchFamily="18" charset="0"/>
                        </a:rPr>
                        <a:t>Правильно названо элемент питания и не определены тип и класс </a:t>
                      </a:r>
                      <a:endParaRPr lang="ru-RU" sz="14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Calibri"/>
                        <a:cs typeface="Times New Roman" pitchFamily="18" charset="0"/>
                      </a:endParaRPr>
                    </a:p>
                  </a:txBody>
                  <a:tcPr marL="68580" marR="68580" marT="0" marB="0" anchor="ctr"/>
                </a:tc>
              </a:tr>
              <a:tr h="0">
                <a:tc>
                  <a:txBody>
                    <a:bodyPr/>
                    <a:lstStyle/>
                    <a:p>
                      <a:pPr algn="just">
                        <a:lnSpc>
                          <a:spcPct val="115000"/>
                        </a:lnSpc>
                        <a:spcAft>
                          <a:spcPts val="0"/>
                        </a:spcAft>
                      </a:pPr>
                      <a:r>
                        <a:rPr lang="ru-RU" sz="1400">
                          <a:latin typeface="Times New Roman" pitchFamily="18" charset="0"/>
                          <a:cs typeface="Times New Roman" pitchFamily="18" charset="0"/>
                        </a:rPr>
                        <a:t>Если неправильно назван элемент питания, все остальные элементы не засчитываются</a:t>
                      </a:r>
                      <a:endParaRPr lang="ru-RU" sz="14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400" dirty="0">
                        <a:latin typeface="Times New Roman" pitchFamily="18" charset="0"/>
                        <a:ea typeface="Calibri"/>
                        <a:cs typeface="Times New Roman" pitchFamily="18" charset="0"/>
                      </a:endParaRPr>
                    </a:p>
                  </a:txBody>
                  <a:tcPr marL="68580" marR="68580" marT="0" marB="0" anchor="ctr"/>
                </a:tc>
              </a:tr>
              <a:tr h="0">
                <a:tc>
                  <a:txBody>
                    <a:bodyPr/>
                    <a:lstStyle/>
                    <a:p>
                      <a:pPr algn="r">
                        <a:lnSpc>
                          <a:spcPct val="115000"/>
                        </a:lnSpc>
                        <a:spcAft>
                          <a:spcPts val="0"/>
                        </a:spcAft>
                      </a:pPr>
                      <a:r>
                        <a:rPr lang="ru-RU" sz="1400">
                          <a:latin typeface="Times New Roman" pitchFamily="18" charset="0"/>
                          <a:cs typeface="Times New Roman" pitchFamily="18" charset="0"/>
                        </a:rPr>
                        <a:t>Максимальный балл:</a:t>
                      </a:r>
                      <a:endParaRPr lang="ru-RU" sz="14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400" dirty="0">
                          <a:latin typeface="Times New Roman" pitchFamily="18" charset="0"/>
                          <a:cs typeface="Times New Roman" pitchFamily="18" charset="0"/>
                        </a:rPr>
                        <a:t>2</a:t>
                      </a:r>
                      <a:endParaRPr lang="ru-RU" sz="14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15" name="Заголовок 1">
            <a:extLst>
              <a:ext uri="{FF2B5EF4-FFF2-40B4-BE49-F238E27FC236}">
                <a16:creationId xmlns:a16="http://schemas.microsoft.com/office/drawing/2014/main" xmlns="" id="{B91B794A-124A-4934-A0EC-6F33CC256A63}"/>
              </a:ext>
            </a:extLst>
          </p:cNvPr>
          <p:cNvSpPr txBox="1">
            <a:spLocks/>
          </p:cNvSpPr>
          <p:nvPr/>
        </p:nvSpPr>
        <p:spPr>
          <a:xfrm>
            <a:off x="179512" y="843558"/>
            <a:ext cx="5472608" cy="4104456"/>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endParaRPr lang="ru-RU" sz="24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pic>
        <p:nvPicPr>
          <p:cNvPr id="32770" name="Picture 2" descr="C:\Users\Учитель\Downloads\1679725737_bogatyr-club-p-fon-dlya-prezentatsii-funktsionalnaya-gram-10.png"/>
          <p:cNvPicPr>
            <a:picLocks noChangeAspect="1" noChangeArrowheads="1"/>
          </p:cNvPicPr>
          <p:nvPr/>
        </p:nvPicPr>
        <p:blipFill>
          <a:blip r:embed="rId2" cstate="print"/>
          <a:srcRect/>
          <a:stretch>
            <a:fillRect/>
          </a:stretch>
        </p:blipFill>
        <p:spPr bwMode="auto">
          <a:xfrm>
            <a:off x="0" y="142858"/>
            <a:ext cx="8215338" cy="5000642"/>
          </a:xfrm>
          <a:prstGeom prst="rect">
            <a:avLst/>
          </a:prstGeom>
          <a:noFill/>
        </p:spPr>
      </p:pic>
      <p:sp>
        <p:nvSpPr>
          <p:cNvPr id="9" name="Rectangle 1"/>
          <p:cNvSpPr>
            <a:spLocks noChangeArrowheads="1"/>
          </p:cNvSpPr>
          <p:nvPr/>
        </p:nvSpPr>
        <p:spPr bwMode="auto">
          <a:xfrm>
            <a:off x="4143372" y="142858"/>
            <a:ext cx="4857784" cy="317009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Одним из направлений совершенствования образования в России является формирование функциональной грамотности обучающихся.</a:t>
            </a:r>
            <a:endParaRPr kumimoji="0" lang="ru-RU" sz="20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i="1" u="none" strike="noStrike" cap="none" normalizeH="0" baseline="0" dirty="0" smtClean="0">
                <a:ln>
                  <a:noFill/>
                </a:ln>
                <a:solidFill>
                  <a:srgbClr val="350EC2"/>
                </a:solidFill>
                <a:latin typeface="Times New Roman" pitchFamily="18" charset="0"/>
                <a:ea typeface="Times New Roman" pitchFamily="18" charset="0"/>
                <a:cs typeface="Times New Roman" pitchFamily="18" charset="0"/>
              </a:rPr>
              <a:t>Под функциональной грамотностью понимается способность человека вступать в отношения с внешней средой и максимально быстро адаптироваться и функционировать в ней, используя накопленные знания и умения.</a:t>
            </a:r>
            <a:endParaRPr kumimoji="0" lang="ru-RU" sz="2000" i="1" u="none" strike="noStrike" cap="none" normalizeH="0" baseline="0" dirty="0" smtClean="0">
              <a:ln>
                <a:noFill/>
              </a:ln>
              <a:solidFill>
                <a:srgbClr val="350EC2"/>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15" name="Заголовок 1">
            <a:extLst>
              <a:ext uri="{FF2B5EF4-FFF2-40B4-BE49-F238E27FC236}">
                <a16:creationId xmlns:a16="http://schemas.microsoft.com/office/drawing/2014/main" xmlns="" id="{B91B794A-124A-4934-A0EC-6F33CC256A63}"/>
              </a:ext>
            </a:extLst>
          </p:cNvPr>
          <p:cNvSpPr txBox="1">
            <a:spLocks/>
          </p:cNvSpPr>
          <p:nvPr/>
        </p:nvSpPr>
        <p:spPr>
          <a:xfrm>
            <a:off x="179512" y="843558"/>
            <a:ext cx="5472608" cy="4104456"/>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endParaRPr lang="ru-RU" sz="24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3923928" y="1851670"/>
            <a:ext cx="5076056" cy="30728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100" b="1" dirty="0" smtClean="0">
                <a:solidFill>
                  <a:srgbClr val="350EC2"/>
                </a:solidFill>
                <a:latin typeface="Times New Roman" pitchFamily="18" charset="0"/>
                <a:cs typeface="Times New Roman" pitchFamily="18" charset="0"/>
              </a:rPr>
              <a:t>Одной из составляющих функциональной грамотности является </a:t>
            </a:r>
            <a:r>
              <a:rPr lang="ru-RU" sz="2100" b="1" dirty="0" smtClean="0">
                <a:solidFill>
                  <a:srgbClr val="FF0000"/>
                </a:solidFill>
                <a:latin typeface="Times New Roman" pitchFamily="18" charset="0"/>
                <a:cs typeface="Times New Roman" pitchFamily="18" charset="0"/>
              </a:rPr>
              <a:t>естественнонаучная грамотность </a:t>
            </a:r>
            <a:r>
              <a:rPr lang="ru-RU" sz="2100" b="1" dirty="0" smtClean="0">
                <a:solidFill>
                  <a:srgbClr val="350EC2"/>
                </a:solidFill>
                <a:latin typeface="Times New Roman" pitchFamily="18" charset="0"/>
                <a:cs typeface="Times New Roman" pitchFamily="18" charset="0"/>
              </a:rPr>
              <a:t>– это способность человека занимать активную гражданскую позицию по вопросам, связанным с естественными науками, и его готовность интересоваться  естественнонаучным идеями.</a:t>
            </a:r>
            <a:endParaRPr lang="ru-RU" sz="2100" b="1" dirty="0">
              <a:solidFill>
                <a:srgbClr val="350EC2"/>
              </a:solidFill>
              <a:latin typeface="Times New Roman" pitchFamily="18" charset="0"/>
              <a:cs typeface="Times New Roman" pitchFamily="18" charset="0"/>
            </a:endParaRPr>
          </a:p>
        </p:txBody>
      </p:sp>
      <p:pic>
        <p:nvPicPr>
          <p:cNvPr id="1028" name="Picture 4" descr="F:\Конкурс Функциональная грамотность\c0e46f37407e93c692ece1870250.jpg"/>
          <p:cNvPicPr>
            <a:picLocks noChangeAspect="1" noChangeArrowheads="1"/>
          </p:cNvPicPr>
          <p:nvPr/>
        </p:nvPicPr>
        <p:blipFill>
          <a:blip r:embed="rId2" cstate="print"/>
          <a:srcRect/>
          <a:stretch>
            <a:fillRect/>
          </a:stretch>
        </p:blipFill>
        <p:spPr bwMode="auto">
          <a:xfrm>
            <a:off x="251520" y="267494"/>
            <a:ext cx="3528392" cy="3168352"/>
          </a:xfrm>
          <a:prstGeom prst="rect">
            <a:avLst/>
          </a:prstGeom>
          <a:noFill/>
        </p:spPr>
      </p:pic>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3995936" y="120254"/>
            <a:ext cx="5112568" cy="151539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lnSpc>
                <a:spcPct val="70000"/>
              </a:lnSpc>
            </a:pPr>
            <a:r>
              <a:rPr lang="ru-RU" sz="3000" b="1" i="1" cap="none" dirty="0" smtClean="0">
                <a:solidFill>
                  <a:srgbClr val="350EC2"/>
                </a:solidFill>
                <a:effectLst>
                  <a:reflection blurRad="12700" endPos="0" dir="5400000" sy="-90000" algn="bl" rotWithShape="0"/>
                </a:effectLst>
                <a:latin typeface="Times New Roman" panose="02020603050405020304" pitchFamily="18" charset="0"/>
                <a:cs typeface="Times New Roman" panose="02020603050405020304" pitchFamily="18" charset="0"/>
              </a:rPr>
              <a:t>Естественнонаучная грамотность</a:t>
            </a:r>
            <a:endParaRPr lang="ru-RU" sz="3000" b="1" i="1" cap="none" dirty="0">
              <a:solidFill>
                <a:srgbClr val="350EC2"/>
              </a:solidFill>
              <a:effectLst>
                <a:reflection blurRad="12700" endPos="0" dir="5400000" sy="-9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xmlns="" id="{B91B794A-124A-4934-A0EC-6F33CC256A63}"/>
              </a:ext>
            </a:extLst>
          </p:cNvPr>
          <p:cNvSpPr txBox="1">
            <a:spLocks/>
          </p:cNvSpPr>
          <p:nvPr/>
        </p:nvSpPr>
        <p:spPr>
          <a:xfrm>
            <a:off x="63500" y="120254"/>
            <a:ext cx="9045004" cy="115535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lnSpc>
                <a:spcPct val="70000"/>
              </a:lnSpc>
            </a:pPr>
            <a:r>
              <a:rPr lang="ru-RU" sz="3000" b="1" i="1" cap="none" dirty="0" smtClean="0">
                <a:solidFill>
                  <a:srgbClr val="7030A0"/>
                </a:solidFill>
                <a:effectLst>
                  <a:reflection blurRad="12700" endPos="0" dir="5400000" sy="-90000" algn="bl" rotWithShape="0"/>
                </a:effectLst>
                <a:latin typeface="Times New Roman" panose="02020603050405020304" pitchFamily="18" charset="0"/>
                <a:cs typeface="Times New Roman" panose="02020603050405020304" pitchFamily="18" charset="0"/>
              </a:rPr>
              <a:t>Среди компетентностей, определяющих естественнонаучную грамотность, нужно выделить следующие:</a:t>
            </a:r>
            <a:endParaRPr lang="ru-RU" sz="3000" b="1" i="1" cap="none" dirty="0">
              <a:solidFill>
                <a:srgbClr val="7030A0"/>
              </a:solidFill>
              <a:effectLst>
                <a:reflection blurRad="12700"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33794" name="Rectangle 2"/>
          <p:cNvSpPr>
            <a:spLocks noChangeArrowheads="1"/>
          </p:cNvSpPr>
          <p:nvPr/>
        </p:nvSpPr>
        <p:spPr bwMode="auto">
          <a:xfrm>
            <a:off x="179512" y="1429905"/>
            <a:ext cx="8712968"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50EC2"/>
                </a:solidFill>
                <a:effectLst/>
                <a:latin typeface="Times New Roman" pitchFamily="18" charset="0"/>
                <a:ea typeface="Times New Roman" pitchFamily="18" charset="0"/>
                <a:cs typeface="Times New Roman" pitchFamily="18" charset="0"/>
              </a:rPr>
              <a:t>Среди компетентностей, определяющих естественнонаучную грамотность, нужно выделить следующие:</a:t>
            </a:r>
            <a:endParaRPr kumimoji="0" lang="ru-RU" sz="2400" b="0" i="0" u="none" strike="noStrike" cap="none" normalizeH="0" baseline="0" dirty="0" smtClean="0">
              <a:ln>
                <a:noFill/>
              </a:ln>
              <a:solidFill>
                <a:srgbClr val="350EC2"/>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50EC2"/>
                </a:solidFill>
                <a:effectLst/>
                <a:latin typeface="Times New Roman" pitchFamily="18" charset="0"/>
                <a:ea typeface="Times New Roman" pitchFamily="18" charset="0"/>
                <a:cs typeface="Times New Roman" pitchFamily="18" charset="0"/>
              </a:rPr>
              <a:t>- понимание основных особенностей естественнонаучного исследования;</a:t>
            </a:r>
            <a:endParaRPr kumimoji="0" lang="ru-RU" sz="2400" b="0" i="0" u="none" strike="noStrike" cap="none" normalizeH="0" baseline="0" dirty="0" smtClean="0">
              <a:ln>
                <a:noFill/>
              </a:ln>
              <a:solidFill>
                <a:srgbClr val="350EC2"/>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50EC2"/>
                </a:solidFill>
                <a:effectLst/>
                <a:latin typeface="Times New Roman" pitchFamily="18" charset="0"/>
                <a:ea typeface="Times New Roman" pitchFamily="18" charset="0"/>
                <a:cs typeface="Times New Roman" pitchFamily="18" charset="0"/>
              </a:rPr>
              <a:t>- умение описывать и объяснять естественнонаучные явления, используя имеющиеся знания, умение прогнозировать изменения;</a:t>
            </a:r>
            <a:endParaRPr kumimoji="0" lang="ru-RU" sz="2400" b="0" i="0" u="none" strike="noStrike" cap="none" normalizeH="0" baseline="0" dirty="0" smtClean="0">
              <a:ln>
                <a:noFill/>
              </a:ln>
              <a:solidFill>
                <a:srgbClr val="350EC2"/>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350EC2"/>
                </a:solidFill>
                <a:effectLst/>
                <a:latin typeface="Times New Roman" pitchFamily="18" charset="0"/>
                <a:ea typeface="Times New Roman" pitchFamily="18" charset="0"/>
                <a:cs typeface="Times New Roman" pitchFamily="18" charset="0"/>
              </a:rPr>
              <a:t>- умение проводить анализ и формулировать выводы на основе имеющихся данных и научных доказательств.</a:t>
            </a:r>
            <a:endParaRPr kumimoji="0" lang="ru-RU" sz="2400" b="0" i="0" u="none" strike="noStrike" cap="none" normalizeH="0" baseline="0" dirty="0" smtClean="0">
              <a:ln>
                <a:noFill/>
              </a:ln>
              <a:solidFill>
                <a:srgbClr val="350EC2"/>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720080"/>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70000"/>
              </a:lnSpc>
            </a:pPr>
            <a:r>
              <a:rPr lang="ru-RU" sz="2200" cap="none" dirty="0" smtClean="0">
                <a:solidFill>
                  <a:srgbClr val="7030A0"/>
                </a:solidFill>
                <a:effectLst>
                  <a:reflection blurRad="12700" endPos="0" dir="5400000" sy="-90000" algn="bl" rotWithShape="0"/>
                </a:effectLst>
                <a:latin typeface="Times New Roman" panose="02020603050405020304" pitchFamily="18" charset="0"/>
                <a:cs typeface="Times New Roman" panose="02020603050405020304" pitchFamily="18" charset="0"/>
              </a:rPr>
              <a:t>Примеры заданий для формирования функциональной грамотности обучающихся можно привести, используя одно слово, например,</a:t>
            </a:r>
            <a:r>
              <a:rPr lang="ru-RU" sz="2200" cap="none" dirty="0" smtClean="0">
                <a:solidFill>
                  <a:srgbClr val="FF0000"/>
                </a:solidFill>
                <a:effectLst>
                  <a:reflection blurRad="12700" endPos="0" dir="5400000" sy="-90000" algn="bl" rotWithShape="0"/>
                </a:effectLst>
                <a:latin typeface="Times New Roman" panose="02020603050405020304" pitchFamily="18" charset="0"/>
                <a:cs typeface="Times New Roman" panose="02020603050405020304" pitchFamily="18" charset="0"/>
              </a:rPr>
              <a:t> «сахар»</a:t>
            </a:r>
            <a:endParaRPr lang="ru-RU" sz="2200" cap="none" dirty="0">
              <a:solidFill>
                <a:srgbClr val="FF0000"/>
              </a:solidFill>
              <a:effectLst>
                <a:reflection blurRad="12700" endPos="0" dir="5400000" sy="-90000" algn="bl" rotWithShape="0"/>
              </a:effectLst>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79512" y="936472"/>
            <a:ext cx="8784976" cy="373948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a:r>
              <a:rPr lang="ru-RU" sz="2000" dirty="0" smtClean="0">
                <a:solidFill>
                  <a:srgbClr val="350EC2"/>
                </a:solidFill>
              </a:rPr>
              <a:t> </a:t>
            </a:r>
            <a:r>
              <a:rPr lang="ru-RU" sz="2000" dirty="0" smtClean="0">
                <a:solidFill>
                  <a:srgbClr val="350EC2"/>
                </a:solidFill>
                <a:latin typeface="Times New Roman" pitchFamily="18" charset="0"/>
                <a:cs typeface="Times New Roman" pitchFamily="18" charset="0"/>
              </a:rPr>
              <a:t>Класс:</a:t>
            </a:r>
            <a:r>
              <a:rPr lang="en-US" sz="2000" dirty="0" smtClean="0">
                <a:solidFill>
                  <a:srgbClr val="350EC2"/>
                </a:solidFill>
                <a:latin typeface="Times New Roman" pitchFamily="18" charset="0"/>
                <a:cs typeface="Times New Roman" pitchFamily="18" charset="0"/>
              </a:rPr>
              <a:t> 6</a:t>
            </a:r>
            <a:r>
              <a:rPr lang="ru-RU" sz="2000" dirty="0" smtClean="0">
                <a:solidFill>
                  <a:srgbClr val="350EC2"/>
                </a:solidFill>
                <a:latin typeface="Times New Roman" pitchFamily="18" charset="0"/>
                <a:cs typeface="Times New Roman" pitchFamily="18" charset="0"/>
              </a:rPr>
              <a:t>,7</a:t>
            </a:r>
          </a:p>
          <a:p>
            <a:pPr lvl="0"/>
            <a:r>
              <a:rPr lang="ru-RU" sz="2000" dirty="0" smtClean="0">
                <a:solidFill>
                  <a:srgbClr val="FF0000"/>
                </a:solidFill>
                <a:latin typeface="Times New Roman" pitchFamily="18" charset="0"/>
                <a:cs typeface="Times New Roman" pitchFamily="18" charset="0"/>
              </a:rPr>
              <a:t>Тема урока</a:t>
            </a:r>
            <a:r>
              <a:rPr lang="ru-RU" sz="2000" dirty="0" smtClean="0">
                <a:solidFill>
                  <a:srgbClr val="350EC2"/>
                </a:solidFill>
                <a:latin typeface="Times New Roman" pitchFamily="18" charset="0"/>
                <a:cs typeface="Times New Roman" pitchFamily="18" charset="0"/>
              </a:rPr>
              <a:t>, на которой можно использовать данное задание: </a:t>
            </a:r>
            <a:r>
              <a:rPr lang="ru-RU" sz="2000" dirty="0" smtClean="0">
                <a:solidFill>
                  <a:srgbClr val="00B050"/>
                </a:solidFill>
                <a:latin typeface="Times New Roman" pitchFamily="18" charset="0"/>
                <a:cs typeface="Times New Roman" pitchFamily="18" charset="0"/>
              </a:rPr>
              <a:t>Органы растения, Видоизменения корней.</a:t>
            </a:r>
          </a:p>
          <a:p>
            <a:pPr lvl="0"/>
            <a:r>
              <a:rPr lang="ru-RU" sz="2000" dirty="0" err="1" smtClean="0">
                <a:solidFill>
                  <a:srgbClr val="FF0000"/>
                </a:solidFill>
                <a:latin typeface="Times New Roman" pitchFamily="18" charset="0"/>
                <a:cs typeface="Times New Roman" pitchFamily="18" charset="0"/>
              </a:rPr>
              <a:t>межпредметные</a:t>
            </a:r>
            <a:r>
              <a:rPr lang="ru-RU" sz="2000" dirty="0" smtClean="0">
                <a:solidFill>
                  <a:srgbClr val="FF0000"/>
                </a:solidFill>
                <a:latin typeface="Times New Roman" pitchFamily="18" charset="0"/>
                <a:cs typeface="Times New Roman" pitchFamily="18" charset="0"/>
              </a:rPr>
              <a:t> связи: </a:t>
            </a:r>
            <a:r>
              <a:rPr lang="ru-RU" sz="2000" dirty="0" smtClean="0">
                <a:solidFill>
                  <a:srgbClr val="350EC2"/>
                </a:solidFill>
                <a:latin typeface="Times New Roman" pitchFamily="18" charset="0"/>
                <a:cs typeface="Times New Roman" pitchFamily="18" charset="0"/>
              </a:rPr>
              <a:t>химия, география, математика</a:t>
            </a:r>
          </a:p>
          <a:p>
            <a:pPr lvl="0"/>
            <a:r>
              <a:rPr lang="ru-RU" sz="2000" dirty="0" smtClean="0">
                <a:solidFill>
                  <a:srgbClr val="FF0000"/>
                </a:solidFill>
                <a:latin typeface="Times New Roman" pitchFamily="18" charset="0"/>
                <a:cs typeface="Times New Roman" pitchFamily="18" charset="0"/>
              </a:rPr>
              <a:t>уровень сложности задания: </a:t>
            </a:r>
            <a:r>
              <a:rPr lang="ru-RU" sz="2000" dirty="0" smtClean="0">
                <a:solidFill>
                  <a:srgbClr val="350EC2"/>
                </a:solidFill>
                <a:latin typeface="Times New Roman" pitchFamily="18" charset="0"/>
                <a:cs typeface="Times New Roman" pitchFamily="18" charset="0"/>
              </a:rPr>
              <a:t>повышенный</a:t>
            </a:r>
          </a:p>
          <a:p>
            <a:pPr lvl="0"/>
            <a:r>
              <a:rPr lang="ru-RU" sz="2000" dirty="0" smtClean="0">
                <a:solidFill>
                  <a:srgbClr val="FF0000"/>
                </a:solidFill>
                <a:latin typeface="Times New Roman" pitchFamily="18" charset="0"/>
                <a:cs typeface="Times New Roman" pitchFamily="18" charset="0"/>
              </a:rPr>
              <a:t>содержательная область: </a:t>
            </a:r>
            <a:r>
              <a:rPr lang="ru-RU" sz="2000" dirty="0" smtClean="0">
                <a:solidFill>
                  <a:srgbClr val="350EC2"/>
                </a:solidFill>
                <a:latin typeface="Times New Roman" pitchFamily="18" charset="0"/>
                <a:cs typeface="Times New Roman" pitchFamily="18" charset="0"/>
              </a:rPr>
              <a:t>Живые системы </a:t>
            </a:r>
          </a:p>
          <a:p>
            <a:pPr lvl="0"/>
            <a:r>
              <a:rPr lang="ru-RU" sz="2000" dirty="0" smtClean="0">
                <a:solidFill>
                  <a:srgbClr val="FF0000"/>
                </a:solidFill>
                <a:latin typeface="Times New Roman" pitchFamily="18" charset="0"/>
                <a:cs typeface="Times New Roman" pitchFamily="18" charset="0"/>
              </a:rPr>
              <a:t>контекст:</a:t>
            </a:r>
            <a:r>
              <a:rPr lang="ru-RU" sz="2000" dirty="0" smtClean="0">
                <a:solidFill>
                  <a:srgbClr val="350EC2"/>
                </a:solidFill>
                <a:latin typeface="Times New Roman" pitchFamily="18" charset="0"/>
                <a:cs typeface="Times New Roman" pitchFamily="18" charset="0"/>
              </a:rPr>
              <a:t> Природные ресурсы</a:t>
            </a:r>
          </a:p>
          <a:p>
            <a:pPr lvl="0"/>
            <a:r>
              <a:rPr lang="ru-RU" sz="2000" dirty="0" smtClean="0">
                <a:solidFill>
                  <a:srgbClr val="FF0000"/>
                </a:solidFill>
                <a:latin typeface="Times New Roman" pitchFamily="18" charset="0"/>
                <a:cs typeface="Times New Roman" pitchFamily="18" charset="0"/>
              </a:rPr>
              <a:t>компетентность </a:t>
            </a:r>
            <a:r>
              <a:rPr lang="ru-RU" sz="2000" dirty="0" err="1" smtClean="0">
                <a:solidFill>
                  <a:srgbClr val="FF0000"/>
                </a:solidFill>
                <a:latin typeface="Times New Roman" pitchFamily="18" charset="0"/>
                <a:cs typeface="Times New Roman" pitchFamily="18" charset="0"/>
              </a:rPr>
              <a:t>естественно-научной</a:t>
            </a:r>
            <a:r>
              <a:rPr lang="ru-RU" sz="2000" dirty="0" smtClean="0">
                <a:solidFill>
                  <a:srgbClr val="FF0000"/>
                </a:solidFill>
                <a:latin typeface="Times New Roman" pitchFamily="18" charset="0"/>
                <a:cs typeface="Times New Roman" pitchFamily="18" charset="0"/>
              </a:rPr>
              <a:t> грамотности, на оценивание которой направлено задание: </a:t>
            </a:r>
            <a:r>
              <a:rPr lang="ru-RU" sz="2000" dirty="0" smtClean="0">
                <a:solidFill>
                  <a:srgbClr val="350EC2"/>
                </a:solidFill>
                <a:latin typeface="Times New Roman" pitchFamily="18" charset="0"/>
                <a:cs typeface="Times New Roman" pitchFamily="18" charset="0"/>
              </a:rPr>
              <a:t>научно объяснять явления; понимание особенностей </a:t>
            </a:r>
            <a:r>
              <a:rPr lang="ru-RU" sz="2000" dirty="0" err="1" smtClean="0">
                <a:solidFill>
                  <a:srgbClr val="350EC2"/>
                </a:solidFill>
                <a:latin typeface="Times New Roman" pitchFamily="18" charset="0"/>
                <a:cs typeface="Times New Roman" pitchFamily="18" charset="0"/>
              </a:rPr>
              <a:t>естественно-научного</a:t>
            </a:r>
            <a:r>
              <a:rPr lang="ru-RU" sz="2000" dirty="0" smtClean="0">
                <a:solidFill>
                  <a:srgbClr val="350EC2"/>
                </a:solidFill>
                <a:latin typeface="Times New Roman" pitchFamily="18" charset="0"/>
                <a:cs typeface="Times New Roman" pitchFamily="18" charset="0"/>
              </a:rPr>
              <a:t> исследования; интерпретация данных и использование научных доказательств для получения выводов.</a:t>
            </a:r>
          </a:p>
          <a:p>
            <a:r>
              <a:rPr lang="ru-RU" sz="1700" dirty="0" smtClean="0">
                <a:latin typeface="Times New Roman" pitchFamily="18" charset="0"/>
                <a:cs typeface="Times New Roman" pitchFamily="18" charset="0"/>
              </a:rPr>
              <a:t> </a:t>
            </a:r>
            <a:endParaRPr kumimoji="0" lang="ru-RU" sz="1700" b="0" i="0" u="none" strike="noStrike" cap="none" normalizeH="0" baseline="0" dirty="0" smtClean="0">
              <a:ln>
                <a:noFill/>
              </a:ln>
              <a:solidFill>
                <a:srgbClr val="350EC2"/>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720080"/>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70000"/>
              </a:lnSpc>
            </a:pPr>
            <a:r>
              <a:rPr lang="ru-RU" sz="2200" cap="none" dirty="0" smtClean="0">
                <a:solidFill>
                  <a:srgbClr val="7030A0"/>
                </a:solidFill>
                <a:effectLst>
                  <a:reflection blurRad="12700" endPos="0" dir="5400000" sy="-90000" algn="bl" rotWithShape="0"/>
                </a:effectLst>
                <a:latin typeface="Times New Roman" panose="02020603050405020304" pitchFamily="18" charset="0"/>
                <a:cs typeface="Times New Roman" panose="02020603050405020304" pitchFamily="18" charset="0"/>
              </a:rPr>
              <a:t>Примеры заданий для формирования функциональной грамотности обучающихся можно привести, используя одно слово, например,</a:t>
            </a:r>
            <a:r>
              <a:rPr lang="ru-RU" sz="2200" cap="none" dirty="0" smtClean="0">
                <a:solidFill>
                  <a:srgbClr val="FF0000"/>
                </a:solidFill>
                <a:effectLst>
                  <a:reflection blurRad="12700" endPos="0" dir="5400000" sy="-90000" algn="bl" rotWithShape="0"/>
                </a:effectLst>
                <a:latin typeface="Times New Roman" panose="02020603050405020304" pitchFamily="18" charset="0"/>
                <a:cs typeface="Times New Roman" panose="02020603050405020304" pitchFamily="18" charset="0"/>
              </a:rPr>
              <a:t> «сахар»</a:t>
            </a:r>
            <a:endParaRPr lang="ru-RU" sz="2200" cap="none" dirty="0">
              <a:solidFill>
                <a:srgbClr val="FF0000"/>
              </a:solidFill>
              <a:effectLst>
                <a:reflection blurRad="12700" endPos="0" dir="5400000" sy="-90000" algn="bl" rotWithShape="0"/>
              </a:effectLst>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0" y="827168"/>
            <a:ext cx="9144000" cy="412420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400" dirty="0" smtClean="0"/>
              <a:t> </a:t>
            </a:r>
            <a:r>
              <a:rPr lang="ru-RU" sz="1700" dirty="0" smtClean="0">
                <a:latin typeface="Times New Roman" pitchFamily="18" charset="0"/>
                <a:cs typeface="Times New Roman" pitchFamily="18" charset="0"/>
              </a:rPr>
              <a:t>Текст для чтения и осмысления:</a:t>
            </a:r>
          </a:p>
          <a:p>
            <a:pPr algn="just"/>
            <a:r>
              <a:rPr lang="ru-RU" sz="1700" dirty="0" smtClean="0">
                <a:latin typeface="Times New Roman" pitchFamily="18" charset="0"/>
                <a:cs typeface="Times New Roman" pitchFamily="18" charset="0"/>
              </a:rPr>
              <a:t>Когда говорят «сахар», то, как правило, имеют ввиду сахарный песок или сахар-рафинад. Люди ценили сладкий вкус с древних времен, однако в прошлом сладкое часто было малодоступно. Жители Южных стран Африки и Латинской Америки издавна довольствовались сладкими фруктами. Например, в бананах содержится до 13,7% сахарозы. Для сравнения: береза, произрастающая в России и Северной Америки, является источником получения березового сока, с содержанием сахарозы всего от 0,5 до 1,2%; в соке канадского сахарного клена – до 5%. Менее известна сахарная пальма из тропической Азии, сок которой содержит до 14% сахарозы.</a:t>
            </a:r>
          </a:p>
          <a:p>
            <a:pPr algn="just"/>
            <a:r>
              <a:rPr lang="ru-RU" sz="1700" dirty="0" smtClean="0">
                <a:latin typeface="Times New Roman" pitchFamily="18" charset="0"/>
                <a:cs typeface="Times New Roman" pitchFamily="18" charset="0"/>
              </a:rPr>
              <a:t>     В Европе очень дорогой сахар привозили из стран Карибского бассейна, где климат благоприятен для произрастания такого многолетнего травянистого растения как сахарный тростник, в соке стеблей которого содержится от 14 до 26% сахара. Оказывается, еще в 1747 году немецкий химик Андреас </a:t>
            </a:r>
            <a:r>
              <a:rPr lang="ru-RU" sz="1700" dirty="0" err="1" smtClean="0">
                <a:latin typeface="Times New Roman" pitchFamily="18" charset="0"/>
                <a:cs typeface="Times New Roman" pitchFamily="18" charset="0"/>
              </a:rPr>
              <a:t>Маргграф</a:t>
            </a:r>
            <a:r>
              <a:rPr lang="ru-RU" sz="1700" dirty="0" smtClean="0">
                <a:latin typeface="Times New Roman" pitchFamily="18" charset="0"/>
                <a:cs typeface="Times New Roman" pitchFamily="18" charset="0"/>
              </a:rPr>
              <a:t> показал принципиальную возможность получения сахара из свеклы. Со временем европейские селекционеры вывели сорт «сахарной» свеклы с повышенным содержанием сахара в корнеплодах: в среднем 16-20% (но бывает и до 27%).</a:t>
            </a:r>
          </a:p>
          <a:p>
            <a:r>
              <a:rPr lang="ru-RU" sz="1700" dirty="0" smtClean="0">
                <a:latin typeface="Times New Roman" pitchFamily="18" charset="0"/>
                <a:cs typeface="Times New Roman" pitchFamily="18" charset="0"/>
              </a:rPr>
              <a:t> </a:t>
            </a:r>
            <a:endParaRPr kumimoji="0" lang="ru-RU" sz="1700" b="0" i="0" u="none" strike="noStrike" cap="none" normalizeH="0" baseline="0" dirty="0" smtClean="0">
              <a:ln>
                <a:noFill/>
              </a:ln>
              <a:solidFill>
                <a:srgbClr val="350EC2"/>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ru-RU" sz="1600" b="1" dirty="0" smtClean="0">
                <a:solidFill>
                  <a:srgbClr val="350EC2"/>
                </a:solidFill>
                <a:latin typeface="Times New Roman" pitchFamily="18" charset="0"/>
                <a:cs typeface="Times New Roman" pitchFamily="18" charset="0"/>
              </a:rPr>
              <a:t>Используя текст и теоретические знания, ответьте на следующие вопросы:</a:t>
            </a:r>
          </a:p>
        </p:txBody>
      </p:sp>
      <p:sp>
        <p:nvSpPr>
          <p:cNvPr id="11" name="TextBox 10"/>
          <p:cNvSpPr txBox="1"/>
          <p:nvPr/>
        </p:nvSpPr>
        <p:spPr>
          <a:xfrm>
            <a:off x="107504" y="987574"/>
            <a:ext cx="2678546"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dirty="0" smtClean="0">
                <a:latin typeface="Times New Roman" pitchFamily="18" charset="0"/>
                <a:cs typeface="Times New Roman" pitchFamily="18" charset="0"/>
              </a:rPr>
              <a:t>1.1 Перечислите, в каких органах растений содержится сахар.</a:t>
            </a:r>
          </a:p>
          <a:p>
            <a:r>
              <a:rPr lang="ru-RU" dirty="0" smtClean="0">
                <a:latin typeface="Times New Roman" pitchFamily="18" charset="0"/>
                <a:cs typeface="Times New Roman" pitchFamily="18" charset="0"/>
              </a:rPr>
              <a:t> 1.2 Заполните пустые элементы в таблице.</a:t>
            </a:r>
          </a:p>
          <a:p>
            <a:pPr marL="0" lvl="1"/>
            <a:r>
              <a:rPr lang="ru-RU" dirty="0" smtClean="0">
                <a:latin typeface="Times New Roman" pitchFamily="18" charset="0"/>
                <a:cs typeface="Times New Roman" pitchFamily="18" charset="0"/>
              </a:rPr>
              <a:t>1.3 Назовите растение и его орган, в котором встречается максимальное наибольшее содержание сахара; объясните, что это за орган и какую функцию он выполняет.</a:t>
            </a:r>
          </a:p>
        </p:txBody>
      </p:sp>
      <p:graphicFrame>
        <p:nvGraphicFramePr>
          <p:cNvPr id="8" name="Таблица 7"/>
          <p:cNvGraphicFramePr>
            <a:graphicFrameLocks noGrp="1"/>
          </p:cNvGraphicFramePr>
          <p:nvPr/>
        </p:nvGraphicFramePr>
        <p:xfrm>
          <a:off x="2928926" y="1071552"/>
          <a:ext cx="6096000" cy="3530600"/>
        </p:xfrm>
        <a:graphic>
          <a:graphicData uri="http://schemas.openxmlformats.org/drawingml/2006/table">
            <a:tbl>
              <a:tblPr firstRow="1" bandRow="1">
                <a:tableStyleId>{7DF18680-E054-41AD-8BC1-D1AEF772440D}</a:tableStyleId>
              </a:tblPr>
              <a:tblGrid>
                <a:gridCol w="1524000"/>
                <a:gridCol w="1524000"/>
                <a:gridCol w="1524000"/>
                <a:gridCol w="1524000"/>
              </a:tblGrid>
              <a:tr h="370840">
                <a:tc>
                  <a:txBody>
                    <a:bodyPr/>
                    <a:lstStyle/>
                    <a:p>
                      <a:pPr algn="ctr"/>
                      <a:r>
                        <a:rPr lang="ru-RU" sz="1400" dirty="0" smtClean="0">
                          <a:solidFill>
                            <a:schemeClr val="tx1"/>
                          </a:solidFill>
                          <a:latin typeface="Times New Roman" pitchFamily="18" charset="0"/>
                          <a:cs typeface="Times New Roman" pitchFamily="18" charset="0"/>
                        </a:rPr>
                        <a:t>Название растения, содержащего сахар</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Жизненная форма растения</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Примерное содержание сахара, %</a:t>
                      </a:r>
                      <a:endParaRPr lang="ru-RU" sz="1400" dirty="0">
                        <a:solidFill>
                          <a:schemeClr val="tx1"/>
                        </a:solidFill>
                        <a:latin typeface="Times New Roman" pitchFamily="18" charset="0"/>
                        <a:cs typeface="Times New Roman" pitchFamily="18" charset="0"/>
                      </a:endParaRPr>
                    </a:p>
                  </a:txBody>
                  <a:tcPr/>
                </a:tc>
                <a:tc>
                  <a:txBody>
                    <a:bodyPr/>
                    <a:lstStyle/>
                    <a:p>
                      <a:pPr algn="ctr"/>
                      <a:r>
                        <a:rPr lang="ru-RU" sz="1400" dirty="0" smtClean="0">
                          <a:solidFill>
                            <a:schemeClr val="tx1"/>
                          </a:solidFill>
                          <a:latin typeface="Times New Roman" pitchFamily="18" charset="0"/>
                          <a:cs typeface="Times New Roman" pitchFamily="18" charset="0"/>
                        </a:rPr>
                        <a:t>Место произрастания</a:t>
                      </a:r>
                      <a:endParaRPr lang="ru-RU" sz="1400" dirty="0">
                        <a:solidFill>
                          <a:schemeClr val="tx1"/>
                        </a:solidFill>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Банан</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Трава</a:t>
                      </a:r>
                      <a:endParaRPr lang="ru-RU" sz="1400" dirty="0">
                        <a:latin typeface="Times New Roman" pitchFamily="18" charset="0"/>
                        <a:cs typeface="Times New Roman" pitchFamily="18" charset="0"/>
                      </a:endParaRPr>
                    </a:p>
                  </a:txBody>
                  <a:tcPr/>
                </a:tc>
                <a:tc>
                  <a:txBody>
                    <a:bodyPr/>
                    <a:lstStyle/>
                    <a:p>
                      <a:pPr algn="ctr"/>
                      <a:endParaRPr lang="ru-RU" sz="1400" dirty="0">
                        <a:latin typeface="Times New Roman" pitchFamily="18" charset="0"/>
                        <a:cs typeface="Times New Roman" pitchFamily="18" charset="0"/>
                      </a:endParaRPr>
                    </a:p>
                  </a:txBody>
                  <a:tcPr/>
                </a:tc>
                <a:tc>
                  <a:txBody>
                    <a:bodyPr/>
                    <a:lstStyle/>
                    <a:p>
                      <a:endParaRPr lang="ru-RU"/>
                    </a:p>
                  </a:txBody>
                  <a:tcPr/>
                </a:tc>
              </a:tr>
              <a:tr h="370840">
                <a:tc>
                  <a:txBody>
                    <a:bodyPr/>
                    <a:lstStyle/>
                    <a:p>
                      <a:r>
                        <a:rPr lang="ru-RU" sz="1400" dirty="0" smtClean="0">
                          <a:latin typeface="Times New Roman" pitchFamily="18" charset="0"/>
                          <a:cs typeface="Times New Roman" pitchFamily="18" charset="0"/>
                        </a:rPr>
                        <a:t>Береза</a:t>
                      </a:r>
                      <a:endParaRPr lang="ru-RU" sz="1400" dirty="0">
                        <a:latin typeface="Times New Roman" pitchFamily="18" charset="0"/>
                        <a:cs typeface="Times New Roman" pitchFamily="18" charset="0"/>
                      </a:endParaRPr>
                    </a:p>
                  </a:txBody>
                  <a:tcPr/>
                </a:tc>
                <a:tc>
                  <a:txBody>
                    <a:bodyPr/>
                    <a:lstStyle/>
                    <a:p>
                      <a:pPr algn="ct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1,2</a:t>
                      </a:r>
                      <a:endParaRPr lang="ru-RU" sz="1400" dirty="0">
                        <a:latin typeface="Times New Roman" pitchFamily="18" charset="0"/>
                        <a:cs typeface="Times New Roman" pitchFamily="18" charset="0"/>
                      </a:endParaRPr>
                    </a:p>
                  </a:txBody>
                  <a:tcPr/>
                </a:tc>
                <a:tc>
                  <a:txBody>
                    <a:bodyPr/>
                    <a:lstStyle/>
                    <a:p>
                      <a:endParaRPr lang="ru-RU"/>
                    </a:p>
                  </a:txBody>
                  <a:tcPr/>
                </a:tc>
              </a:tr>
              <a:tr h="370840">
                <a:tc>
                  <a:txBody>
                    <a:bodyPr/>
                    <a:lstStyle/>
                    <a:p>
                      <a:r>
                        <a:rPr lang="ru-RU" sz="1400" dirty="0" smtClean="0">
                          <a:latin typeface="Times New Roman" pitchFamily="18" charset="0"/>
                          <a:cs typeface="Times New Roman" pitchFamily="18" charset="0"/>
                        </a:rPr>
                        <a:t>Сахарный тростник</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Трава</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26</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Страны Карибского бассейна</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Сахарная пальма</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Дерево</a:t>
                      </a:r>
                      <a:endParaRPr lang="ru-RU" sz="1400" dirty="0">
                        <a:latin typeface="Times New Roman" pitchFamily="18" charset="0"/>
                        <a:cs typeface="Times New Roman" pitchFamily="18" charset="0"/>
                      </a:endParaRPr>
                    </a:p>
                  </a:txBody>
                  <a:tcPr/>
                </a:tc>
                <a:tc>
                  <a:txBody>
                    <a:bodyPr/>
                    <a:lstStyle/>
                    <a:p>
                      <a:pPr algn="ctr"/>
                      <a:endParaRPr lang="ru-RU" sz="1400" dirty="0">
                        <a:latin typeface="Times New Roman" pitchFamily="18" charset="0"/>
                        <a:cs typeface="Times New Roman" pitchFamily="18" charset="0"/>
                      </a:endParaRPr>
                    </a:p>
                  </a:txBody>
                  <a:tcPr/>
                </a:tc>
                <a:tc>
                  <a:txBody>
                    <a:bodyPr/>
                    <a:lstStyle/>
                    <a:p>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Сахарный клен</a:t>
                      </a:r>
                      <a:endParaRPr lang="ru-RU" sz="1400" dirty="0">
                        <a:latin typeface="Times New Roman" pitchFamily="18" charset="0"/>
                        <a:cs typeface="Times New Roman" pitchFamily="18" charset="0"/>
                      </a:endParaRPr>
                    </a:p>
                  </a:txBody>
                  <a:tcPr/>
                </a:tc>
                <a:tc>
                  <a:txBody>
                    <a:bodyPr/>
                    <a:lstStyle/>
                    <a:p>
                      <a:pPr algn="ctr"/>
                      <a:endParaRPr lang="ru-RU" sz="1400">
                        <a:latin typeface="Times New Roman" pitchFamily="18" charset="0"/>
                        <a:cs typeface="Times New Roman" pitchFamily="18" charset="0"/>
                      </a:endParaRPr>
                    </a:p>
                  </a:txBody>
                  <a:tcPr/>
                </a:tc>
                <a:tc>
                  <a:txBody>
                    <a:bodyPr/>
                    <a:lstStyle/>
                    <a:p>
                      <a:pPr algn="ct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Канада</a:t>
                      </a:r>
                      <a:endParaRPr lang="ru-RU" sz="1400" dirty="0">
                        <a:latin typeface="Times New Roman" pitchFamily="18" charset="0"/>
                        <a:cs typeface="Times New Roman" pitchFamily="18" charset="0"/>
                      </a:endParaRPr>
                    </a:p>
                  </a:txBody>
                  <a:tcPr/>
                </a:tc>
              </a:tr>
              <a:tr h="370840">
                <a:tc>
                  <a:txBody>
                    <a:bodyPr/>
                    <a:lstStyle/>
                    <a:p>
                      <a:r>
                        <a:rPr lang="ru-RU" sz="1400" dirty="0" smtClean="0">
                          <a:latin typeface="Times New Roman" pitchFamily="18" charset="0"/>
                          <a:cs typeface="Times New Roman" pitchFamily="18" charset="0"/>
                        </a:rPr>
                        <a:t>Сахарная свекла</a:t>
                      </a:r>
                      <a:endParaRPr lang="ru-RU" sz="1400" dirty="0">
                        <a:latin typeface="Times New Roman" pitchFamily="18" charset="0"/>
                        <a:cs typeface="Times New Roman" pitchFamily="18" charset="0"/>
                      </a:endParaRPr>
                    </a:p>
                  </a:txBody>
                  <a:tcPr/>
                </a:tc>
                <a:tc>
                  <a:txBody>
                    <a:bodyPr/>
                    <a:lstStyle/>
                    <a:p>
                      <a:pPr algn="ctr"/>
                      <a:endParaRPr lang="ru-RU" sz="140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20</a:t>
                      </a:r>
                      <a:endParaRPr lang="ru-RU" sz="1400" dirty="0">
                        <a:latin typeface="Times New Roman" pitchFamily="18" charset="0"/>
                        <a:cs typeface="Times New Roman" pitchFamily="18" charset="0"/>
                      </a:endParaRPr>
                    </a:p>
                  </a:txBody>
                  <a:tcPr/>
                </a:tc>
                <a:tc>
                  <a:txBody>
                    <a:bodyPr/>
                    <a:lstStyle/>
                    <a:p>
                      <a:r>
                        <a:rPr lang="ru-RU" sz="1400" dirty="0" smtClean="0">
                          <a:latin typeface="Times New Roman" pitchFamily="18" charset="0"/>
                          <a:cs typeface="Times New Roman" pitchFamily="18" charset="0"/>
                        </a:rPr>
                        <a:t>Европа</a:t>
                      </a:r>
                      <a:endParaRPr lang="ru-RU" sz="1400" dirty="0">
                        <a:latin typeface="Times New Roman" pitchFamily="18" charset="0"/>
                        <a:cs typeface="Times New Roman" pitchFamily="18" charset="0"/>
                      </a:endParaRPr>
                    </a:p>
                  </a:txBody>
                  <a:tcP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xmlns="" id="{B91B794A-124A-4934-A0EC-6F33CC256A63}"/>
              </a:ext>
            </a:extLst>
          </p:cNvPr>
          <p:cNvSpPr txBox="1">
            <a:spLocks/>
          </p:cNvSpPr>
          <p:nvPr/>
        </p:nvSpPr>
        <p:spPr>
          <a:xfrm>
            <a:off x="539552" y="1113588"/>
            <a:ext cx="8011616" cy="540060"/>
          </a:xfrm>
          <a:prstGeom prst="rect">
            <a:avLst/>
          </a:prstGeom>
        </p:spPr>
        <p:txBody>
          <a:bodyPr vert="horz" lIns="88836" tIns="44411" rIns="88836" bIns="44411"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endParaRPr lang="ru-RU" sz="2800" b="1" i="1" cap="none" dirty="0">
              <a:solidFill>
                <a:schemeClr val="tx1"/>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62468" name="AutoShape 4"/>
          <p:cNvSpPr>
            <a:spLocks noChangeAspect="1" noChangeArrowheads="1"/>
          </p:cNvSpPr>
          <p:nvPr/>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Заголовок 1">
            <a:extLst>
              <a:ext uri="{FF2B5EF4-FFF2-40B4-BE49-F238E27FC236}">
                <a16:creationId xmlns:a16="http://schemas.microsoft.com/office/drawing/2014/main" xmlns="" id="{B91B794A-124A-4934-A0EC-6F33CC256A63}"/>
              </a:ext>
            </a:extLst>
          </p:cNvPr>
          <p:cNvSpPr txBox="1">
            <a:spLocks/>
          </p:cNvSpPr>
          <p:nvPr/>
        </p:nvSpPr>
        <p:spPr>
          <a:xfrm>
            <a:off x="539552" y="4227934"/>
            <a:ext cx="8208912"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defTabSz="914400">
              <a:lnSpc>
                <a:spcPct val="80000"/>
              </a:lnSpc>
            </a:pPr>
            <a:endParaRPr lang="ru-RU" sz="2800" b="1" i="1" cap="none" dirty="0">
              <a:solidFill>
                <a:srgbClr val="7C0225"/>
              </a:solidFill>
              <a:effectLst>
                <a:reflection endPos="0" dir="5400000" sy="-90000" algn="bl" rotWithShape="0"/>
              </a:effectLst>
              <a:latin typeface="Times New Roman" panose="02020603050405020304" pitchFamily="18" charset="0"/>
              <a:cs typeface="Times New Roman" panose="02020603050405020304" pitchFamily="18" charset="0"/>
            </a:endParaRPr>
          </a:p>
        </p:txBody>
      </p:sp>
      <p:sp>
        <p:nvSpPr>
          <p:cNvPr id="7" name="Заголовок 1">
            <a:extLst>
              <a:ext uri="{FF2B5EF4-FFF2-40B4-BE49-F238E27FC236}">
                <a16:creationId xmlns:a16="http://schemas.microsoft.com/office/drawing/2014/main" xmlns="" id="{B91B794A-124A-4934-A0EC-6F33CC256A63}"/>
              </a:ext>
            </a:extLst>
          </p:cNvPr>
          <p:cNvSpPr txBox="1">
            <a:spLocks/>
          </p:cNvSpPr>
          <p:nvPr/>
        </p:nvSpPr>
        <p:spPr>
          <a:xfrm>
            <a:off x="107504" y="123478"/>
            <a:ext cx="8856984" cy="648072"/>
          </a:xfrm>
          <a:prstGeom prst="rect">
            <a:avLst/>
          </a:prstGeom>
        </p:spPr>
        <p:txBody>
          <a:bodyPr vert="horz" lIns="88836" tIns="44411" rIns="88836" bIns="44411"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2400" b="1" dirty="0" smtClean="0">
                <a:solidFill>
                  <a:srgbClr val="350EC2"/>
                </a:solidFill>
                <a:latin typeface="Times New Roman" pitchFamily="18" charset="0"/>
                <a:cs typeface="Times New Roman" pitchFamily="18" charset="0"/>
              </a:rPr>
              <a:t>Критерии оценивания</a:t>
            </a:r>
          </a:p>
        </p:txBody>
      </p:sp>
      <p:sp>
        <p:nvSpPr>
          <p:cNvPr id="11" name="TextBox 10"/>
          <p:cNvSpPr txBox="1"/>
          <p:nvPr/>
        </p:nvSpPr>
        <p:spPr>
          <a:xfrm>
            <a:off x="467544" y="771550"/>
            <a:ext cx="72008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ru-RU" sz="2400" dirty="0" smtClean="0"/>
              <a:t> </a:t>
            </a:r>
            <a:r>
              <a:rPr lang="ru-RU" dirty="0" smtClean="0">
                <a:latin typeface="Times New Roman" pitchFamily="18" charset="0"/>
                <a:cs typeface="Times New Roman" pitchFamily="18" charset="0"/>
              </a:rPr>
              <a:t>1.1</a:t>
            </a:r>
          </a:p>
        </p:txBody>
      </p:sp>
      <p:graphicFrame>
        <p:nvGraphicFramePr>
          <p:cNvPr id="8" name="Таблица 7"/>
          <p:cNvGraphicFramePr>
            <a:graphicFrameLocks noGrp="1"/>
          </p:cNvGraphicFramePr>
          <p:nvPr/>
        </p:nvGraphicFramePr>
        <p:xfrm>
          <a:off x="1547664" y="987574"/>
          <a:ext cx="7143249" cy="3898837"/>
        </p:xfrm>
        <a:graphic>
          <a:graphicData uri="http://schemas.openxmlformats.org/drawingml/2006/table">
            <a:tbl>
              <a:tblPr>
                <a:tableStyleId>{35758FB7-9AC5-4552-8A53-C91805E547FA}</a:tableStyleId>
              </a:tblPr>
              <a:tblGrid>
                <a:gridCol w="6342423"/>
                <a:gridCol w="800826"/>
              </a:tblGrid>
              <a:tr h="687547">
                <a:tc>
                  <a:txBody>
                    <a:bodyPr/>
                    <a:lstStyle/>
                    <a:p>
                      <a:pPr algn="ctr">
                        <a:lnSpc>
                          <a:spcPct val="115000"/>
                        </a:lnSpc>
                        <a:spcAft>
                          <a:spcPts val="0"/>
                        </a:spcAft>
                      </a:pPr>
                      <a:r>
                        <a:rPr lang="ru-RU" sz="1800" dirty="0">
                          <a:latin typeface="Times New Roman" pitchFamily="18" charset="0"/>
                          <a:cs typeface="Times New Roman" pitchFamily="18" charset="0"/>
                        </a:rPr>
                        <a:t>Содержание верного ответа и критерии к оцениванию</a:t>
                      </a:r>
                    </a:p>
                    <a:p>
                      <a:pPr algn="ctr">
                        <a:lnSpc>
                          <a:spcPct val="115000"/>
                        </a:lnSpc>
                        <a:spcAft>
                          <a:spcPts val="0"/>
                        </a:spcAft>
                      </a:pPr>
                      <a:r>
                        <a:rPr lang="ru-RU" sz="1800" dirty="0">
                          <a:latin typeface="Times New Roman" pitchFamily="18" charset="0"/>
                          <a:cs typeface="Times New Roman" pitchFamily="18" charset="0"/>
                        </a:rPr>
                        <a:t>(допускаются иные формулировки ответа, не искажающие его смысла)</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a:latin typeface="Times New Roman" pitchFamily="18" charset="0"/>
                          <a:cs typeface="Times New Roman" pitchFamily="18" charset="0"/>
                        </a:rPr>
                        <a:t>Баллы</a:t>
                      </a:r>
                      <a:endParaRPr lang="ru-RU" sz="1800">
                        <a:latin typeface="Times New Roman" pitchFamily="18" charset="0"/>
                        <a:ea typeface="Calibri"/>
                        <a:cs typeface="Times New Roman" pitchFamily="18" charset="0"/>
                      </a:endParaRPr>
                    </a:p>
                  </a:txBody>
                  <a:tcPr marL="68580" marR="68580" marT="0" marB="0"/>
                </a:tc>
              </a:tr>
              <a:tr h="1375094">
                <a:tc>
                  <a:txBody>
                    <a:bodyPr/>
                    <a:lstStyle/>
                    <a:p>
                      <a:pPr algn="just">
                        <a:lnSpc>
                          <a:spcPct val="115000"/>
                        </a:lnSpc>
                        <a:spcAft>
                          <a:spcPts val="0"/>
                        </a:spcAft>
                      </a:pPr>
                      <a:r>
                        <a:rPr lang="ru-RU" sz="1800" dirty="0">
                          <a:latin typeface="Times New Roman" pitchFamily="18" charset="0"/>
                          <a:cs typeface="Times New Roman" pitchFamily="18" charset="0"/>
                        </a:rPr>
                        <a:t>Правильный ответ должен содержать названия органов растений: </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плоды</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стебли (побеги)</a:t>
                      </a:r>
                    </a:p>
                    <a:p>
                      <a:pPr marL="342900" lvl="0" indent="-342900" algn="just">
                        <a:lnSpc>
                          <a:spcPct val="115000"/>
                        </a:lnSpc>
                        <a:spcAft>
                          <a:spcPts val="0"/>
                        </a:spcAft>
                        <a:buFont typeface="+mj-lt"/>
                        <a:buAutoNum type="arabicParenR"/>
                      </a:pPr>
                      <a:r>
                        <a:rPr lang="ru-RU" sz="1800" dirty="0">
                          <a:latin typeface="Times New Roman" pitchFamily="18" charset="0"/>
                          <a:cs typeface="Times New Roman" pitchFamily="18" charset="0"/>
                        </a:rPr>
                        <a:t>корнеплоды (видоизмененные корни)</a:t>
                      </a:r>
                      <a:endParaRPr lang="ru-RU"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ru-RU" sz="1800" dirty="0">
                        <a:latin typeface="Times New Roman" pitchFamily="18" charset="0"/>
                        <a:ea typeface="Calibri"/>
                        <a:cs typeface="Times New Roman" pitchFamily="18" charset="0"/>
                      </a:endParaRPr>
                    </a:p>
                  </a:txBody>
                  <a:tcPr marL="68580" marR="68580" marT="0" marB="0" anchor="ctr"/>
                </a:tc>
              </a:tr>
              <a:tr h="343773">
                <a:tc>
                  <a:txBody>
                    <a:bodyPr/>
                    <a:lstStyle/>
                    <a:p>
                      <a:pPr algn="just">
                        <a:lnSpc>
                          <a:spcPct val="115000"/>
                        </a:lnSpc>
                        <a:spcAft>
                          <a:spcPts val="0"/>
                        </a:spcAft>
                      </a:pPr>
                      <a:r>
                        <a:rPr lang="ru-RU" sz="1800">
                          <a:latin typeface="Times New Roman" pitchFamily="18" charset="0"/>
                          <a:cs typeface="Times New Roman" pitchFamily="18" charset="0"/>
                        </a:rPr>
                        <a:t>Правильно названы три органа растений</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nchor="ctr"/>
                </a:tc>
              </a:tr>
              <a:tr h="687547">
                <a:tc>
                  <a:txBody>
                    <a:bodyPr/>
                    <a:lstStyle/>
                    <a:p>
                      <a:pPr algn="just">
                        <a:lnSpc>
                          <a:spcPct val="115000"/>
                        </a:lnSpc>
                        <a:spcAft>
                          <a:spcPts val="0"/>
                        </a:spcAft>
                      </a:pPr>
                      <a:r>
                        <a:rPr lang="ru-RU" sz="1800">
                          <a:latin typeface="Times New Roman" pitchFamily="18" charset="0"/>
                          <a:cs typeface="Times New Roman" pitchFamily="18" charset="0"/>
                        </a:rPr>
                        <a:t>Правильно даны только один-два органов растения </a:t>
                      </a:r>
                    </a:p>
                    <a:p>
                      <a:pPr algn="just">
                        <a:lnSpc>
                          <a:spcPct val="115000"/>
                        </a:lnSpc>
                        <a:spcAft>
                          <a:spcPts val="0"/>
                        </a:spcAft>
                      </a:pPr>
                      <a:r>
                        <a:rPr lang="ru-RU" sz="1800">
                          <a:latin typeface="Times New Roman" pitchFamily="18" charset="0"/>
                          <a:cs typeface="Times New Roman" pitchFamily="18" charset="0"/>
                        </a:rPr>
                        <a:t>или ответ неправильный</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0</a:t>
                      </a:r>
                      <a:endParaRPr lang="ru-RU" sz="1800" dirty="0">
                        <a:latin typeface="Times New Roman" pitchFamily="18" charset="0"/>
                        <a:ea typeface="Calibri"/>
                        <a:cs typeface="Times New Roman" pitchFamily="18" charset="0"/>
                      </a:endParaRPr>
                    </a:p>
                  </a:txBody>
                  <a:tcPr marL="68580" marR="68580" marT="0" marB="0" anchor="ctr"/>
                </a:tc>
              </a:tr>
              <a:tr h="343773">
                <a:tc>
                  <a:txBody>
                    <a:bodyPr/>
                    <a:lstStyle/>
                    <a:p>
                      <a:pPr algn="r">
                        <a:lnSpc>
                          <a:spcPct val="115000"/>
                        </a:lnSpc>
                        <a:spcAft>
                          <a:spcPts val="0"/>
                        </a:spcAft>
                      </a:pPr>
                      <a:r>
                        <a:rPr lang="ru-RU" sz="1800">
                          <a:latin typeface="Times New Roman" pitchFamily="18" charset="0"/>
                          <a:cs typeface="Times New Roman" pitchFamily="18" charset="0"/>
                        </a:rPr>
                        <a:t>Максимальный балл:</a:t>
                      </a:r>
                      <a:endParaRPr lang="ru-RU"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ru-RU" sz="1800" dirty="0">
                          <a:latin typeface="Times New Roman" pitchFamily="18" charset="0"/>
                          <a:cs typeface="Times New Roman" pitchFamily="18" charset="0"/>
                        </a:rPr>
                        <a:t>1</a:t>
                      </a:r>
                      <a:endParaRPr lang="ru-RU" sz="1800" dirty="0">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 xmlns:p14="http://schemas.microsoft.com/office/powerpoint/2010/main" val="200669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33786</TotalTime>
  <Words>2306</Words>
  <Application>Microsoft Office PowerPoint</Application>
  <PresentationFormat>Экран (16:9)</PresentationFormat>
  <Paragraphs>333</Paragraphs>
  <Slides>29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netu-1</dc:creator>
  <cp:lastModifiedBy>Учитель</cp:lastModifiedBy>
  <cp:revision>1555</cp:revision>
  <dcterms:created xsi:type="dcterms:W3CDTF">2013-08-04T05:57:33Z</dcterms:created>
  <dcterms:modified xsi:type="dcterms:W3CDTF">2023-10-06T13:34:42Z</dcterms:modified>
</cp:coreProperties>
</file>