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59" r:id="rId4"/>
    <p:sldId id="261" r:id="rId5"/>
    <p:sldId id="262" r:id="rId6"/>
    <p:sldId id="260" r:id="rId7"/>
    <p:sldId id="269" r:id="rId8"/>
    <p:sldId id="284" r:id="rId9"/>
    <p:sldId id="285" r:id="rId10"/>
    <p:sldId id="283" r:id="rId11"/>
    <p:sldId id="266" r:id="rId12"/>
    <p:sldId id="302" r:id="rId13"/>
    <p:sldId id="300" r:id="rId14"/>
    <p:sldId id="265" r:id="rId15"/>
    <p:sldId id="288" r:id="rId16"/>
    <p:sldId id="264" r:id="rId17"/>
    <p:sldId id="299" r:id="rId18"/>
    <p:sldId id="286" r:id="rId19"/>
    <p:sldId id="268" r:id="rId20"/>
    <p:sldId id="270" r:id="rId21"/>
    <p:sldId id="272" r:id="rId22"/>
    <p:sldId id="273" r:id="rId23"/>
    <p:sldId id="274" r:id="rId24"/>
    <p:sldId id="275" r:id="rId25"/>
    <p:sldId id="276" r:id="rId26"/>
    <p:sldId id="301" r:id="rId27"/>
    <p:sldId id="278" r:id="rId28"/>
    <p:sldId id="279" r:id="rId29"/>
    <p:sldId id="287" r:id="rId30"/>
    <p:sldId id="280" r:id="rId31"/>
    <p:sldId id="281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98" r:id="rId42"/>
    <p:sldId id="303" r:id="rId43"/>
    <p:sldId id="304" r:id="rId44"/>
    <p:sldId id="30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60"/>
  </p:normalViewPr>
  <p:slideViewPr>
    <p:cSldViewPr>
      <p:cViewPr varScale="1">
        <p:scale>
          <a:sx n="83" d="100"/>
          <a:sy n="83" d="100"/>
        </p:scale>
        <p:origin x="-145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FBDAA-3A41-40D6-B16F-4405C42A8C0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8768-E76D-4B0E-BE86-5731C2075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12699-90DF-4B78-92E1-13E82213FE36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88768-E76D-4B0E-BE86-5731C2075E9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естественнонаучной грамотности в заданиях ЕГЭ (экология)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биологии МБОУ СОШ №49 станицы Смоленской МО Северский район имени Турчинского А.П. Голубович Г.И.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mage95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8229600" cy="3571900"/>
          </a:xfrm>
          <a:prstGeom prst="rect">
            <a:avLst/>
          </a:prstGeom>
        </p:spPr>
      </p:pic>
      <p:pic>
        <p:nvPicPr>
          <p:cNvPr id="4" name="image9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42852"/>
            <a:ext cx="9143999" cy="136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 rot="5400000">
            <a:off x="30956" y="-30956"/>
            <a:ext cx="458788" cy="5207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8647906" y="6361907"/>
            <a:ext cx="458787" cy="5334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0" y="6399213"/>
            <a:ext cx="520700" cy="4587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0983602">
            <a:off x="8667750" y="0"/>
            <a:ext cx="476250" cy="5397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59817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250825" y="836613"/>
            <a:ext cx="86423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Смысл её сводится к тому, что при слишком сильном размножении хищников жертвы уничтожаются ими очень быстро. Запасы пищи у хищников уменьшаются, и соответственно падает численность хищников. В результате число жертв снова растёт, и следом снова растёт число хищников. Процесс периодически повторяется — в системе устанавливаются колебания.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250825" y="260350"/>
            <a:ext cx="8642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</a:rPr>
              <a:t>Закон системы «хищник - жертва»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50825" y="5805488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Колебания в системе «хищник — жертва». </a:t>
            </a:r>
          </a:p>
          <a:p>
            <a:r>
              <a:rPr lang="ru-RU" sz="2000">
                <a:solidFill>
                  <a:srgbClr val="0000FF"/>
                </a:solidFill>
              </a:rPr>
              <a:t>Средние численности приняты за 100 </a:t>
            </a:r>
            <a:r>
              <a:rPr lang="ru-RU" sz="2000" i="1">
                <a:solidFill>
                  <a:srgbClr val="0000FF"/>
                </a:solidFill>
              </a:rPr>
              <a:t>% </a:t>
            </a:r>
            <a:endParaRPr lang="ru-RU" sz="2000">
              <a:solidFill>
                <a:srgbClr val="0000FF"/>
              </a:solidFill>
            </a:endParaRPr>
          </a:p>
        </p:txBody>
      </p:sp>
      <p:pic>
        <p:nvPicPr>
          <p:cNvPr id="7182" name="Picture 3" descr="H:\Documents and Settings\Aida\Рабочий стол\текстуры и фоны, клипарты\новеньки картинки\office hilighter roll a h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445125"/>
            <a:ext cx="10239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Законы системы хищник– жертва»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В.Вольтерра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1905)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Закон периодического цикла.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Процесс уничтожения жертвы хищником нередко приводит к периодическим колебаниям численности популяций обоих видов, зависящим только от скорости роста популяций хищника и жертвы и от исходного соотношения их численностей.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Закон сохранения средних величин.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Средняя численность популяции каждого вида постоянна, независимо от начального уровня, при условии, что специфические скорости увеличения численности популяций, а также эффективность хищничества постоянны.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Закон нарушения средних величин.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аналогичном нарушении популяций хищника и жертвы средняя численность популяции жертвы растет, а популяции хищника – падает.</a:t>
            </a:r>
          </a:p>
          <a:p>
            <a:r>
              <a:rPr lang="ru-RU" b="1" dirty="0" smtClean="0"/>
              <a:t>Правило Викариата (</a:t>
            </a:r>
            <a:r>
              <a:rPr lang="ru-RU" b="1" dirty="0" err="1" smtClean="0"/>
              <a:t>Д.Джордан</a:t>
            </a:r>
            <a:r>
              <a:rPr lang="ru-RU" b="1" dirty="0" smtClean="0"/>
              <a:t>, 1887)</a:t>
            </a:r>
          </a:p>
          <a:p>
            <a:r>
              <a:rPr lang="ru-RU" dirty="0" smtClean="0"/>
              <a:t>Ареалы близкородственных форм животных (видов или подвидов) обычно занимают смежные территории и существенно не перекрываются; родственные формы, как правило, </a:t>
            </a:r>
            <a:r>
              <a:rPr lang="ru-RU" dirty="0" err="1" smtClean="0"/>
              <a:t>викарируют</a:t>
            </a:r>
            <a:r>
              <a:rPr lang="ru-RU" dirty="0" smtClean="0"/>
              <a:t>, т. е. географически замещают друг друга.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произойдет в биоценозе смешанного леса, если из него исчезнут все виды насекомых?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 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Насекомоядныe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птицы останутся без корма.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  Резко снизится численность насекомоядных, а затем и хищных птиц.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  Резко упадет плодовитость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насекомоопыляемых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растений.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  Нарушится пищевая цепь в ряду продуценты  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консументы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2-го  — 3-го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6727825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 rot="5400000">
            <a:off x="30956" y="-30956"/>
            <a:ext cx="458788" cy="5207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8647906" y="6361907"/>
            <a:ext cx="458787" cy="5334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0" y="6399213"/>
            <a:ext cx="520700" cy="4587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0983602">
            <a:off x="8667750" y="0"/>
            <a:ext cx="476250" cy="5397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154" name="TextBox 20"/>
          <p:cNvSpPr txBox="1">
            <a:spLocks noChangeArrowheads="1"/>
          </p:cNvSpPr>
          <p:nvPr/>
        </p:nvSpPr>
        <p:spPr bwMode="auto">
          <a:xfrm>
            <a:off x="323850" y="836613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Количество живого вещества биосферы (для данного геологического периода) есть константа.</a:t>
            </a:r>
          </a:p>
        </p:txBody>
      </p:sp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250825" y="260350"/>
            <a:ext cx="8642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Закон константности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4787900" y="3141663"/>
            <a:ext cx="41052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Однако следует учитывать, что обычно более высокоразвитые виды вытесняются другими видами, стоящими на более низком уровне развития, а полезные для человека представители флоры и фауны – менее полезными. Следствием этого закона является правило обязательного заполнения экологических ниш (Г. Ф. Гаузё).</a:t>
            </a:r>
          </a:p>
        </p:txBody>
      </p:sp>
      <p:pic>
        <p:nvPicPr>
          <p:cNvPr id="6157" name="Picture 2" descr="http://www.syl.ru/misc/i/ai/148079/455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1663"/>
            <a:ext cx="45259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323850" y="1844675"/>
            <a:ext cx="8569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Любое изменение количества вещества в одном из регионов биосферы неминуемо влечет за собой такую же по размеру перемену в другом регионе, но с обратным знаком. Подобный закон может быть использован в процессах управления природой. </a:t>
            </a:r>
            <a:endParaRPr lang="ru-RU" sz="2000"/>
          </a:p>
        </p:txBody>
      </p:sp>
      <p:pic>
        <p:nvPicPr>
          <p:cNvPr id="6159" name="Picture 3" descr="H:\Documents and Settings\Aida\Рабочий стол\текстуры и фоны, клипарты\новеньки картинки\office hilighter roll a h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Объясните, какие изменения претерпел скелет современной лошади при переходе её предков к жизни на открытых пространствах.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Пояснение.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Анализ филогенетического ряда лошади показывает: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1)  увеличение размеров тела, удлинение конечностей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2)  отсутствие ключицы в связи с бегом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3)  редукция пальцев, средний палец удлиняется, утолщается и покрывается копытом</a:t>
            </a:r>
          </a:p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Дополнительно.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Изменение формы и строения зубов  — питание жесткой растительной пищей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Главные направления в эволюции лошадей касались передвижения и питания. Они отражали адаптацию к изменявшимся условиям среды и включали следующие тенденции: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1)  увеличение размеров тела (чем крупнее животное, тем меньше хищников может на него напасть -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закон Копа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2)  удлинение ног и, в частности, стопы; + редукцию боковых пальцев; + удлинение и утолщение третьего пальца (уменьшение точки соприкосновения с опорой во время бега, увеличивает скорость передвижения);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3)  отсутствие ключицы, в связи с бегом (у бегающих животных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отсутсвует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ключица, что увеличивает скорость бега);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4)  выпрямление спины и увеличение ее жесткости (жесткость опоры);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5)  массивная голова и мощные челюсти (связано с питанием грубой растительной пищей и формированием мощных зубов)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 rot="5400000">
            <a:off x="30956" y="-30956"/>
            <a:ext cx="458788" cy="5207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8647906" y="6361907"/>
            <a:ext cx="458787" cy="5334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0" y="6399213"/>
            <a:ext cx="520700" cy="4587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0983602">
            <a:off x="8667750" y="0"/>
            <a:ext cx="476250" cy="5397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250825" y="765175"/>
            <a:ext cx="8642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00FF"/>
                </a:solidFill>
                <a:cs typeface="Arial" pitchFamily="34" charset="0"/>
              </a:rPr>
              <a:t>Любой экологический фактор имеет определённые пределы положительного влияния на живые организмы.</a:t>
            </a:r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sz="1800" b="1">
                <a:solidFill>
                  <a:srgbClr val="0000FF"/>
                </a:solidFill>
                <a:cs typeface="Arial" pitchFamily="34" charset="0"/>
              </a:rPr>
              <a:t>Недостаточное либо избыточное их действие сказывается на организмах отрицательно.</a:t>
            </a:r>
          </a:p>
        </p:txBody>
      </p: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250825" y="3933825"/>
            <a:ext cx="86423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Графически подобная реакция организма на изменение значений фактора изображается в виде кривой жизнедеятельности (экологической кривой), при анализе которой можно выделить некоторые </a:t>
            </a:r>
            <a:r>
              <a:rPr lang="ru-RU" sz="1800" i="1">
                <a:solidFill>
                  <a:srgbClr val="0000FF"/>
                </a:solidFill>
                <a:cs typeface="Arial" pitchFamily="34" charset="0"/>
              </a:rPr>
              <a:t>точки</a:t>
            </a:r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 и </a:t>
            </a:r>
            <a:r>
              <a:rPr lang="ru-RU" sz="1800" i="1">
                <a:solidFill>
                  <a:srgbClr val="0000FF"/>
                </a:solidFill>
                <a:cs typeface="Arial" pitchFamily="34" charset="0"/>
              </a:rPr>
              <a:t>зоны</a:t>
            </a:r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:</a:t>
            </a:r>
            <a:endParaRPr lang="en-US" sz="1800">
              <a:solidFill>
                <a:srgbClr val="0000FF"/>
              </a:solidFill>
              <a:cs typeface="Arial" pitchFamily="34" charset="0"/>
            </a:endParaRPr>
          </a:p>
          <a:p>
            <a:r>
              <a:rPr lang="ru-RU" sz="1800" b="1" i="1">
                <a:solidFill>
                  <a:srgbClr val="0000FF"/>
                </a:solidFill>
                <a:cs typeface="Arial" pitchFamily="34" charset="0"/>
              </a:rPr>
              <a:t>Зона оптимума</a:t>
            </a:r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 — это тот диапазон действия фактора, который наиболее благоприятен для жизнедеятельности.</a:t>
            </a:r>
            <a:endParaRPr lang="en-US" sz="1800">
              <a:solidFill>
                <a:srgbClr val="0000FF"/>
              </a:solidFill>
              <a:cs typeface="Arial" pitchFamily="34" charset="0"/>
            </a:endParaRPr>
          </a:p>
          <a:p>
            <a:r>
              <a:rPr lang="ru-RU" sz="1800" b="1" i="1">
                <a:solidFill>
                  <a:srgbClr val="0000FF"/>
                </a:solidFill>
                <a:cs typeface="Arial" pitchFamily="34" charset="0"/>
              </a:rPr>
              <a:t>Зоны пессимума </a:t>
            </a:r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определяют отклонения от оптимума. В них организмы испытывают угнетение.</a:t>
            </a:r>
          </a:p>
        </p:txBody>
      </p: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785786" y="428604"/>
            <a:ext cx="8642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</a:rPr>
              <a:t>Закон толерантности</a:t>
            </a:r>
          </a:p>
        </p:txBody>
      </p:sp>
      <p:pic>
        <p:nvPicPr>
          <p:cNvPr id="5133" name="Picture 6" descr="http://www.artbios.ru/sta/t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6858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" descr="H:\Documents and Settings\Aida\Рабочий стол\текстуры и фоны, клипарты\новеньки картинки\office hilighter roll a h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895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Каковы основные факторы-ограничители для растений, для животных, микроорганизмов?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  Для растений: нехватка света, воды, минеральных солей, углекислого газа.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  Для животных: нехватка пищевых ресурсов, воды, неблагоприятные климатические условия, паразиты, враги (конкуренты, хищники).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  Для микроорганизмов: нехватка пищевых ресурсов, неблагоприятные условия (температурный, водный, газовый режим, химические вещества (антибиотики для бактерий- паразитов).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Тело пингвинов покрыто очень мощным плотным слоем контурных перьев, под которыми расположен толстый слой пуховых перьев. При этом пингвины, в отличие от других птиц, меняют пуховые перья все разом, а не постепенно в течение всей жизни. Объясните, почему у пингвинов в ходе эволюции сформировались такие особенности пухового слоя перьев и как эти особенности повышают их приспособленность к условиям окружающей среды.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ответа: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Пингвины живут в холодных условиях, поэтому мощный пуховой слой (пуховые перья особого строения) им необходим в качестве термоизоляции.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 бы пуховые перья менялись постепенно, это приводило бы к нарушению плотности контурных перьев, что, в свою очередь, приводило к намоканию перьев при плавании.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Поэтому у пингвинов выработалась смена всех пуховых перьев разом, чтобы период смены был как можно короче.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 rot="5400000">
            <a:off x="30956" y="-30956"/>
            <a:ext cx="458788" cy="5207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8647906" y="6361907"/>
            <a:ext cx="458787" cy="5334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0" y="6399213"/>
            <a:ext cx="520700" cy="4587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0983602">
            <a:off x="8667750" y="0"/>
            <a:ext cx="476250" cy="5397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8202" name="TextBox 51"/>
          <p:cNvSpPr txBox="1">
            <a:spLocks noChangeArrowheads="1"/>
          </p:cNvSpPr>
          <p:nvPr/>
        </p:nvSpPr>
        <p:spPr bwMode="auto">
          <a:xfrm>
            <a:off x="323850" y="2349500"/>
            <a:ext cx="43926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Представьте себе бочку, в которой деревянные рейки по бокам разной высоты, как это показано на рисунке. Понятно, какой бы высоты ни были остальные рейки, но налить воды в бочку вы сможете ровно столько, какова длина самой короткой рейки.</a:t>
            </a:r>
          </a:p>
          <a:p>
            <a:pPr algn="just"/>
            <a:r>
              <a:rPr lang="ru-RU" sz="1800">
                <a:solidFill>
                  <a:srgbClr val="0000FF"/>
                </a:solidFill>
                <a:cs typeface="Arial" pitchFamily="34" charset="0"/>
              </a:rPr>
              <a:t>       Остается только "подменить" некоторые термины: высота налитой воды пусть будет какой-либо биологической или экологической функцией (например, урожайностью), а высота реек будет указывать на степень отклонения дозы того или иного фактора от оптимума.</a:t>
            </a:r>
          </a:p>
        </p:txBody>
      </p:sp>
      <p:sp>
        <p:nvSpPr>
          <p:cNvPr id="8203" name="TextBox 53"/>
          <p:cNvSpPr txBox="1">
            <a:spLocks noChangeArrowheads="1"/>
          </p:cNvSpPr>
          <p:nvPr/>
        </p:nvSpPr>
        <p:spPr bwMode="auto">
          <a:xfrm>
            <a:off x="250825" y="260350"/>
            <a:ext cx="8642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1800" b="1">
                <a:solidFill>
                  <a:srgbClr val="0000FF"/>
                </a:solidFill>
                <a:cs typeface="Arial" pitchFamily="34" charset="0"/>
              </a:rPr>
              <a:t>Немецкий химик Ю. Либих установил, что продуктивность культурных растений, в первую очередь, зависит от того питательного вещества (минерального элемента), который представлен в почве наиболее слабо. Например, если фосфора в почве лишь 20% от необходимой нормы, а кальция - 50% от нормы, то ограничивающим фактором будет недостаток фосфора; необходимо в первую очередь внести в почву именно фосфорсодержащие удобрения. 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32363" y="5229225"/>
            <a:ext cx="3071812" cy="430213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</a:rPr>
              <a:t>Бочка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00FF"/>
                </a:solidFill>
              </a:rPr>
              <a:t>Либиха</a:t>
            </a:r>
          </a:p>
        </p:txBody>
      </p:sp>
      <p:pic>
        <p:nvPicPr>
          <p:cNvPr id="8205" name="Picture 51" descr="http://www.tehkorm.ru/publikatsii/kombikorm-i-korma/images/bochka-libikh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0" y="2420938"/>
            <a:ext cx="4048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" descr="H:\Documents and Settings\Aida\Рабочий стол\текстуры и фоны, клипарты\новеньки картинки\office hilighter roll a h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063" y="55165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 rot="5400000">
            <a:off x="30956" y="-30956"/>
            <a:ext cx="458788" cy="5207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8647906" y="6361907"/>
            <a:ext cx="458787" cy="5334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0" y="6399213"/>
            <a:ext cx="520700" cy="4587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0983602">
            <a:off x="8667750" y="0"/>
            <a:ext cx="476250" cy="5397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0250" name="Прямоугольник 9"/>
          <p:cNvSpPr>
            <a:spLocks noChangeArrowheads="1"/>
          </p:cNvSpPr>
          <p:nvPr/>
        </p:nvSpPr>
        <p:spPr bwMode="auto">
          <a:xfrm>
            <a:off x="250825" y="260350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Закон необратимости и обратной связи взаимодействия в системе человек – биосфера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0825" y="1755775"/>
            <a:ext cx="4033838" cy="2554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Часть </a:t>
            </a:r>
            <a:r>
              <a:rPr lang="ru-RU" sz="2000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возобновимых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природных ресурсов (животных, растительных и т.д.) может стать </a:t>
            </a:r>
            <a:r>
              <a:rPr lang="ru-RU" sz="2000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невозобновляемой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, если деятельность человека сделает невозможным их жизнедеятельность и воспроизводство.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427538" y="1773238"/>
            <a:ext cx="4392612" cy="2554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Любое изменение в природной среде, вызванное хозяйственной деятельностью человека, бумерангом возвращается к человеку и имеет нежелательные последствия, влияющие на экономику, социальную жизнь и здоровье людей.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0253" name="Рисунок 13" descr="http://bio.1september.ru/2004/33/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365625"/>
            <a:ext cx="21018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" descr="http://t0.gstatic.com/images?q=tbn:ANd9GcT3NWZEpOf6P387lA6DzvK0CYx17fXjcITcJA103gULo5fg3hY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5085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3" descr="H:\Documents and Settings\Aida\Рабочий стол\текстуры и фоны, клипарты\новеньки картинки\office hilighter roll a h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5445125"/>
            <a:ext cx="10239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smtClean="0"/>
              <a:t>Правило Уоллеса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Видовое разнообразие увеличивается по мере продвижения от полюсов к экватору. </a:t>
            </a:r>
          </a:p>
          <a:p>
            <a:pPr eaLnBrk="1" hangingPunct="1">
              <a:defRPr/>
            </a:pP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Правило Аллена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Выступающие части тела (конечности, хвост, ушные раковины) у теплокровных животных в холодном климате короче, чем в теплом.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Правило Депере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85225" cy="51069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В каждой филогенетической линии наблюдается тенденция к увеличению размеров тела организмов, т. е. развитие идёт от мелких предковых к крупным. После достижения критических размеров начинается вымирание из-за нарушений основных пропорций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Правило Бергмана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964613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/>
              <a:t> </a:t>
            </a:r>
            <a:r>
              <a:rPr lang="ru-RU" smtClean="0"/>
              <a:t>1 вариант: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У теплокровных животных размеры больше в популяциях, живущих в более холодном климате.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2 вариант: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Более крупные размеры тела у гомойотермных (теплокровных) животных характерны для более холодных областей.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Правило Джордана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7963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3600" smtClean="0"/>
              <a:t>Согласно ему ареалы близкородственных форм животных (видов или подвигов) обычно занимают смежные территории и существенно не перекрываются.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2400" smtClean="0"/>
              <a:t>(Правило викариата, одно из основоположений теории географического видообразования).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Близкородственные виды часто обитают вместе, хотя принято считать, что между ними существует наиболее сильная конкуренция. Объясните, почему в этих случаях не происходит полного вытеснения одним видом другого. Противоречит ли это правилу конкурентного исключения?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  Вытеснения не происходит по следующим причинам: близкие виды занимают разные экологические ниши в одном и том же сообществе (разная пища, способ добывания корма, активность в разное время суток);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  избыток ресурса;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  ограничивается численность более сильного конкурента третьим видом;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  условия среды создают равновесие из-за того, что становятся благоприятными то для одного, то для другого. Поэтому отсутствие полного вытеснения не противоречит правилу конкурентного исключения.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Правило Жордана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У рыб, обитающих в водоёмах с повышенной солёностью и низкими температурами возрастает число позвонков в хвостовой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Правило Глогера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smtClean="0"/>
              <a:t>Животные в теплых и влажных регионах пигментированы сильнее (т.е. особи темнее), чем в холодных и сухих.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 экологическое правило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Глогера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среди родственных друг другу видов теплокровных животных обитающие в условиях теплого и влажного климата окрашены ярче (интенсивнее, темнее), чем те, которые обитают в условиях холодного и сухого климата (окрашены тусклее, светлее). Каково значение таких различий окраски? Ответ поясните.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климат определяет характер объектов окружающей среды (например, цвет почвы);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различные виды окраски являются приспособлениями к окружающей среде (маскировкой);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климатические условия влияют на синтез пигментов (солнечный свет влияет на синтез меланина);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климатические условия влияют на синтез витаминов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УФ-лучи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влияют на синтез витамина D);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виды, живущие в теплом климате, нуждаются в лучшей защите от солнечного (УФ) излучения;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темная окраска лучше поглощает УФ лучи (лучше защищает животное от них).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заданий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Множественный выбор;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 на сопоставления;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 на исключение неправильных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утверждений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 с развернутым ответом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theslide.ru/img/thumbs/297fc6257d7aa02305ff23fee2f807ca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mage2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8229600" cy="3571899"/>
          </a:xfrm>
          <a:prstGeom prst="rect">
            <a:avLst/>
          </a:prstGeom>
        </p:spPr>
      </p:pic>
      <p:pic>
        <p:nvPicPr>
          <p:cNvPr id="4" name="image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8791217" cy="136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Разные растения имеют различное время цветения в течение года. Так, например, Хризантемы зацветают поздним летом, осенью или зимой. При этом ирисы начинают цвести поздней весной или в начале лета. С каким абиотическим фактором связаны подобные различия? Как называется тип реакций, которые обеспечивающий цветение в разное время года? Предложите способ, с помощью которого можно обеспечить более раннее цветение хризантем в искусственных условиях? Объясните механизм его действия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Элементы ответа: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 связано с длинной светового дня (длительностью освещения)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2) тип реакций – фотопериодизм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3) снизить длительность освещения ИЛИ увеличить время без освещения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4) хризантемы – растения короткого светового дня (растения длинной ночи)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5) для цветения им необходимо обеспечить укороченное время освещения (увеличенное время без света)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водных животных часто встречаются прозрачные и полупрозрачные организмы, в то время как у наземных обитателей такая форма существования не распространена. Объясните, почему возникли подобные различия. К какому виду адаптации следует отнести описанные приспособления животных? Какие преимущества обитания в соответствующей среде обеспечивает наличие либо отсутствие прозрачности?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ответа: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1) Подобные различия возникли из-за необходимости соответствовать различным условиям среды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2) В водной среде обитания – высокая степень прозрачности всей плотной толщи воды, а в наземно-воздушной – прозрачен только неплотный воздух, в то время как поверхность (суша) усыпана разнородными объектами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Описанные приспособления животных относятся к морфологическим адаптациям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Прозрачность обеспечивает покровительственную окраску в воде (организм сливается с водой)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Отсутствие прозрачности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наземно-воздущной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среде позволяет маскироваться и так же использовать покровительственную окраску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Ксерофиты – растения приспособленные к жизни в регионах с недостатком влаги. Среди них встречаются суккуленты – агавы, кактусы, алоэ. Другая группа ксерофитов приобрела иные эволюционные адаптации к засушливому климату. Как называется эта группа растений, назовите их адаптации и приведите примеры таких растений.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ответа: 1)Склерофиты - засухоустойчивые растения (ксерофиты).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2)Склерофиты имеют хорошо развитые механические ткани.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3)Они обладают жёсткими побегами и листьями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4)Имеют толстую, препятствующую испарению кутикулу. 5)Имеют уменьшенные размеры клеток и межклеточного вещества.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6)Способны терять много влаги и не увядать.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островах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Андрос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архипелаге популяции гамбузии заселили каскад прудов, которые в дальнейшем отделились друг от друга. В различных прудах находилось разное количество хищников, при этом в прудах с большим количеством хищников гамбузия имеет заострённую форму головы и мощный хвост, а в водоемах с низким числом хищников рыбы имеют узкий хвост и более тупую форму головы. Когда гамбузии из разных прудов были посажены вместе, рыбы, жившие в водоемах с большим количеством хищников, не скрещивались с рыбами, живущими в водоемах с низком количеством хищников. Каким образом сформировались морфологические различия между разными популяциями? Каковы возможные причины отсутствия скрещивания? Почему несмотря на отсутствие возможности скрещивания эти популяции относятся к одному виду?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ответа: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у изолированных популяций возникли мутации, ставшие полезными в новых условиях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мутации закреплялись естественным отбором ИЛИ рыбы без мутаций чаще съедались хищниками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из-за морфологических различий рыбы выбирают партнеров своей популяции (выглядящих также, как и они);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4) из-за длительной репродуктивной изоляции накопились значительные генетические отличия, препятствующие скрещиванию;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недостаточно различий по критериям вида для того, чтобы считать эти популяции разными видами ИЛИ популяции не имеют достаточно генетических различий на уровне вида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1904 г. В.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установил следующую закономерность: у древесных растений-мезофитов в пределах одной кроны верхние листья по сравнению с нижними имеют меньший размер клеток столбчатой ткани, большую густоту сети жилок и увеличенное количество мелких устьиц в эпидерме. Чем различаются условия среды для верхних и нижних листьев одной кроны? Какое адаптивное значение имеют перечисленные анатомические особенности листьев? Почему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назвал такие черты строения верхних листьев ксероморфными? Аргументируйте каждый пункт своего ответа.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43182"/>
            <a:ext cx="8786874" cy="385765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верхние листья получают меньше воды, чем нижние;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верхние листья получают больше солнечного света ИЛИ больше нагреваются ИЛИ больше обдуваются ветром;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мелкий размер клеток снижает потребность листьев в воде;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4) густая сеть жилок обеспечивает эффективное поступление воды к клеткам листа;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густая сеть жилок препятствует увяданию листа (поддерживает механическую прочность листа);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увеличенное количество устьиц позволяет усилить транспирацию;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7) благодаря транспирации вода подтягивается из нижних частей растений к верхним листьям (поддерживается градиент водного потенциала) ИЛИ при испарении воды листья охлаждаются;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такие черты строения характерны для листьев ксерофитов (растений засушливых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местобитаний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92895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Известно, что среди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косаток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Orcinus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orca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существуют две группы, различающиеся по пищевому поведению: рыбоядные и хищные. Рыбоядные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косатки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питаются сельдью, палтусом, треской и другими видами рыб. Хищные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косатки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нападают на ластоногих, дельфинов и других китообразных. Эти две формы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косаток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отличаются также вокальным диалектом («песней»), формой спинного плавника и белого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седловидного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пятна. По данным генетических исследований и наблюдений морских биологов, представители этих двух групп не контактируют между собой, хотя их ареалы пересекаются. Какая форма изоляции описана в данном примере? Ответ обоснуйте. Некоторые исследователи считают, что в скором времени эти две группы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косаток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сформируют отдельные виды. Опишите, как происходит это видообразование.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ответа: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экологическая изоляция;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пищевая специализация внутри единого видового ареала (разные экологические ниши);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 изолированных популяциях накапливаются разные мутации;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разные мутации поддерживаются естественным отбором;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происходит репродуктивная изоляция.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26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Известно, что у прибрежных водорослей, обитающих в арктических морях, концентрация   органических   веществ   (липидов,   аминокислот   и   сахаров) в цитоплазме клеток существенно выше, чем у родственных им групп из экваториальных и субэкваториальных вод. Как можно объяснить такое различие? Температура плавления ненасыщенных жирных кислот ниже, чем у насыщенных. Предположите, в какое время года концентрация ненасыщенных жирных кислот в составе мембранных липидов у водорослей северных морей будет максимальной. Поясните свой ответ. Почему для водорослей опасно изменение агрегатного состояния внутренней среды?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  В арктических морях температура воды ниже, чем в экваториальных или субэкваториальных водах.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  Органические вещества при отрицательных температурах окружающей среды поддерживают цитоплазму в жидком состоянии.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  Зимой (в холодное время года) (будет выше концентрация ненасыщенных жирных кислот).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  При понижении температуры меняется текучесть мембраны («затвердевают» насыщенные жирные кислоты).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  Изменяется (увеличивается) количество ненасыщенных жирных кислот, чтобы сохранить текучесть мембраны.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  При переходе воды из жидкого состояния в твёрдое (лёд) разрываются клеточные мембраны (разрушаются клеточные органоиды).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Линия 27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практике сельского хозяйства широко используются ядохимикаты гербициды (лат.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трава) и инсектициды (лат.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насекомое). На продуктивность какого трофического уровня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агроценоза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оказывает влияние каждое из этих химических веществ? Ответ поясните. Как изменяется видовое разнообразие животных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агроценоза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использовании инсектицидов?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Пояснение.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  Гербициды оказывают влияние на первый трофический уровень.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  Гербициды используются для борьбы с сорняками.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  Инсектициды оказывают влияние на второй (третий, четвертый и т. д.) трофический уровень.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  Инсектициды используются для борьбы с насекомыми-вредителями.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  Снижается численность многих насекомых.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  Снижается численность насекомоядных животных (а также хищников выше по цепи питания).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Линия 27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определению известного эколога Ю.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Одума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экологическая сукцессия – это «упорядоченный процесс изменения», ведущий к стабильному,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климаксному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состоянию сообщества. Что запускает экологическую сукцессию? Чем определяется смена стадий этого процесса? Что останавливает экологическую сукцессию? Укажите два основных фактора, которые определяют 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климаксного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состояния.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ответа: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Экологическая сукцессия запускается наличием несоответствия существующего сообщества и условий окружающей среды, включая наличие новых неосвоенных территорий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2) Смена стадий экологической сукцессии происходит в результате изменений окружающей среды, осуществляемых самими организмами.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Экологическая сукцессия завершается по достижении соответствия существующего сообщества условиям окружающей среды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4) Особенности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климаксного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состояния сообщества определяются особенностями условий окружающей среды.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Особенности состава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климаксного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сообщества определяется имеющимся видовым разнообразием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664373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Рассмотрите рисунок и укажите (А) организм, обозначенный вопросительным знаком. Укажите (Б) тип биотических отношений, отображённый на рисунке, и (В) его характеристику. Для каждой буквы выберите соответствующий термин или соответствующее понятие из предложенного списка.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2.shkolkovo.online/st/5/v-thumb/image-20230720225822-7__1ysg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571900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71936" y="1857365"/>
          <a:ext cx="4857783" cy="2000264"/>
        </p:xfrm>
        <a:graphic>
          <a:graphicData uri="http://schemas.openxmlformats.org/drawingml/2006/table">
            <a:tbl>
              <a:tblPr/>
              <a:tblGrid>
                <a:gridCol w="1619261"/>
                <a:gridCol w="1619261"/>
                <a:gridCol w="1619261"/>
              </a:tblGrid>
              <a:tr h="11958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Тип биотических отношений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биотических отношений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44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_____(А)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____________(Б)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________(</a:t>
                      </a:r>
                      <a:r>
                        <a:rPr lang="ru-RU" sz="1600" dirty="0"/>
                        <a:t>В)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5786" y="4000504"/>
            <a:ext cx="685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кольчатый червь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паразитизм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одностороннее использование одним организмом другого без нанесения вреда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симбиоз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хищничество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красный коралл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актиния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8) взаимовыгодное сожительство, включающее пищевые связи     Ответ:   748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obiologii.ru/wp-content/uploads/0/e/f/0efff984c2dfc1178ed953b3fa00b25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 rot="5400000">
            <a:off x="30956" y="-30956"/>
            <a:ext cx="458788" cy="5207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8647906" y="6361907"/>
            <a:ext cx="458787" cy="53340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>
            <a:off x="0" y="6399213"/>
            <a:ext cx="520700" cy="4587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0983602">
            <a:off x="8667750" y="0"/>
            <a:ext cx="476250" cy="5397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9226" name="Рисунок 9" descr="http://bio.1september.ru/2004/33/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84538"/>
            <a:ext cx="36004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250825" y="1196975"/>
            <a:ext cx="864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Точнее – закономерность в области биологии,  согласно которой только часть (примерно 10%) энергии, поступившей на определенный системный уровень, передаётся организмам, находящимся на более высоких уровнях.</a:t>
            </a: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2555875" y="260350"/>
            <a:ext cx="4032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FF"/>
                </a:solidFill>
              </a:rPr>
              <a:t>Закон Линдемана</a:t>
            </a: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4140200" y="3429000"/>
            <a:ext cx="47529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Например, растения могут усваивать при  фотосинтезе до 1%  солнечной энергии. В свою очередь, растительноядные животные потребляют около до 10%  энергии растений (или:  до 90% энергии, накопленной растениями, просто теряется…).</a:t>
            </a:r>
          </a:p>
        </p:txBody>
      </p:sp>
      <p:pic>
        <p:nvPicPr>
          <p:cNvPr id="9230" name="Picture 3" descr="H:\Documents and Settings\Aida\Рабочий стол\текстуры и фоны, клипарты\новеньки картинки\office hilighter roll a h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063" y="55165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2175</Words>
  <PresentationFormat>Экран (4:3)</PresentationFormat>
  <Paragraphs>175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Элементы естественнонаучной грамотности в заданиях ЕГЭ (экология)</vt:lpstr>
      <vt:lpstr>Слайд 2</vt:lpstr>
      <vt:lpstr>Типы заданий </vt:lpstr>
      <vt:lpstr>Слайд 4</vt:lpstr>
      <vt:lpstr>Слайд 5</vt:lpstr>
      <vt:lpstr>Рассмотрите рисунок и укажите (А) организм, обозначенный вопросительным знаком. Укажите (Б) тип биотических отношений, отображённый на рисунке, и (В) его характеристику. Для каждой буквы выберите соответствующий термин или соответствующее понятие из предложенного списка.</vt:lpstr>
      <vt:lpstr>Слайд 7</vt:lpstr>
      <vt:lpstr>Слайд 8</vt:lpstr>
      <vt:lpstr>Слайд 9</vt:lpstr>
      <vt:lpstr>Слайд 10</vt:lpstr>
      <vt:lpstr>Слайд 11</vt:lpstr>
      <vt:lpstr>Законы системы хищник– жертва» (В.Вольтерра, 1905) </vt:lpstr>
      <vt:lpstr>Что произойдет в биоценозе смешанного леса, если из него исчезнут все виды насекомых? </vt:lpstr>
      <vt:lpstr>Слайд 14</vt:lpstr>
      <vt:lpstr>Объясните, какие изменения претерпел скелет современной лошади при переходе её предков к жизни на открытых пространствах.</vt:lpstr>
      <vt:lpstr>Слайд 16</vt:lpstr>
      <vt:lpstr>Каковы основные факторы-ограничители для растений, для животных, микроорганизмов? </vt:lpstr>
      <vt:lpstr>Тело пингвинов покрыто очень мощным плотным слоем контурных перьев, под которыми расположен толстый слой пуховых перьев. При этом пингвины, в отличие от других птиц, меняют пуховые перья все разом, а не постепенно в течение всей жизни. Объясните, почему у пингвинов в ходе эволюции сформировались такие особенности пухового слоя перьев и как эти особенности повышают их приспособленность к условиям окружающей среды. </vt:lpstr>
      <vt:lpstr>Слайд 19</vt:lpstr>
      <vt:lpstr>Слайд 20</vt:lpstr>
      <vt:lpstr>Правило Уоллеса </vt:lpstr>
      <vt:lpstr>Правило Аллена</vt:lpstr>
      <vt:lpstr>Правило Депере</vt:lpstr>
      <vt:lpstr>Правило Бергмана </vt:lpstr>
      <vt:lpstr>Правило Джордана</vt:lpstr>
      <vt:lpstr>Близкородственные виды часто обитают вместе, хотя принято считать, что между ними существует наиболее сильная конкуренция. Объясните, почему в этих случаях не происходит полного вытеснения одним видом другого. Противоречит ли это правилу конкурентного исключения? </vt:lpstr>
      <vt:lpstr>Правило Жордана</vt:lpstr>
      <vt:lpstr>Правило Глогера</vt:lpstr>
      <vt:lpstr> Известно экологическое правило Глогера: среди родственных друг другу видов теплокровных животных обитающие в условиях теплого и влажного климата окрашены ярче (интенсивнее, темнее), чем те, которые обитают в условиях холодного и сухого климата (окрашены тусклее, светлее). Каково значение таких различий окраски? Ответ поясните. .</vt:lpstr>
      <vt:lpstr>Слайд 30</vt:lpstr>
      <vt:lpstr>Слайд 31</vt:lpstr>
      <vt:lpstr>Разные растения имеют различное время цветения в течение года. Так, например, Хризантемы зацветают поздним летом, осенью или зимой. При этом ирисы начинают цвести поздней весной или в начале лета. С каким абиотическим фактором связаны подобные различия? Как называется тип реакций, которые обеспечивающий цветение в разное время года? Предложите способ, с помощью которого можно обеспечить более раннее цветение хризантем в искусственных условиях? Объясните механизм его действия</vt:lpstr>
      <vt:lpstr>Среди водных животных часто встречаются прозрачные и полупрозрачные организмы, в то время как у наземных обитателей такая форма существования не распространена. Объясните, почему возникли подобные различия. К какому виду адаптации следует отнести описанные приспособления животных? Какие преимущества обитания в соответствующей среде обеспечивает наличие либо отсутствие прозрачности?</vt:lpstr>
      <vt:lpstr>Ксерофиты – растения приспособленные к жизни в регионах с недостатком влаги. Среди них встречаются суккуленты – агавы, кактусы, алоэ. Другая группа ксерофитов приобрела иные эволюционные адаптации к засушливому климату. Как называется эта группа растений, назовите их адаптации и приведите примеры таких растений.</vt:lpstr>
      <vt:lpstr>На островах Андрос в Багамском архипелаге популяции гамбузии заселили каскад прудов, которые в дальнейшем отделились друг от друга. В различных прудах находилось разное количество хищников, при этом в прудах с большим количеством хищников гамбузия имеет заострённую форму головы и мощный хвост, а в водоемах с низким числом хищников рыбы имеют узкий хвост и более тупую форму головы. Когда гамбузии из разных прудов были посажены вместе, рыбы, жившие в водоемах с большим количеством хищников, не скрещивались с рыбами, живущими в водоемах с низком количеством хищников. Каким образом сформировались морфологические различия между разными популяциями? Каковы возможные причины отсутствия скрещивания? Почему несмотря на отсутствие возможности скрещивания эти популяции относятся к одному виду?</vt:lpstr>
      <vt:lpstr>В 1904 г. В. Р. Заленский установил следующую закономерность: у древесных растений-мезофитов в пределах одной кроны верхние листья по сравнению с нижними имеют меньший размер клеток столбчатой ткани, большую густоту сети жилок и увеличенное количество мелких устьиц в эпидерме. Чем различаются условия среды для верхних и нижних листьев одной кроны? Какое адаптивное значение имеют перечисленные анатомические особенности листьев? Почему Заленский назвал такие черты строения верхних листьев ксероморфными? Аргументируйте каждый пункт своего ответа.</vt:lpstr>
      <vt:lpstr>Известно, что среди косаток (Orcinus orca) существуют две группы, различающиеся по пищевому поведению: рыбоядные и хищные. Рыбоядные косатки питаются сельдью, палтусом, треской и другими видами рыб. Хищные косатки нападают на ластоногих, дельфинов и других китообразных. Эти две формы косаток отличаются также вокальным диалектом («песней»), формой спинного плавника и белого седловидного пятна. По данным генетических исследований и наблюдений морских биологов, представители этих двух групп не контактируют между собой, хотя их ареалы пересекаются. Какая форма изоляции описана в данном примере? Ответ обоснуйте. Некоторые исследователи считают, что в скором времени эти две группы косаток сформируют отдельные виды. Опишите, как происходит это видообразование.</vt:lpstr>
      <vt:lpstr>Линия 26</vt:lpstr>
      <vt:lpstr>Пояснение. </vt:lpstr>
      <vt:lpstr>Линия 27</vt:lpstr>
      <vt:lpstr>Пояснение. </vt:lpstr>
      <vt:lpstr>Линия 27</vt:lpstr>
      <vt:lpstr>Элементы ответа: 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естественнонаучной грамотности в заданиях ЕГЭ (экология)</dc:title>
  <dc:creator>project_005</dc:creator>
  <cp:lastModifiedBy>project_005</cp:lastModifiedBy>
  <cp:revision>29</cp:revision>
  <dcterms:created xsi:type="dcterms:W3CDTF">2023-09-30T18:37:26Z</dcterms:created>
  <dcterms:modified xsi:type="dcterms:W3CDTF">2023-10-02T21:00:04Z</dcterms:modified>
</cp:coreProperties>
</file>