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71007-DDBE-4A80-86C2-5067A7C6C8D1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2B287-161C-4527-9CFE-AEB644BE515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2B287-161C-4527-9CFE-AEB644BE5155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функциональной грамотности на уроках биологии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биологии МБОУ СОШ №49 станицы Смоленской МО Северский район имени Турчинского А.П.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Стратегии смыслового чтения: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работа с текстом: поиск информации и понимание прочитанного;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-работа с текстом: преобразование информации и её интерпретация;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-работа с текстом: оценка информации;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-приобретение социального и жизненного опыта через обогащение новыми знаниями.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смыслового чтения: ориентация в тексте, глубокое понимание текста,  применение полученной информации в практической деятельности. приемы работы с текстом при изучении нового материала, обобщении, актуализации во время индивидуальной, парной, групповой форм работы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Приемы работы с вопросами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1.Приём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Ромашка Блума: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 лепестков – 6 типов вопросов и заданий по тексту учебника к уроку: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-простые вопросы: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 будет…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-уточняющие вопросы: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Если я правильно понял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…-интерпретационные вопросы: (объясняющие)…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Почему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творческие вопросы, содержат частицу «бы» …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если бы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оценочные вопросы: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Почему что-то хорошо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практические вопросы: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Где вы в обычной жизни можете наблюдать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Каждый вправе выбрать вопрос по желанию при индивидуальной работе, при работе в парах и группах.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Приемы работы с текстом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2.Приём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Восстанови текст.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Текст собирается всеми участниками из отдельных предложений в логической последовательности.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3.Приём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Лови ошибку.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Участникам группы выдаётся текст с ошибками, которые надо найти и исправить, используя учебник.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4.Приём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Верные и неверные утверждения.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Выдается тест, в котором необходимо решить, что верно, а что неверно, своё решение пояснить.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5.Приём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Задай вопрос.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Ученики читают текст и составляют вопросы, которые потом задают друг другу.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7.Приём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Составь задание.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основе анализа текста составляют задание в парах или группах.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8.Прием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Дополни или сконструируй определение.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работе с текстом, выделяют главную мысль и выполняют задание.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Задачи по функциональной грамотности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25000" lnSpcReduction="20000"/>
          </a:bodyPr>
          <a:lstStyle/>
          <a:p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Задание 1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  Задание на знание особенностей строения организма, связанные со строением и средой обитания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Животное относится к классу Ракообразные, подотряда Ракообразные, отряда равноногих. Днём они обычно прячутся, предпочитая активизироваться в ночное время суток. Они всегда есть там, где сыро, темно и прохладно. И если человек случайно замечает одну из особей, то это не значит, что они только что завелись -  просто не попадались на глаза.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Это крошечный рачок, давно живущий на суше. Строго говоря, эти существа не являются вредителями, поэтому не стоит верить «страшилкам», которые о них рассказывают. Размножаясь в большом количестве в помещениях с высокой влажностью, они причиняют людям скорее психологический дискомфорт, так как имеют довольно отталкивающий внешний вид.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Эти ракообразные напрасно носят ярлык вредителей. Весь их «вред» состоит в том, что они в поисках жизненно необходимой им воды или наоборот, чтобы защититься от слишком высокой влажности (бывает и такое), забираются в квартиры, нанося человеку «визиты» главным образом в ночное время.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Для них не существует преград и расстояний – эти существа водятся и в подвалах, и в квартирах на любых этажах, и даже на чердаках.</a:t>
            </a:r>
          </a:p>
          <a:p>
            <a:pPr lvl="0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О каком ракообразном идет речь?</a:t>
            </a:r>
          </a:p>
          <a:p>
            <a:pPr lvl="0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Каковы органы дыхания данного животного?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Какие приспособления к дыханию возникли в процессе эволюции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6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 smtClean="0">
                <a:latin typeface="Times New Roman" pitchFamily="18" charset="0"/>
                <a:cs typeface="Times New Roman" pitchFamily="18" charset="0"/>
              </a:rPr>
              <a:t>Ответы: 1. Мокрица обыкновенная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400" i="1" dirty="0" smtClean="0">
                <a:latin typeface="Times New Roman" pitchFamily="18" charset="0"/>
                <a:cs typeface="Times New Roman" pitchFamily="18" charset="0"/>
              </a:rPr>
              <a:t>                2. Органы дыхания- жабры.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400" i="1" dirty="0" smtClean="0">
                <a:latin typeface="Times New Roman" pitchFamily="18" charset="0"/>
                <a:cs typeface="Times New Roman" pitchFamily="18" charset="0"/>
              </a:rPr>
              <a:t>                 3. Жабры заполнены слизью в которой растворяется атмосферный кислород.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6400" dirty="0" smtClean="0"/>
              <a:t> </a:t>
            </a:r>
          </a:p>
          <a:p>
            <a:pPr lvl="0"/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Задание 2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 Задание определяющее знания физиологических процессов и их взаимосвязь со строением структур тела.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Представьте: вы  вышли из теплого помещения  на улицу, где  температура минимум на 15 градусов ниже комнатной. Почувствовали озноб.  Появилась «гусиная кожа» и вы начали дрожать. Чтобы согреться, вы начали делать гимнастику. Сердце стало работать сильнее, кровоток усилился и вам стало теплее, дрожь прошла.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1.Объясните появление  «гусиной кожи?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 сокращается крошечная мышца, поднимающая волос, образуется бугорок, там где есть волоски 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2.Почему волосы на коже поднялись?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(мышца, удерживающая волос, сокращается и поднимает его, создавая воздушную подушку, которая предохраняла наших предков от переохлаждения).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3.Почему появляется дрожь в теле?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(рефлекторное сокращение мышц, вызывающее выделение тепла)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Составьте вопросы, которые помогли бы вам научно обосновать те процессы, которые происходят в вашем организме.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Задание  3.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Задание на знания особенности питания растений и их практического  применения.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Есть хорошая традиция – на праздники дарить цветы. Очень часто дарят розы. Срезанные в бутоне розы мама, поставила в вазу с водой и добавила сахар. Через некоторое время бутоны роз раскрылись и продолжительное время радовали своим цветением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Мамина подруга, которая тоже получила в праздник розы – воду добавила аспирин, утверждая, что он продляет жизнь срезанных цветов. А я узнала на уроках биологии, что перед тем как поставить цветы в вазу, нужно подрезать стебли цветов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прямо в воде для того, чтобы они долго сохранились. Объясните, кто был прав.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1.Почему  в воду со срезанными цветами добавляют сахар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? ( Срезка для цветов — это очень сильный стресс. Чтобы его уменьшить и дать растению недостающее питание, в воду добавляют сахар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2. Зачем добавляют в воду со срезанными цветами аспирин?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(Аспирин добавляют, потому что он и обеззараживает, и питает).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Зачем рекомендуют обрезать стебель прямо в воде?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(Это нужно, чтобы сосуды, по которым вода проникает в цветок, не закупоривались пузырьками воздуха.)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Задача </a:t>
            </a:r>
            <a:r>
              <a:rPr lang="ru-RU" b="1" u="sng" dirty="0" smtClean="0"/>
              <a:t>4</a:t>
            </a:r>
            <a:r>
              <a:rPr lang="ru-RU" u="sng" dirty="0" smtClean="0"/>
              <a:t> </a:t>
            </a:r>
            <a:r>
              <a:rPr lang="ru-RU" dirty="0" smtClean="0"/>
              <a:t> </a:t>
            </a:r>
            <a:r>
              <a:rPr lang="ru-RU" dirty="0" smtClean="0"/>
              <a:t>на умение  применения естественнонаучных знаний для объяснения явлений).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время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различных мероприятий.  На деловых встречах  за трапезой  обсуждают производственные дела, на семейных торжествах родственники ведут активные разговоры о своих делах, делятся семейными радостями. Многие застолья сопровождаются песнопением, шутками, но во время таких мероприятий могут быть случаи, когда человек начинает  кашлять, а в редких случаях частицы пищи попадают в трахею, затем в бронхи и человек может погибнуть, если не оказать своевременную первую помощь.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Почему не рекомендуется разговаривать во время еды?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(может не успеть закрыться надгортанник и пищевые частицы попадут в дыхательные пути)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Почему наступает асфиксия?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(не происходит газообмен)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Приемы первой доврачебной помощи при попадании инородного тела в дыхательные пути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(пострадавшего обхватить сзади, кулак в области солнечного сплетения: резко нажать в этой области, чтобы инородное тело удалилось из дыхательных путей. Маленького ребенка можно поднять вверх ногами и постукивая по спине, удалить инородное тело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Исследование  – в формировании естественнонаучной грамотности</a:t>
            </a:r>
            <a:endParaRPr lang="ru-RU" dirty="0"/>
          </a:p>
        </p:txBody>
      </p:sp>
      <p:pic>
        <p:nvPicPr>
          <p:cNvPr id="4" name="Picture 2" descr="C:\Users\123\Desktop\Соколов фото\P1150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86314" y="2357430"/>
            <a:ext cx="4039985" cy="4073236"/>
          </a:xfrm>
          <a:prstGeom prst="rect">
            <a:avLst/>
          </a:prstGeom>
          <a:noFill/>
        </p:spPr>
      </p:pic>
      <p:pic>
        <p:nvPicPr>
          <p:cNvPr id="5" name="Picture 2" descr="C:\Users\123\Desktop\IMG_20150122_0958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3116"/>
            <a:ext cx="4038600" cy="4314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0001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Исследовательская деятельность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project_005\Desktop\WhatsApp Image 2023-10-06 at 10.20.58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357406"/>
            <a:ext cx="3714776" cy="4500594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1" descr="C:\Users\techno005\Desktop\IMG_20180815_1417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130311" y="2370003"/>
            <a:ext cx="4761152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000108"/>
            <a:ext cx="77867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 В душе каждого ребенка есть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невидимые струны. Если тронуть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их умелой рукой, они красиво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зазвучат.»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В.А. Сухомлинский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Функциональная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грамотность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smtClean="0">
                <a:solidFill>
                  <a:prstClr val="black"/>
                </a:solidFill>
              </a:rPr>
              <a:t>-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 </a:t>
            </a:r>
            <a:r>
              <a:rPr lang="ru-RU" dirty="0" smtClean="0"/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способность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человека, общества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вступать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отношения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внешней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средой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быстро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адаптироваться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функционировать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изменяющихся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условиях.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Она включает приобретение знаний, развитие познавательных и творческих способностей, в постоянном обогащении научными знаниями и в применении их на практике, обеспечивает нормальное существование и функционирование человека в системе социальных отношений.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D3B7A"/>
                </a:solidFill>
              </a:rPr>
              <a:t>Формирование функциональной грамотности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2000240"/>
            <a:ext cx="8358245" cy="474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ea typeface="Times New Roman"/>
                <a:cs typeface="Arial" pitchFamily="34" charset="0"/>
              </a:rPr>
              <a:t>Грамотная,</a:t>
            </a:r>
            <a:r>
              <a:rPr lang="en-US" sz="2800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ea typeface="Times New Roman"/>
                <a:cs typeface="Arial" pitchFamily="34" charset="0"/>
              </a:rPr>
              <a:t>творческая личность становится признанной обществом на всех ступенях ее развития</a:t>
            </a:r>
            <a:endParaRPr lang="ru-RU" sz="2800" dirty="0"/>
          </a:p>
        </p:txBody>
      </p:sp>
      <p:pic>
        <p:nvPicPr>
          <p:cNvPr id="4" name="Содержимое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52" y="2454002"/>
            <a:ext cx="7668696" cy="3915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D3B7A"/>
                </a:solidFill>
              </a:rPr>
              <a:t>Метод проектов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повышает интерес к биологии, экологии и др. смежным наукам</a:t>
            </a:r>
          </a:p>
          <a:p>
            <a:pPr lvl="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формирует навыки сбора необходимой информации и самостоятельной работы с ней</a:t>
            </a:r>
          </a:p>
          <a:p>
            <a:pPr lvl="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формирует умение ставить перед собой учебные цели и задачи, выдвигать гипотезы, делать выводы</a:t>
            </a:r>
          </a:p>
          <a:p>
            <a:pPr lvl="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повышает уровень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обученности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по предмету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35732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3B7A"/>
                </a:solidFill>
              </a:rPr>
              <a:t>Развитие функциональной грамотности в начальной школе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D3B7A"/>
                </a:solidFill>
              </a:rPr>
              <a:t> </a:t>
            </a:r>
            <a:endParaRPr lang="ru-RU" dirty="0"/>
          </a:p>
        </p:txBody>
      </p:sp>
      <p:pic>
        <p:nvPicPr>
          <p:cNvPr id="4" name="Picture 2" descr="C:\Users\techno005\Desktop\20210914_1355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 flipH="1">
            <a:off x="-177265" y="2748978"/>
            <a:ext cx="3783492" cy="2714643"/>
          </a:xfrm>
          <a:prstGeom prst="rect">
            <a:avLst/>
          </a:prstGeom>
          <a:noFill/>
        </p:spPr>
      </p:pic>
      <p:pic>
        <p:nvPicPr>
          <p:cNvPr id="5" name="Рисунок 4" descr="C:\Users\techno005\Desktop\20210930_1239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174043" y="2755255"/>
            <a:ext cx="379604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techno005\Desktop\20210930_12403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861326" y="2996929"/>
            <a:ext cx="3911299" cy="2346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49544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D3B7A"/>
                </a:solidFill>
              </a:rPr>
              <a:t>Исследования в рамках </a:t>
            </a:r>
            <a:r>
              <a:rPr lang="ru-RU" b="1" dirty="0" smtClean="0">
                <a:solidFill>
                  <a:srgbClr val="1D3B7A"/>
                </a:solidFill>
              </a:rPr>
              <a:t> внеурочной деятельности</a:t>
            </a:r>
            <a:endParaRPr lang="ru-RU" dirty="0"/>
          </a:p>
        </p:txBody>
      </p:sp>
      <p:pic>
        <p:nvPicPr>
          <p:cNvPr id="4" name="Picture 2" descr="C:\Users\techno005\Desktop\20210910_1353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28661" y="2000240"/>
            <a:ext cx="4000529" cy="4143404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143116"/>
            <a:ext cx="2943863" cy="415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Исследовательская деятельность на уроках биологии</a:t>
            </a:r>
            <a:endParaRPr lang="ru-RU" dirty="0"/>
          </a:p>
        </p:txBody>
      </p:sp>
      <p:pic>
        <p:nvPicPr>
          <p:cNvPr id="7" name="Picture 3" descr="C:\Users\Галина\Desktop\653a8dbc-98a0-458b-a1c8-2943e7bc431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42910" y="2332037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123\Desktop\с рабочего стола\на конкурс\DSC019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357430"/>
            <a:ext cx="4038600" cy="3734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D3B7A"/>
                </a:solidFill>
              </a:rPr>
              <a:t>Ситуационные задачи на уроках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бязательный элемент такой задачи – проблемный вопрос, который должен вызвать у ученика желание найти на него ответ: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охотятся грибы?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Любому живому существу нужны органические вещества для построения своего тела. Животные получают их через еду. Растения образуют органические вещества посредством фотосинтеза. А как быть грибам? Они не обладают фотосинтезом, не охотятся?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Разрушители зубов.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«…Каждый раз во время еды, вы подвергаете свои зубы воздействию бактерий, вырабатывающих кислоту…», из текста, рекламирующего жевательную резинку. Как с точки зрения биологии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химии  прокомментировать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утверждение. Дать ответ.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133</TotalTime>
  <Words>955</Words>
  <PresentationFormat>Экран (4:3)</PresentationFormat>
  <Paragraphs>80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Городская</vt:lpstr>
      <vt:lpstr>Формирование функциональной грамотности на уроках биологии </vt:lpstr>
      <vt:lpstr>Функциональная грамотность - </vt:lpstr>
      <vt:lpstr>Формирование функциональной грамотности</vt:lpstr>
      <vt:lpstr>Грамотная, творческая личность становится признанной обществом на всех ступенях ее развития</vt:lpstr>
      <vt:lpstr>Метод проектов</vt:lpstr>
      <vt:lpstr>Развитие функциональной грамотности в начальной школе</vt:lpstr>
      <vt:lpstr>Исследования в рамках  внеурочной деятельности</vt:lpstr>
      <vt:lpstr>Исследовательская деятельность на уроках биологии</vt:lpstr>
      <vt:lpstr>Ситуационные задачи на уроках </vt:lpstr>
      <vt:lpstr>Стратегии смыслового чтения:</vt:lpstr>
      <vt:lpstr>Приемы работы с вопросами</vt:lpstr>
      <vt:lpstr>Приемы работы с текстом</vt:lpstr>
      <vt:lpstr>Задачи по функциональной грамотности</vt:lpstr>
      <vt:lpstr>Задание 2. Задание определяющее знания физиологических процессов и их взаимосвязь со строением структур тела.  </vt:lpstr>
      <vt:lpstr>Задание  3.  Задание на знания особенности питания растений и их практического  применения. </vt:lpstr>
      <vt:lpstr>Задача 4  на умение  применения естественнонаучных знаний для объяснения явлений).</vt:lpstr>
      <vt:lpstr>Исследование  – в формировании естественнонаучной грамотности</vt:lpstr>
      <vt:lpstr>Исследовательская деятельность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Функциональная грамотность</dc:title>
  <dc:creator>project_005</dc:creator>
  <cp:lastModifiedBy>project_005</cp:lastModifiedBy>
  <cp:revision>15</cp:revision>
  <dcterms:created xsi:type="dcterms:W3CDTF">2023-10-06T05:24:09Z</dcterms:created>
  <dcterms:modified xsi:type="dcterms:W3CDTF">2023-10-06T07:44:23Z</dcterms:modified>
</cp:coreProperties>
</file>