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7"/>
  </p:notesMasterIdLst>
  <p:sldIdLst>
    <p:sldId id="285" r:id="rId2"/>
    <p:sldId id="286" r:id="rId3"/>
    <p:sldId id="287" r:id="rId4"/>
    <p:sldId id="288" r:id="rId5"/>
    <p:sldId id="292" r:id="rId6"/>
    <p:sldId id="299" r:id="rId7"/>
    <p:sldId id="291" r:id="rId8"/>
    <p:sldId id="290" r:id="rId9"/>
    <p:sldId id="293" r:id="rId10"/>
    <p:sldId id="294" r:id="rId11"/>
    <p:sldId id="295" r:id="rId12"/>
    <p:sldId id="296" r:id="rId13"/>
    <p:sldId id="297" r:id="rId14"/>
    <p:sldId id="289" r:id="rId15"/>
    <p:sldId id="298" r:id="rId16"/>
  </p:sldIdLst>
  <p:sldSz cx="12192000" cy="6858000"/>
  <p:notesSz cx="6761163" cy="9942513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1pPr>
    <a:lvl2pPr marL="0" marR="0" lvl="1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2pPr>
    <a:lvl3pPr marL="0" marR="0" lvl="2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3pPr>
    <a:lvl4pPr marL="0" marR="0" lvl="3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4pPr>
    <a:lvl5pPr marL="0" marR="0" lvl="4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5pPr>
    <a:lvl6pPr marL="0" marR="0" lvl="5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6pPr>
    <a:lvl7pPr marL="0" marR="0" lvl="6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7pPr>
    <a:lvl8pPr marL="0" marR="0" lvl="7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8pPr>
    <a:lvl9pPr marL="0" marR="0" lvl="8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99FF"/>
    <a:srgbClr val="FF9900"/>
    <a:srgbClr val="FFFFCC"/>
    <a:srgbClr val="FFDDFF"/>
    <a:srgbClr val="FFCCFF"/>
    <a:srgbClr val="FF99CC"/>
    <a:srgbClr val="D6009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1488" y="4722694"/>
            <a:ext cx="4958187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8214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7870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9188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73951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71482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4457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4641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17306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60899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1792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8713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3986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1000">
              <a:srgbClr val="CCE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92C-BB78-4511-913A-0D710D06FB8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EA42D-C7EF-4BD7-9702-18CBF1B520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6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usinessyield.com/wp-content/uploads/2018/06/dilemm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51836" y="1874909"/>
            <a:ext cx="9645960" cy="144655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Личностный потенциал педагога: ключевые смыслы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313" y="5995698"/>
            <a:ext cx="964317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2023 г.</a:t>
            </a:r>
          </a:p>
        </p:txBody>
      </p:sp>
      <p:sp>
        <p:nvSpPr>
          <p:cNvPr id="17" name="AutoShape 6" descr="blob:https://web-telegram.ru/78459d3a-9969-4274-a797-61dfd1a1a3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98"/>
          <a:stretch/>
        </p:blipFill>
        <p:spPr>
          <a:xfrm>
            <a:off x="10693665" y="108091"/>
            <a:ext cx="125513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7557939" y="3465513"/>
            <a:ext cx="4581767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Анна Леонидовна Савельева,</a:t>
            </a:r>
          </a:p>
          <a:p>
            <a:pPr algn="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психологии, педагогики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дополнительного образования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 «Институт развития образования»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</a:p>
        </p:txBody>
      </p:sp>
      <p:sp>
        <p:nvSpPr>
          <p:cNvPr id="5" name="AutoShape 2" descr="https://bba0816e-594a-4120-b78a-386548177f64.selcdn.net/unsafe/400x400/smart/https:/782329.selcdn.ru/leonardo/uploadsForSiteId/1510/block/7e860baf-95fd-4bf0-aecc-a2318260061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engels.ruc.su/upload/iblock/aab/fww2knr1395rvt7vk5sn1w66qvuyj10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0" y="139502"/>
            <a:ext cx="1487776" cy="13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libkem.su/images/nelekc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32711" r="11843" b="41626"/>
          <a:stretch/>
        </p:blipFill>
        <p:spPr bwMode="auto">
          <a:xfrm rot="20118439">
            <a:off x="396587" y="4333448"/>
            <a:ext cx="6190784" cy="156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24235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</a:pP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Урок</a:t>
            </a:r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1: „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еалистичн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ая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фокусировк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b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62" y="1263534"/>
            <a:ext cx="8118914" cy="541260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79833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031"/>
          </a:xfrm>
        </p:spPr>
        <p:txBody>
          <a:bodyPr>
            <a:normAutofit fontScale="90000"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</a:pP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de-DE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Урок</a:t>
            </a:r>
            <a:r>
              <a:rPr lang="de-D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2: «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Закон </a:t>
            </a:r>
            <a:r>
              <a:rPr lang="de-DE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потока</a:t>
            </a:r>
            <a:r>
              <a:rPr lang="de-D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de-DE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1157979"/>
            <a:ext cx="7800109" cy="52657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2615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393" y="347943"/>
            <a:ext cx="10839796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de-DE" sz="4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Урок</a:t>
            </a:r>
            <a:r>
              <a:rPr lang="de-DE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3: «</a:t>
            </a:r>
            <a:r>
              <a:rPr lang="de-DE" sz="4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Запачкайте</a:t>
            </a:r>
            <a:r>
              <a:rPr lang="de-DE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4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морду</a:t>
            </a:r>
            <a:r>
              <a:rPr lang="de-DE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4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кровью</a:t>
            </a:r>
            <a:r>
              <a:rPr lang="de-DE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54" y="1280159"/>
            <a:ext cx="9261643" cy="484692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67736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>
            <a:no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</a:pP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Урок</a:t>
            </a:r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5: «</a:t>
            </a: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</a:t>
            </a:r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ныть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8" y="1297863"/>
            <a:ext cx="7946967" cy="52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48449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974" y="0"/>
            <a:ext cx="10515600" cy="1325563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Цитаты о наставничестве</a:t>
            </a:r>
            <a:endParaRPr lang="ru-RU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43" y="1431433"/>
            <a:ext cx="11052313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1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«Наставник — это тот, кто позволяет вам увидеть надежду внутри себя»</a:t>
            </a:r>
            <a:endParaRPr lang="ru-RU" sz="1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1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«Наше главное желание в жизни — это кто-то, кто заставит нас делать то, что мы можем»</a:t>
            </a:r>
            <a:endParaRPr lang="ru-RU" sz="1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1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«Хороший тренер может изменить игру. Великий тренер может изменить жизнь»</a:t>
            </a:r>
            <a:endParaRPr lang="ru-RU" sz="1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1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«Наставник не учитель, но  пробуждающий» </a:t>
            </a:r>
            <a:endParaRPr lang="ru-RU" sz="1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1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«Наставничество — это: делиться жизненным опытом и верностью выбранному делу»</a:t>
            </a:r>
            <a:endParaRPr lang="ru-RU" sz="1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1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sz="1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2095622212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974" y="1"/>
            <a:ext cx="10515600" cy="103077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Рефлексия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b="9945"/>
          <a:stretch/>
        </p:blipFill>
        <p:spPr bwMode="auto">
          <a:xfrm>
            <a:off x="3059083" y="1496292"/>
            <a:ext cx="6348837" cy="4887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5924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8" y="282633"/>
            <a:ext cx="10916476" cy="104293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Ключевой смысл личностного роста - … </a:t>
            </a:r>
            <a:b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помочь кому-то: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688" y="1414808"/>
            <a:ext cx="10647760" cy="4936116"/>
          </a:xfrm>
        </p:spPr>
        <p:txBody>
          <a:bodyPr>
            <a:normAutofit fontScale="92500" lnSpcReduction="10000"/>
          </a:bodyPr>
          <a:lstStyle/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/>
                <a:ea typeface="Times New Roman"/>
              </a:rPr>
              <a:t>расти, используя                                          свои знания и опыт; </a:t>
            </a:r>
          </a:p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  <a:sym typeface="Helvetica"/>
              </a:rPr>
              <a:t>приобрести новые навыки;</a:t>
            </a:r>
          </a:p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  <a:sym typeface="Helvetica"/>
              </a:rPr>
              <a:t>расширение профессиональной сети;</a:t>
            </a:r>
          </a:p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  <a:sym typeface="Helvetica"/>
              </a:rPr>
              <a:t>продвинуться по карьерной лестнице;</a:t>
            </a:r>
          </a:p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/>
                <a:ea typeface="Calibri"/>
              </a:rPr>
              <a:t>понимание профессиональных технологий;</a:t>
            </a:r>
          </a:p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/>
                <a:ea typeface="Calibri"/>
              </a:rPr>
              <a:t>…</a:t>
            </a:r>
          </a:p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/>
                <a:ea typeface="Calibri"/>
              </a:rPr>
              <a:t>…</a:t>
            </a:r>
          </a:p>
          <a:p>
            <a:pPr marL="4856163" indent="-457200">
              <a:spcAft>
                <a:spcPts val="0"/>
              </a:spcAft>
              <a:buFontTx/>
              <a:buChar char="-"/>
              <a:tabLst>
                <a:tab pos="4572000" algn="l"/>
                <a:tab pos="4664075" algn="l"/>
              </a:tabLst>
            </a:pPr>
            <a:endParaRPr lang="ru-RU" sz="2400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8" y="1992821"/>
            <a:ext cx="4737047" cy="348846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8734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5" y="22973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Преимущества - …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296785"/>
            <a:ext cx="5890953" cy="508739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правильные разговоры между нужными людьми в нужное время в нужном месте;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лестниц и строительных лесов, необходимых для достижения успеха во времена перемен, трудностей и адаптации;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личностный рост;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профессиональный опыт;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мотивация;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… 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ru-RU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s://bogatyr.club/uploads/posts/2023-03/1678391475_bogatyr-club-p-fon-nastavnichestvo-foni-ob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9" y="1921056"/>
            <a:ext cx="4595599" cy="350274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0562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Слагаемые успеха - …</a:t>
            </a:r>
            <a:br>
              <a:rPr lang="ru-RU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endParaRPr lang="ru-RU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4089863"/>
            <a:ext cx="11488189" cy="229431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ясная цель +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подобранные пары наставник-наставляемый +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готовность наставника и подопечного </a:t>
            </a:r>
            <a:r>
              <a:rPr lang="ru-RU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+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отслеживание результатов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avatars.mds.yandex.net/i?id=9480de25b85097dcebaf90d69dc5f10fa9c207b0-8201364-images-thumbs&amp;ref=rim&amp;n=33&amp;w=331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1145756"/>
            <a:ext cx="5491628" cy="27375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1805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" y="-11194"/>
            <a:ext cx="606829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Выбор наставника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54" y="1265290"/>
            <a:ext cx="5475315" cy="5268514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Пойми свои цели.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Подумай, на кого равняешься.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Проведи свое исследование.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Будь в курсе существующей сети.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Пойми разницу между наставником и спонсором.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4175" y="328423"/>
            <a:ext cx="5324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>
              <a:lnSpc>
                <a:spcPct val="90000"/>
              </a:lnSpc>
              <a:spcBef>
                <a:spcPts val="1000"/>
              </a:spcBef>
            </a:pPr>
            <a:r>
              <a:rPr lang="ru-RU" sz="4000" b="1" kern="120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Качества наставника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0087" y="1289532"/>
            <a:ext cx="5713615" cy="519834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r>
              <a:rPr lang="ru-RU" sz="2800" b="1" kern="12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Терпелив, не осуждает. </a:t>
            </a:r>
          </a:p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r>
              <a:rPr lang="ru-RU" sz="2800" b="1" kern="12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Честен, конструктивен. </a:t>
            </a:r>
          </a:p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r>
              <a:rPr lang="ru-RU" sz="2800" b="1" kern="12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Открыт новому, надежен. </a:t>
            </a:r>
          </a:p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r>
              <a:rPr lang="ru-RU" sz="2800" b="1" kern="12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Приверженец наставничества.</a:t>
            </a:r>
          </a:p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r>
              <a:rPr lang="ru-RU" sz="2800" b="1" kern="12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Активный слушатель. </a:t>
            </a:r>
          </a:p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r>
              <a:rPr lang="ru-RU" sz="2800" b="1" kern="12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Признает заслуги, дает значимые отзывы и советы. </a:t>
            </a:r>
          </a:p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r>
              <a:rPr lang="ru-RU" sz="2800" b="1" kern="12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Оказывать поддержку.</a:t>
            </a:r>
          </a:p>
          <a:p>
            <a:pPr algn="just" hangingPunct="1">
              <a:lnSpc>
                <a:spcPct val="90000"/>
              </a:lnSpc>
              <a:spcBef>
                <a:spcPts val="1800"/>
              </a:spcBef>
            </a:pPr>
            <a:endParaRPr lang="ru-RU" sz="2800" b="1" kern="1200" spc="-3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87595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608" y="0"/>
            <a:ext cx="11199716" cy="6299696"/>
          </a:xfrm>
        </p:spPr>
      </p:pic>
    </p:spTree>
    <p:extLst>
      <p:ext uri="{BB962C8B-B14F-4D97-AF65-F5344CB8AC3E}">
        <p14:creationId xmlns:p14="http://schemas.microsoft.com/office/powerpoint/2010/main" val="3305356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4417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42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Как получить пользу от наставничества?</a:t>
            </a:r>
            <a:b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686" y="227074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Знай, что ты хочешь.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Держи линию связи открытой.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Задавай вопросы.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Сделай это беспроигрышным.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отставайте от задач и </a:t>
            </a:r>
            <a:r>
              <a:rPr lang="ru-RU" b="1" spc="-3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дедлайнов</a:t>
            </a: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Используй свои сильные стороны.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Отдавай должное и выражай признательность.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b="1" spc="-3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b="1" spc="-3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16684" r="5460" b="13966"/>
          <a:stretch/>
        </p:blipFill>
        <p:spPr bwMode="auto">
          <a:xfrm rot="670005">
            <a:off x="5772857" y="1532016"/>
            <a:ext cx="5741324" cy="28986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94545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1" y="0"/>
            <a:ext cx="11687694" cy="1325563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2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Что можно и чего нельзя делать в  наставничестве?</a:t>
            </a:r>
            <a:endParaRPr lang="ru-RU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43" y="1180408"/>
            <a:ext cx="11052313" cy="599890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4000" b="1" i="1" spc="-3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Зя</a:t>
            </a:r>
            <a:r>
              <a:rPr lang="ru-RU" sz="4000" b="1" i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latin typeface="Times New Roman"/>
                <a:ea typeface="Times New Roman"/>
              </a:rPr>
              <a:t>Создать структуру, быть обучаемым,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latin typeface="Times New Roman"/>
                <a:ea typeface="Times New Roman"/>
              </a:rPr>
              <a:t>предлагать и  принимать конструктивную критику, 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latin typeface="Times New Roman"/>
                <a:ea typeface="Times New Roman"/>
              </a:rPr>
              <a:t>извлеките уроки из своих прошлых ошибок, 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002060"/>
                </a:solidFill>
                <a:latin typeface="Times New Roman"/>
                <a:ea typeface="Times New Roman"/>
              </a:rPr>
              <a:t>Ставить достижимые цели .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spc="-30" dirty="0">
                <a:solidFill>
                  <a:srgbClr val="000000"/>
                </a:solidFill>
                <a:latin typeface="Times New Roman"/>
                <a:ea typeface="Times New Roman"/>
              </a:rPr>
              <a:t>                                                              </a:t>
            </a:r>
            <a:r>
              <a:rPr lang="ru-RU" sz="4000" b="1" i="1" spc="-3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Незя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422275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C00000"/>
                </a:solidFill>
                <a:latin typeface="Times New Roman"/>
                <a:ea typeface="Times New Roman"/>
              </a:rPr>
              <a:t>Чувствовать себя обязанным,  </a:t>
            </a:r>
            <a:endParaRPr lang="ru-RU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4222750" indent="0" algn="just">
              <a:spcAft>
                <a:spcPts val="0"/>
              </a:spcAft>
              <a:buNone/>
            </a:pPr>
            <a:r>
              <a:rPr lang="ru-RU" b="1" spc="-30" dirty="0">
                <a:solidFill>
                  <a:srgbClr val="C00000"/>
                </a:solidFill>
                <a:latin typeface="Times New Roman"/>
                <a:ea typeface="Times New Roman"/>
              </a:rPr>
              <a:t>поддаваться манипулированию,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 д</a:t>
            </a:r>
            <a:r>
              <a:rPr lang="ru-RU" b="1" spc="-30" dirty="0">
                <a:solidFill>
                  <a:srgbClr val="C00000"/>
                </a:solidFill>
                <a:latin typeface="Times New Roman"/>
                <a:ea typeface="Times New Roman"/>
              </a:rPr>
              <a:t>ействуйте так, как будто вы знаете больше, чем на самом деле.</a:t>
            </a:r>
            <a:endParaRPr lang="ru-RU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4026882"/>
            <a:ext cx="2382231" cy="23822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2378" r="56214" b="27319"/>
          <a:stretch/>
        </p:blipFill>
        <p:spPr bwMode="auto">
          <a:xfrm>
            <a:off x="9543011" y="1180408"/>
            <a:ext cx="1766655" cy="17789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6136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441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br>
              <a:rPr lang="ru-RU" sz="4000" b="1" kern="1800" spc="-30" dirty="0">
                <a:latin typeface="Times New Roman"/>
                <a:ea typeface="Times New Roman"/>
              </a:rPr>
            </a:br>
            <a:br>
              <a:rPr lang="ru-RU" sz="4000" b="1" kern="1800" spc="-30" dirty="0">
                <a:latin typeface="Times New Roman"/>
                <a:ea typeface="Times New Roman"/>
              </a:rPr>
            </a:br>
            <a:br>
              <a:rPr lang="ru-RU" sz="4000" b="1" kern="1800" spc="-30" dirty="0">
                <a:latin typeface="Times New Roman"/>
                <a:ea typeface="Times New Roman"/>
              </a:rPr>
            </a:br>
            <a:br>
              <a:rPr lang="ru-RU" sz="4000" b="1" kern="1800" spc="-30" dirty="0">
                <a:latin typeface="Times New Roman"/>
                <a:ea typeface="Times New Roman"/>
              </a:rPr>
            </a:br>
            <a:r>
              <a:rPr lang="ru-RU" sz="4200" b="1" kern="180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Дилемма подопечного</a:t>
            </a:r>
            <a:br>
              <a:rPr lang="ru-RU" sz="4200" b="1" kern="1800" spc="-30" dirty="0">
                <a:latin typeface="Times New Roman"/>
                <a:ea typeface="Times New Roman"/>
              </a:rPr>
            </a:br>
            <a:br>
              <a:rPr lang="ru-RU" sz="4200" b="1" kern="1800" spc="-30" dirty="0">
                <a:latin typeface="Times New Roman"/>
                <a:ea typeface="Times New Roman"/>
              </a:rPr>
            </a:br>
            <a:br>
              <a:rPr lang="ru-RU" sz="4000" dirty="0">
                <a:latin typeface="Times New Roman"/>
                <a:ea typeface="Calibri"/>
              </a:rPr>
            </a:br>
            <a:b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41" y="1313410"/>
            <a:ext cx="11647518" cy="5258796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6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Дилемма силы.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6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Дилемма подчинения.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3. Дилемма свободы.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Биржевая дилемма.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5. Дилемма прощания.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dirty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b="1" spc="-3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dirty="0">
              <a:latin typeface="Times New Roman"/>
              <a:ea typeface="Calibri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endParaRPr lang="ru-RU" sz="3200" dirty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b="1" spc="-3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b="1" spc="-3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дилемма подопечног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75" y="3108959"/>
            <a:ext cx="5262129" cy="32752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879405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441</Words>
  <Application>Microsoft Office PowerPoint</Application>
  <PresentationFormat>Широкоэкранный</PresentationFormat>
  <Paragraphs>89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Liberation Serif</vt:lpstr>
      <vt:lpstr>Times New Roman</vt:lpstr>
      <vt:lpstr>1_Тема Office</vt:lpstr>
      <vt:lpstr>Презентация PowerPoint</vt:lpstr>
      <vt:lpstr>Ключевой смысл личностного роста - …  помочь кому-то: </vt:lpstr>
      <vt:lpstr>Преимущества - … </vt:lpstr>
      <vt:lpstr>Слагаемые успеха - … </vt:lpstr>
      <vt:lpstr>Выбор наставника</vt:lpstr>
      <vt:lpstr>Презентация PowerPoint</vt:lpstr>
      <vt:lpstr>Как получить пользу от наставничества? </vt:lpstr>
      <vt:lpstr>Что можно и чего нельзя делать в  наставничестве?</vt:lpstr>
      <vt:lpstr>    Дилемма подопечного    </vt:lpstr>
      <vt:lpstr>Урок 1: „Реалистичная фокусировка“ </vt:lpstr>
      <vt:lpstr> Урок 2: «Закон потока» </vt:lpstr>
      <vt:lpstr>Презентация PowerPoint</vt:lpstr>
      <vt:lpstr> Урок 5: «Не ныть!» </vt:lpstr>
      <vt:lpstr>Цитаты о наставничестве</vt:lpstr>
      <vt:lpstr> Рефлексия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созданию Центров образования цифрового и гуманитарного профилей «Точка роста» в 2020 году</dc:title>
  <dc:creator>Котова Ирина Алексеевна</dc:creator>
  <cp:lastModifiedBy>Анна Л. Савельева</cp:lastModifiedBy>
  <cp:revision>197</cp:revision>
  <cp:lastPrinted>2020-04-28T08:28:56Z</cp:lastPrinted>
  <dcterms:modified xsi:type="dcterms:W3CDTF">2023-10-04T08:32:46Z</dcterms:modified>
</cp:coreProperties>
</file>