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7" r:id="rId4"/>
    <p:sldId id="260" r:id="rId5"/>
    <p:sldId id="262" r:id="rId6"/>
    <p:sldId id="263" r:id="rId7"/>
    <p:sldId id="264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5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464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EC92D1-773F-460F-82B4-3A130989670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D0C5D52-0651-4A70-81C3-B8C9D2B0D994}">
      <dgm:prSet phldrT="[Текст]" custT="1"/>
      <dgm:spPr/>
      <dgm:t>
        <a:bodyPr/>
        <a:lstStyle/>
        <a:p>
          <a:r>
            <a:rPr lang="ru-RU" sz="4000" b="1" dirty="0"/>
            <a:t>КЛЕТКИ</a:t>
          </a:r>
        </a:p>
      </dgm:t>
    </dgm:pt>
    <dgm:pt modelId="{EDB74129-C272-4F9A-B22B-464D09DF2369}" type="parTrans" cxnId="{41DDC6DD-C870-4301-84DF-B8C5E8CC8AC3}">
      <dgm:prSet/>
      <dgm:spPr/>
      <dgm:t>
        <a:bodyPr/>
        <a:lstStyle/>
        <a:p>
          <a:endParaRPr lang="ru-RU"/>
        </a:p>
      </dgm:t>
    </dgm:pt>
    <dgm:pt modelId="{FED6DBAF-FE85-415A-A316-6965983C2111}" type="sibTrans" cxnId="{41DDC6DD-C870-4301-84DF-B8C5E8CC8AC3}">
      <dgm:prSet/>
      <dgm:spPr/>
      <dgm:t>
        <a:bodyPr/>
        <a:lstStyle/>
        <a:p>
          <a:endParaRPr lang="ru-RU"/>
        </a:p>
      </dgm:t>
    </dgm:pt>
    <dgm:pt modelId="{6150DF68-E16B-492D-867D-E1BA21F07111}">
      <dgm:prSet phldrT="[Текст]" custT="1"/>
      <dgm:spPr/>
      <dgm:t>
        <a:bodyPr/>
        <a:lstStyle/>
        <a:p>
          <a:r>
            <a:rPr lang="ru-RU" sz="2800" b="1"/>
            <a:t>соматические</a:t>
          </a:r>
        </a:p>
      </dgm:t>
    </dgm:pt>
    <dgm:pt modelId="{38F75CD7-BA03-42E3-B21E-A460162F804D}" type="parTrans" cxnId="{CDE35D61-D34B-4B34-BB4D-1939AF6BB532}">
      <dgm:prSet/>
      <dgm:spPr/>
      <dgm:t>
        <a:bodyPr/>
        <a:lstStyle/>
        <a:p>
          <a:endParaRPr lang="ru-RU"/>
        </a:p>
      </dgm:t>
    </dgm:pt>
    <dgm:pt modelId="{78A31754-602B-411A-84C5-CB1CF5F12369}" type="sibTrans" cxnId="{CDE35D61-D34B-4B34-BB4D-1939AF6BB532}">
      <dgm:prSet/>
      <dgm:spPr/>
      <dgm:t>
        <a:bodyPr/>
        <a:lstStyle/>
        <a:p>
          <a:endParaRPr lang="ru-RU"/>
        </a:p>
      </dgm:t>
    </dgm:pt>
    <dgm:pt modelId="{0C81D4FD-7568-4DEB-BAD1-D15B6F1F686B}">
      <dgm:prSet phldrT="[Текст]" custT="1"/>
      <dgm:spPr/>
      <dgm:t>
        <a:bodyPr/>
        <a:lstStyle/>
        <a:p>
          <a:r>
            <a:rPr lang="ru-RU" sz="1400" b="1" dirty="0">
              <a:solidFill>
                <a:srgbClr val="C00000"/>
              </a:solidFill>
            </a:rPr>
            <a:t>ДИПЛОИДНЫЙ</a:t>
          </a:r>
          <a:endParaRPr lang="en-US" sz="1400" b="1" dirty="0">
            <a:solidFill>
              <a:srgbClr val="C00000"/>
            </a:solidFill>
          </a:endParaRPr>
        </a:p>
        <a:p>
          <a:r>
            <a:rPr lang="ru-RU" sz="1400" b="1" dirty="0"/>
            <a:t>(двойной набор хромосом)</a:t>
          </a:r>
        </a:p>
        <a:p>
          <a:r>
            <a:rPr lang="ru-RU" sz="1400" b="1" dirty="0">
              <a:solidFill>
                <a:srgbClr val="C00000"/>
              </a:solidFill>
            </a:rPr>
            <a:t>2</a:t>
          </a:r>
          <a:r>
            <a:rPr lang="en-US" sz="1400" b="1" dirty="0">
              <a:solidFill>
                <a:srgbClr val="C00000"/>
              </a:solidFill>
            </a:rPr>
            <a:t>n</a:t>
          </a:r>
          <a:r>
            <a:rPr lang="ru-RU" sz="1400" b="1" dirty="0">
              <a:solidFill>
                <a:srgbClr val="C00000"/>
              </a:solidFill>
            </a:rPr>
            <a:t> </a:t>
          </a:r>
        </a:p>
        <a:p>
          <a:r>
            <a:rPr lang="ru-RU" sz="1400" b="1" dirty="0"/>
            <a:t>(парные соматические </a:t>
          </a:r>
          <a:r>
            <a:rPr lang="ru-RU" sz="1400" b="1" dirty="0" err="1"/>
            <a:t>хромосомы=аутосомы</a:t>
          </a:r>
          <a:r>
            <a:rPr lang="ru-RU" sz="1400" b="1" dirty="0"/>
            <a:t> и 2 хромосомы, определяющие пол организма)</a:t>
          </a:r>
        </a:p>
        <a:p>
          <a:r>
            <a:rPr lang="ru-RU" sz="1400" b="1" dirty="0">
              <a:solidFill>
                <a:srgbClr val="002060"/>
              </a:solidFill>
            </a:rPr>
            <a:t>Например: </a:t>
          </a:r>
          <a:r>
            <a:rPr lang="ru-RU" sz="1400" b="0" dirty="0"/>
            <a:t>Диплоидный набор хромосом клеток буйвола содержит 48 хромосом.</a:t>
          </a:r>
        </a:p>
        <a:p>
          <a:r>
            <a:rPr lang="ru-RU" sz="1400" b="0" dirty="0"/>
            <a:t>Клетки желудка буйвола  содержат 48 хромосом (46 </a:t>
          </a:r>
          <a:r>
            <a:rPr lang="ru-RU" sz="1400" b="0" dirty="0" err="1"/>
            <a:t>аутосомы</a:t>
          </a:r>
          <a:r>
            <a:rPr lang="ru-RU" sz="1400" b="0" dirty="0"/>
            <a:t> и 2 половые хромосомы: </a:t>
          </a:r>
          <a:r>
            <a:rPr lang="en-US" sz="1400" b="0" dirty="0"/>
            <a:t>XY</a:t>
          </a:r>
          <a:r>
            <a:rPr lang="ru-RU" sz="1400" b="0" dirty="0"/>
            <a:t> или ХХ)</a:t>
          </a:r>
        </a:p>
        <a:p>
          <a:r>
            <a:rPr lang="ru-RU" sz="1400" b="1" dirty="0"/>
            <a:t>деление: МИТОЗ, АМИТОЗ</a:t>
          </a:r>
        </a:p>
      </dgm:t>
    </dgm:pt>
    <dgm:pt modelId="{8DD9FD92-73D3-4E11-B0E2-00137F9381E8}" type="parTrans" cxnId="{3112946D-E8D2-4B9C-9FE3-482C9DFC85F4}">
      <dgm:prSet/>
      <dgm:spPr/>
      <dgm:t>
        <a:bodyPr/>
        <a:lstStyle/>
        <a:p>
          <a:endParaRPr lang="ru-RU"/>
        </a:p>
      </dgm:t>
    </dgm:pt>
    <dgm:pt modelId="{2CBE7113-6B0A-4BA0-BE70-63B62EB2E722}" type="sibTrans" cxnId="{3112946D-E8D2-4B9C-9FE3-482C9DFC85F4}">
      <dgm:prSet/>
      <dgm:spPr/>
      <dgm:t>
        <a:bodyPr/>
        <a:lstStyle/>
        <a:p>
          <a:endParaRPr lang="ru-RU"/>
        </a:p>
      </dgm:t>
    </dgm:pt>
    <dgm:pt modelId="{71B39327-402D-475A-8986-A22E0FA6E467}">
      <dgm:prSet phldrT="[Текст]" custT="1"/>
      <dgm:spPr/>
      <dgm:t>
        <a:bodyPr/>
        <a:lstStyle/>
        <a:p>
          <a:r>
            <a:rPr lang="ru-RU" sz="2800" b="1"/>
            <a:t>половые</a:t>
          </a:r>
        </a:p>
      </dgm:t>
    </dgm:pt>
    <dgm:pt modelId="{B9C7E981-7571-47B8-97D2-A183436D653A}" type="parTrans" cxnId="{F4C038F4-DEFA-422C-BB21-728895A148DC}">
      <dgm:prSet/>
      <dgm:spPr/>
      <dgm:t>
        <a:bodyPr/>
        <a:lstStyle/>
        <a:p>
          <a:endParaRPr lang="ru-RU"/>
        </a:p>
      </dgm:t>
    </dgm:pt>
    <dgm:pt modelId="{B110F78E-474E-463F-A419-3582731FBB43}" type="sibTrans" cxnId="{F4C038F4-DEFA-422C-BB21-728895A148DC}">
      <dgm:prSet/>
      <dgm:spPr/>
      <dgm:t>
        <a:bodyPr/>
        <a:lstStyle/>
        <a:p>
          <a:endParaRPr lang="ru-RU"/>
        </a:p>
      </dgm:t>
    </dgm:pt>
    <dgm:pt modelId="{B142A3B1-3CE8-4E11-99C7-B59516B488A7}">
      <dgm:prSet phldrT="[Текст]" custT="1"/>
      <dgm:spPr/>
      <dgm:t>
        <a:bodyPr/>
        <a:lstStyle/>
        <a:p>
          <a:r>
            <a:rPr lang="ru-RU" sz="1400" b="1" dirty="0">
              <a:solidFill>
                <a:srgbClr val="C00000"/>
              </a:solidFill>
            </a:rPr>
            <a:t>ГАПЛОИДНЫЙ </a:t>
          </a:r>
        </a:p>
        <a:p>
          <a:r>
            <a:rPr lang="en-US" sz="1400" b="1" dirty="0"/>
            <a:t>(</a:t>
          </a:r>
          <a:r>
            <a:rPr lang="ru-RU" sz="1400" b="1" dirty="0"/>
            <a:t>одинарный набор хромосом</a:t>
          </a:r>
          <a:r>
            <a:rPr lang="en-US" sz="1400" b="1" dirty="0"/>
            <a:t>)</a:t>
          </a:r>
          <a:endParaRPr lang="ru-RU" sz="1400" b="1" dirty="0"/>
        </a:p>
        <a:p>
          <a:r>
            <a:rPr lang="en-US" sz="1400" b="1" dirty="0">
              <a:solidFill>
                <a:srgbClr val="C00000"/>
              </a:solidFill>
            </a:rPr>
            <a:t>n</a:t>
          </a:r>
          <a:endParaRPr lang="ru-RU" sz="1400" b="1" dirty="0">
            <a:solidFill>
              <a:srgbClr val="C00000"/>
            </a:solidFill>
          </a:endParaRPr>
        </a:p>
        <a:p>
          <a:r>
            <a:rPr lang="ru-RU" sz="1400" b="1" dirty="0">
              <a:solidFill>
                <a:srgbClr val="C00000"/>
              </a:solidFill>
            </a:rPr>
            <a:t> </a:t>
          </a:r>
          <a:r>
            <a:rPr lang="ru-RU" sz="1400" b="1" dirty="0"/>
            <a:t>(одинарные соматические </a:t>
          </a:r>
          <a:r>
            <a:rPr lang="ru-RU" sz="1400" b="1" dirty="0" err="1"/>
            <a:t>хромосомы=аутосомы</a:t>
          </a:r>
          <a:r>
            <a:rPr lang="ru-RU" sz="1400" b="1" dirty="0"/>
            <a:t> и 1 половая хромосома, определяющая пол организма)</a:t>
          </a:r>
          <a:endParaRPr lang="en-US" sz="1400" b="1" dirty="0"/>
        </a:p>
        <a:p>
          <a:r>
            <a:rPr lang="ru-RU" sz="1400" b="1" dirty="0">
              <a:solidFill>
                <a:srgbClr val="002060"/>
              </a:solidFill>
            </a:rPr>
            <a:t>Например: </a:t>
          </a:r>
          <a:r>
            <a:rPr lang="ru-RU" sz="1400" b="0" dirty="0"/>
            <a:t>Диплоидный набор хромосом клеток буйвола содержит 48 хромосом. Следовательно, гаметы буйвола содержат 24 хромосомы (23 </a:t>
          </a:r>
          <a:r>
            <a:rPr lang="ru-RU" sz="1400" b="0" dirty="0" err="1"/>
            <a:t>аутосомы</a:t>
          </a:r>
          <a:r>
            <a:rPr lang="ru-RU" sz="1400" b="0" dirty="0"/>
            <a:t> и 1 половая хромосома:  </a:t>
          </a:r>
          <a:r>
            <a:rPr lang="en-US" sz="1400" b="0" dirty="0"/>
            <a:t>X</a:t>
          </a:r>
          <a:r>
            <a:rPr lang="ru-RU" sz="1400" b="0" dirty="0"/>
            <a:t> или </a:t>
          </a:r>
          <a:r>
            <a:rPr lang="en-US" sz="1400" b="0" dirty="0"/>
            <a:t>Y</a:t>
          </a:r>
          <a:r>
            <a:rPr lang="ru-RU" sz="1400" b="0" dirty="0"/>
            <a:t>)</a:t>
          </a:r>
        </a:p>
        <a:p>
          <a:r>
            <a:rPr lang="ru-RU" sz="1400" b="1" dirty="0"/>
            <a:t>деление: МЕЙОЗ</a:t>
          </a:r>
        </a:p>
      </dgm:t>
    </dgm:pt>
    <dgm:pt modelId="{DFDB501F-6C9E-4184-B0F6-1CD0FD073123}" type="parTrans" cxnId="{292D0B92-26BC-4571-822C-907AE375B16C}">
      <dgm:prSet/>
      <dgm:spPr/>
      <dgm:t>
        <a:bodyPr/>
        <a:lstStyle/>
        <a:p>
          <a:endParaRPr lang="ru-RU"/>
        </a:p>
      </dgm:t>
    </dgm:pt>
    <dgm:pt modelId="{8C8CE118-2F47-44B3-B21F-5997D5E72695}" type="sibTrans" cxnId="{292D0B92-26BC-4571-822C-907AE375B16C}">
      <dgm:prSet/>
      <dgm:spPr/>
      <dgm:t>
        <a:bodyPr/>
        <a:lstStyle/>
        <a:p>
          <a:endParaRPr lang="ru-RU"/>
        </a:p>
      </dgm:t>
    </dgm:pt>
    <dgm:pt modelId="{CA25D5C8-8339-4463-9095-9C27C0F9F32F}">
      <dgm:prSet/>
      <dgm:spPr/>
      <dgm:t>
        <a:bodyPr/>
        <a:lstStyle/>
        <a:p>
          <a:r>
            <a:rPr lang="ru-RU" b="1" dirty="0" err="1" smtClean="0"/>
            <a:t>Триплоидный</a:t>
          </a:r>
          <a:r>
            <a:rPr lang="ru-RU" b="1" dirty="0" smtClean="0"/>
            <a:t> эндосперм</a:t>
          </a:r>
          <a:endParaRPr lang="ru-RU" b="1" dirty="0"/>
        </a:p>
      </dgm:t>
    </dgm:pt>
    <dgm:pt modelId="{EAD3ED77-B55F-4274-9BB2-B2B29E4ADC49}" type="parTrans" cxnId="{7E405395-443C-4F26-A492-6530336F09CD}">
      <dgm:prSet/>
      <dgm:spPr/>
      <dgm:t>
        <a:bodyPr/>
        <a:lstStyle/>
        <a:p>
          <a:endParaRPr lang="ru-RU"/>
        </a:p>
      </dgm:t>
    </dgm:pt>
    <dgm:pt modelId="{42801DD2-C860-47D4-A852-74DD9CD74448}" type="sibTrans" cxnId="{7E405395-443C-4F26-A492-6530336F09CD}">
      <dgm:prSet/>
      <dgm:spPr/>
      <dgm:t>
        <a:bodyPr/>
        <a:lstStyle/>
        <a:p>
          <a:endParaRPr lang="ru-RU"/>
        </a:p>
      </dgm:t>
    </dgm:pt>
    <dgm:pt modelId="{0A7AC79D-604B-481A-90ED-E86FA120B824}" type="pres">
      <dgm:prSet presAssocID="{2CEC92D1-773F-460F-82B4-3A130989670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DB4D9F3-F98E-4FE7-BB1A-58AE6BD57809}" type="pres">
      <dgm:prSet presAssocID="{1D0C5D52-0651-4A70-81C3-B8C9D2B0D994}" presName="hierRoot1" presStyleCnt="0"/>
      <dgm:spPr/>
    </dgm:pt>
    <dgm:pt modelId="{FA0B068F-FD7A-4AE4-B53B-5D2CBB1A9146}" type="pres">
      <dgm:prSet presAssocID="{1D0C5D52-0651-4A70-81C3-B8C9D2B0D994}" presName="composite" presStyleCnt="0"/>
      <dgm:spPr/>
    </dgm:pt>
    <dgm:pt modelId="{6C06E0F3-4798-467D-B7E4-C75ACDC99672}" type="pres">
      <dgm:prSet presAssocID="{1D0C5D52-0651-4A70-81C3-B8C9D2B0D994}" presName="background" presStyleLbl="node0" presStyleIdx="0" presStyleCnt="1"/>
      <dgm:spPr/>
      <dgm:t>
        <a:bodyPr/>
        <a:lstStyle/>
        <a:p>
          <a:endParaRPr lang="ru-RU"/>
        </a:p>
      </dgm:t>
    </dgm:pt>
    <dgm:pt modelId="{84A3F650-AF6C-4B0C-A0BF-AD8225D56846}" type="pres">
      <dgm:prSet presAssocID="{1D0C5D52-0651-4A70-81C3-B8C9D2B0D994}" presName="text" presStyleLbl="fgAcc0" presStyleIdx="0" presStyleCnt="1" custScaleX="283696" custLinFactNeighborX="-13024" custLinFactNeighborY="-57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700637-0B47-42EC-A011-EA9827B0407A}" type="pres">
      <dgm:prSet presAssocID="{1D0C5D52-0651-4A70-81C3-B8C9D2B0D994}" presName="hierChild2" presStyleCnt="0"/>
      <dgm:spPr/>
    </dgm:pt>
    <dgm:pt modelId="{EF24D667-5F6D-47A8-8C88-F7C7D1C9C1C4}" type="pres">
      <dgm:prSet presAssocID="{38F75CD7-BA03-42E3-B21E-A460162F804D}" presName="Name10" presStyleLbl="parChTrans1D2" presStyleIdx="0" presStyleCnt="3"/>
      <dgm:spPr/>
      <dgm:t>
        <a:bodyPr/>
        <a:lstStyle/>
        <a:p>
          <a:endParaRPr lang="ru-RU"/>
        </a:p>
      </dgm:t>
    </dgm:pt>
    <dgm:pt modelId="{8804D0B0-0EAC-4169-A9A7-92D9F348056B}" type="pres">
      <dgm:prSet presAssocID="{6150DF68-E16B-492D-867D-E1BA21F07111}" presName="hierRoot2" presStyleCnt="0"/>
      <dgm:spPr/>
    </dgm:pt>
    <dgm:pt modelId="{504470DD-B1CE-4149-934C-CF854FB675BF}" type="pres">
      <dgm:prSet presAssocID="{6150DF68-E16B-492D-867D-E1BA21F07111}" presName="composite2" presStyleCnt="0"/>
      <dgm:spPr/>
    </dgm:pt>
    <dgm:pt modelId="{186D7703-90F8-4130-9085-9BFA69C8E1D2}" type="pres">
      <dgm:prSet presAssocID="{6150DF68-E16B-492D-867D-E1BA21F07111}" presName="background2" presStyleLbl="node2" presStyleIdx="0" presStyleCnt="3"/>
      <dgm:spPr/>
    </dgm:pt>
    <dgm:pt modelId="{C1F3BAA2-4DE0-4013-ADD8-08B93E9D7186}" type="pres">
      <dgm:prSet presAssocID="{6150DF68-E16B-492D-867D-E1BA21F07111}" presName="text2" presStyleLbl="fgAcc2" presStyleIdx="0" presStyleCnt="3" custScaleX="2418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7735CF-653E-4661-BD00-3C9A9A8E6C9B}" type="pres">
      <dgm:prSet presAssocID="{6150DF68-E16B-492D-867D-E1BA21F07111}" presName="hierChild3" presStyleCnt="0"/>
      <dgm:spPr/>
    </dgm:pt>
    <dgm:pt modelId="{E612960D-2AB3-442A-8B51-11B7FACF7155}" type="pres">
      <dgm:prSet presAssocID="{8DD9FD92-73D3-4E11-B0E2-00137F9381E8}" presName="Name17" presStyleLbl="parChTrans1D3" presStyleIdx="0" presStyleCnt="2"/>
      <dgm:spPr/>
      <dgm:t>
        <a:bodyPr/>
        <a:lstStyle/>
        <a:p>
          <a:endParaRPr lang="ru-RU"/>
        </a:p>
      </dgm:t>
    </dgm:pt>
    <dgm:pt modelId="{B95AE122-B343-4423-AC54-09E172E1FE3D}" type="pres">
      <dgm:prSet presAssocID="{0C81D4FD-7568-4DEB-BAD1-D15B6F1F686B}" presName="hierRoot3" presStyleCnt="0"/>
      <dgm:spPr/>
    </dgm:pt>
    <dgm:pt modelId="{5869CD41-E367-4931-9644-6CDE52AA3F98}" type="pres">
      <dgm:prSet presAssocID="{0C81D4FD-7568-4DEB-BAD1-D15B6F1F686B}" presName="composite3" presStyleCnt="0"/>
      <dgm:spPr/>
    </dgm:pt>
    <dgm:pt modelId="{F63FE94B-6BBC-45D5-AAEC-DDF3695670EE}" type="pres">
      <dgm:prSet presAssocID="{0C81D4FD-7568-4DEB-BAD1-D15B6F1F686B}" presName="background3" presStyleLbl="node3" presStyleIdx="0" presStyleCnt="2"/>
      <dgm:spPr/>
    </dgm:pt>
    <dgm:pt modelId="{9FA3F39D-EC75-4C4A-A19A-0706D0849F32}" type="pres">
      <dgm:prSet presAssocID="{0C81D4FD-7568-4DEB-BAD1-D15B6F1F686B}" presName="text3" presStyleLbl="fgAcc3" presStyleIdx="0" presStyleCnt="2" custScaleX="339265" custScaleY="494838" custLinFactNeighborX="-39417" custLinFactNeighborY="260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2D85C1-8809-47AA-866C-70547636B3F1}" type="pres">
      <dgm:prSet presAssocID="{0C81D4FD-7568-4DEB-BAD1-D15B6F1F686B}" presName="hierChild4" presStyleCnt="0"/>
      <dgm:spPr/>
    </dgm:pt>
    <dgm:pt modelId="{673CD9AA-2C71-4CD8-8ABF-F810ABDAED1B}" type="pres">
      <dgm:prSet presAssocID="{B9C7E981-7571-47B8-97D2-A183436D653A}" presName="Name10" presStyleLbl="parChTrans1D2" presStyleIdx="1" presStyleCnt="3"/>
      <dgm:spPr/>
      <dgm:t>
        <a:bodyPr/>
        <a:lstStyle/>
        <a:p>
          <a:endParaRPr lang="ru-RU"/>
        </a:p>
      </dgm:t>
    </dgm:pt>
    <dgm:pt modelId="{1D3B62EC-592D-4973-84BE-94628296F8B3}" type="pres">
      <dgm:prSet presAssocID="{71B39327-402D-475A-8986-A22E0FA6E467}" presName="hierRoot2" presStyleCnt="0"/>
      <dgm:spPr/>
    </dgm:pt>
    <dgm:pt modelId="{61D286EE-6640-4A65-8366-ACAC25F84B96}" type="pres">
      <dgm:prSet presAssocID="{71B39327-402D-475A-8986-A22E0FA6E467}" presName="composite2" presStyleCnt="0"/>
      <dgm:spPr/>
    </dgm:pt>
    <dgm:pt modelId="{1810148A-217A-4150-B01D-35AF3C435F4C}" type="pres">
      <dgm:prSet presAssocID="{71B39327-402D-475A-8986-A22E0FA6E467}" presName="background2" presStyleLbl="node2" presStyleIdx="1" presStyleCnt="3"/>
      <dgm:spPr/>
    </dgm:pt>
    <dgm:pt modelId="{B58E16D9-383D-4027-BE63-6DA9D576EDF1}" type="pres">
      <dgm:prSet presAssocID="{71B39327-402D-475A-8986-A22E0FA6E467}" presName="text2" presStyleLbl="fgAcc2" presStyleIdx="1" presStyleCnt="3" custScaleX="163393" custLinFactNeighborX="-50748" custLinFactNeighborY="-200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BC6DCA-891C-468D-B9A7-930D63727C8D}" type="pres">
      <dgm:prSet presAssocID="{71B39327-402D-475A-8986-A22E0FA6E467}" presName="hierChild3" presStyleCnt="0"/>
      <dgm:spPr/>
    </dgm:pt>
    <dgm:pt modelId="{8B2A56A9-8FA7-4712-9CA5-3FFB8B8285A1}" type="pres">
      <dgm:prSet presAssocID="{DFDB501F-6C9E-4184-B0F6-1CD0FD073123}" presName="Name17" presStyleLbl="parChTrans1D3" presStyleIdx="1" presStyleCnt="2"/>
      <dgm:spPr/>
      <dgm:t>
        <a:bodyPr/>
        <a:lstStyle/>
        <a:p>
          <a:endParaRPr lang="ru-RU"/>
        </a:p>
      </dgm:t>
    </dgm:pt>
    <dgm:pt modelId="{5CE6C05F-A553-4A4F-BFF5-9CA9B9614286}" type="pres">
      <dgm:prSet presAssocID="{B142A3B1-3CE8-4E11-99C7-B59516B488A7}" presName="hierRoot3" presStyleCnt="0"/>
      <dgm:spPr/>
    </dgm:pt>
    <dgm:pt modelId="{AC7A753B-F200-4143-8F32-79BE35DD97DB}" type="pres">
      <dgm:prSet presAssocID="{B142A3B1-3CE8-4E11-99C7-B59516B488A7}" presName="composite3" presStyleCnt="0"/>
      <dgm:spPr/>
    </dgm:pt>
    <dgm:pt modelId="{9CD04646-5D40-406E-AFC5-016F7F4446C0}" type="pres">
      <dgm:prSet presAssocID="{B142A3B1-3CE8-4E11-99C7-B59516B488A7}" presName="background3" presStyleLbl="node3" presStyleIdx="1" presStyleCnt="2"/>
      <dgm:spPr/>
    </dgm:pt>
    <dgm:pt modelId="{383B20A3-F167-4F2A-9DCA-91AEB585223E}" type="pres">
      <dgm:prSet presAssocID="{B142A3B1-3CE8-4E11-99C7-B59516B488A7}" presName="text3" presStyleLbl="fgAcc3" presStyleIdx="1" presStyleCnt="2" custScaleX="363815" custScaleY="473654" custLinFactNeighborX="-30460" custLinFactNeighborY="427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889EDD-3BDE-4B9F-B326-EF0DA51EA9E9}" type="pres">
      <dgm:prSet presAssocID="{B142A3B1-3CE8-4E11-99C7-B59516B488A7}" presName="hierChild4" presStyleCnt="0"/>
      <dgm:spPr/>
    </dgm:pt>
    <dgm:pt modelId="{3E785E35-298F-4535-8BBF-8D17ECC5B023}" type="pres">
      <dgm:prSet presAssocID="{EAD3ED77-B55F-4274-9BB2-B2B29E4ADC49}" presName="Name10" presStyleLbl="parChTrans1D2" presStyleIdx="2" presStyleCnt="3"/>
      <dgm:spPr/>
    </dgm:pt>
    <dgm:pt modelId="{89FDFCCE-702A-41D6-9B03-D6628D5DA5BB}" type="pres">
      <dgm:prSet presAssocID="{CA25D5C8-8339-4463-9095-9C27C0F9F32F}" presName="hierRoot2" presStyleCnt="0"/>
      <dgm:spPr/>
    </dgm:pt>
    <dgm:pt modelId="{7888F38F-868B-4253-A69A-3296DAD1C532}" type="pres">
      <dgm:prSet presAssocID="{CA25D5C8-8339-4463-9095-9C27C0F9F32F}" presName="composite2" presStyleCnt="0"/>
      <dgm:spPr/>
    </dgm:pt>
    <dgm:pt modelId="{6D04A344-D9AC-40AF-94B5-936C164D4A35}" type="pres">
      <dgm:prSet presAssocID="{CA25D5C8-8339-4463-9095-9C27C0F9F32F}" presName="background2" presStyleLbl="node2" presStyleIdx="2" presStyleCnt="3"/>
      <dgm:spPr/>
    </dgm:pt>
    <dgm:pt modelId="{5C0E4765-71D1-4CC7-80F3-9B7F3CC82CDE}" type="pres">
      <dgm:prSet presAssocID="{CA25D5C8-8339-4463-9095-9C27C0F9F32F}" presName="text2" presStyleLbl="fgAcc2" presStyleIdx="2" presStyleCnt="3" custScaleX="196946" custScaleY="1080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7FE0B1-0263-4A93-B6F9-978A721671EE}" type="pres">
      <dgm:prSet presAssocID="{CA25D5C8-8339-4463-9095-9C27C0F9F32F}" presName="hierChild3" presStyleCnt="0"/>
      <dgm:spPr/>
    </dgm:pt>
  </dgm:ptLst>
  <dgm:cxnLst>
    <dgm:cxn modelId="{96A68347-76D9-4949-BE05-B9836A1410F4}" type="presOf" srcId="{CA25D5C8-8339-4463-9095-9C27C0F9F32F}" destId="{5C0E4765-71D1-4CC7-80F3-9B7F3CC82CDE}" srcOrd="0" destOrd="0" presId="urn:microsoft.com/office/officeart/2005/8/layout/hierarchy1"/>
    <dgm:cxn modelId="{2E05AAF8-19D2-49C0-85A1-14E93EAF6260}" type="presOf" srcId="{6150DF68-E16B-492D-867D-E1BA21F07111}" destId="{C1F3BAA2-4DE0-4013-ADD8-08B93E9D7186}" srcOrd="0" destOrd="0" presId="urn:microsoft.com/office/officeart/2005/8/layout/hierarchy1"/>
    <dgm:cxn modelId="{5E18A860-62B4-4C63-94CA-7523DCAB650C}" type="presOf" srcId="{EAD3ED77-B55F-4274-9BB2-B2B29E4ADC49}" destId="{3E785E35-298F-4535-8BBF-8D17ECC5B023}" srcOrd="0" destOrd="0" presId="urn:microsoft.com/office/officeart/2005/8/layout/hierarchy1"/>
    <dgm:cxn modelId="{5F8A09F2-7BC0-46B7-8750-F40CD48AB8AB}" type="presOf" srcId="{B9C7E981-7571-47B8-97D2-A183436D653A}" destId="{673CD9AA-2C71-4CD8-8ABF-F810ABDAED1B}" srcOrd="0" destOrd="0" presId="urn:microsoft.com/office/officeart/2005/8/layout/hierarchy1"/>
    <dgm:cxn modelId="{3112946D-E8D2-4B9C-9FE3-482C9DFC85F4}" srcId="{6150DF68-E16B-492D-867D-E1BA21F07111}" destId="{0C81D4FD-7568-4DEB-BAD1-D15B6F1F686B}" srcOrd="0" destOrd="0" parTransId="{8DD9FD92-73D3-4E11-B0E2-00137F9381E8}" sibTransId="{2CBE7113-6B0A-4BA0-BE70-63B62EB2E722}"/>
    <dgm:cxn modelId="{AFAD13BB-D861-41EF-8CC6-1C0CD7003D9D}" type="presOf" srcId="{71B39327-402D-475A-8986-A22E0FA6E467}" destId="{B58E16D9-383D-4027-BE63-6DA9D576EDF1}" srcOrd="0" destOrd="0" presId="urn:microsoft.com/office/officeart/2005/8/layout/hierarchy1"/>
    <dgm:cxn modelId="{7E405395-443C-4F26-A492-6530336F09CD}" srcId="{1D0C5D52-0651-4A70-81C3-B8C9D2B0D994}" destId="{CA25D5C8-8339-4463-9095-9C27C0F9F32F}" srcOrd="2" destOrd="0" parTransId="{EAD3ED77-B55F-4274-9BB2-B2B29E4ADC49}" sibTransId="{42801DD2-C860-47D4-A852-74DD9CD74448}"/>
    <dgm:cxn modelId="{552EF0DC-442D-4687-ABC1-B9EF7DE47C37}" type="presOf" srcId="{2CEC92D1-773F-460F-82B4-3A1309896705}" destId="{0A7AC79D-604B-481A-90ED-E86FA120B824}" srcOrd="0" destOrd="0" presId="urn:microsoft.com/office/officeart/2005/8/layout/hierarchy1"/>
    <dgm:cxn modelId="{4A0EB249-8D7A-404D-AEDA-C13350BB0169}" type="presOf" srcId="{1D0C5D52-0651-4A70-81C3-B8C9D2B0D994}" destId="{84A3F650-AF6C-4B0C-A0BF-AD8225D56846}" srcOrd="0" destOrd="0" presId="urn:microsoft.com/office/officeart/2005/8/layout/hierarchy1"/>
    <dgm:cxn modelId="{025A5DD1-525D-46F9-A8E1-FB42D032ADE8}" type="presOf" srcId="{DFDB501F-6C9E-4184-B0F6-1CD0FD073123}" destId="{8B2A56A9-8FA7-4712-9CA5-3FFB8B8285A1}" srcOrd="0" destOrd="0" presId="urn:microsoft.com/office/officeart/2005/8/layout/hierarchy1"/>
    <dgm:cxn modelId="{C6B1B823-01A7-4AAA-B6F1-99CE00F2E8BF}" type="presOf" srcId="{0C81D4FD-7568-4DEB-BAD1-D15B6F1F686B}" destId="{9FA3F39D-EC75-4C4A-A19A-0706D0849F32}" srcOrd="0" destOrd="0" presId="urn:microsoft.com/office/officeart/2005/8/layout/hierarchy1"/>
    <dgm:cxn modelId="{F4C038F4-DEFA-422C-BB21-728895A148DC}" srcId="{1D0C5D52-0651-4A70-81C3-B8C9D2B0D994}" destId="{71B39327-402D-475A-8986-A22E0FA6E467}" srcOrd="1" destOrd="0" parTransId="{B9C7E981-7571-47B8-97D2-A183436D653A}" sibTransId="{B110F78E-474E-463F-A419-3582731FBB43}"/>
    <dgm:cxn modelId="{292D0B92-26BC-4571-822C-907AE375B16C}" srcId="{71B39327-402D-475A-8986-A22E0FA6E467}" destId="{B142A3B1-3CE8-4E11-99C7-B59516B488A7}" srcOrd="0" destOrd="0" parTransId="{DFDB501F-6C9E-4184-B0F6-1CD0FD073123}" sibTransId="{8C8CE118-2F47-44B3-B21F-5997D5E72695}"/>
    <dgm:cxn modelId="{481F0F2C-9ABF-4A40-8E21-0A5BB6D5A91C}" type="presOf" srcId="{38F75CD7-BA03-42E3-B21E-A460162F804D}" destId="{EF24D667-5F6D-47A8-8C88-F7C7D1C9C1C4}" srcOrd="0" destOrd="0" presId="urn:microsoft.com/office/officeart/2005/8/layout/hierarchy1"/>
    <dgm:cxn modelId="{41DDC6DD-C870-4301-84DF-B8C5E8CC8AC3}" srcId="{2CEC92D1-773F-460F-82B4-3A1309896705}" destId="{1D0C5D52-0651-4A70-81C3-B8C9D2B0D994}" srcOrd="0" destOrd="0" parTransId="{EDB74129-C272-4F9A-B22B-464D09DF2369}" sibTransId="{FED6DBAF-FE85-415A-A316-6965983C2111}"/>
    <dgm:cxn modelId="{CDE35D61-D34B-4B34-BB4D-1939AF6BB532}" srcId="{1D0C5D52-0651-4A70-81C3-B8C9D2B0D994}" destId="{6150DF68-E16B-492D-867D-E1BA21F07111}" srcOrd="0" destOrd="0" parTransId="{38F75CD7-BA03-42E3-B21E-A460162F804D}" sibTransId="{78A31754-602B-411A-84C5-CB1CF5F12369}"/>
    <dgm:cxn modelId="{057788AF-58E7-4DC8-84BA-A288C54BE308}" type="presOf" srcId="{B142A3B1-3CE8-4E11-99C7-B59516B488A7}" destId="{383B20A3-F167-4F2A-9DCA-91AEB585223E}" srcOrd="0" destOrd="0" presId="urn:microsoft.com/office/officeart/2005/8/layout/hierarchy1"/>
    <dgm:cxn modelId="{1C3B45A8-BB1F-491F-90BB-F09D98F2215A}" type="presOf" srcId="{8DD9FD92-73D3-4E11-B0E2-00137F9381E8}" destId="{E612960D-2AB3-442A-8B51-11B7FACF7155}" srcOrd="0" destOrd="0" presId="urn:microsoft.com/office/officeart/2005/8/layout/hierarchy1"/>
    <dgm:cxn modelId="{0FC874F2-3F12-42F0-8B1E-7EC6A6CB0F75}" type="presParOf" srcId="{0A7AC79D-604B-481A-90ED-E86FA120B824}" destId="{FDB4D9F3-F98E-4FE7-BB1A-58AE6BD57809}" srcOrd="0" destOrd="0" presId="urn:microsoft.com/office/officeart/2005/8/layout/hierarchy1"/>
    <dgm:cxn modelId="{487C44A8-534F-41DA-9A0A-78370A5F5A3E}" type="presParOf" srcId="{FDB4D9F3-F98E-4FE7-BB1A-58AE6BD57809}" destId="{FA0B068F-FD7A-4AE4-B53B-5D2CBB1A9146}" srcOrd="0" destOrd="0" presId="urn:microsoft.com/office/officeart/2005/8/layout/hierarchy1"/>
    <dgm:cxn modelId="{2198A9D5-F7DA-4E59-9209-F3257FF591EA}" type="presParOf" srcId="{FA0B068F-FD7A-4AE4-B53B-5D2CBB1A9146}" destId="{6C06E0F3-4798-467D-B7E4-C75ACDC99672}" srcOrd="0" destOrd="0" presId="urn:microsoft.com/office/officeart/2005/8/layout/hierarchy1"/>
    <dgm:cxn modelId="{6C8F0AE5-9176-4280-92AA-EC30B518712D}" type="presParOf" srcId="{FA0B068F-FD7A-4AE4-B53B-5D2CBB1A9146}" destId="{84A3F650-AF6C-4B0C-A0BF-AD8225D56846}" srcOrd="1" destOrd="0" presId="urn:microsoft.com/office/officeart/2005/8/layout/hierarchy1"/>
    <dgm:cxn modelId="{B821968C-2F5A-466F-A819-5C7335C135F6}" type="presParOf" srcId="{FDB4D9F3-F98E-4FE7-BB1A-58AE6BD57809}" destId="{EA700637-0B47-42EC-A011-EA9827B0407A}" srcOrd="1" destOrd="0" presId="urn:microsoft.com/office/officeart/2005/8/layout/hierarchy1"/>
    <dgm:cxn modelId="{DA3A7217-70D9-456A-93CD-FD0FA5B20784}" type="presParOf" srcId="{EA700637-0B47-42EC-A011-EA9827B0407A}" destId="{EF24D667-5F6D-47A8-8C88-F7C7D1C9C1C4}" srcOrd="0" destOrd="0" presId="urn:microsoft.com/office/officeart/2005/8/layout/hierarchy1"/>
    <dgm:cxn modelId="{F26A4430-7FF3-4761-9682-D244F0E3B5C2}" type="presParOf" srcId="{EA700637-0B47-42EC-A011-EA9827B0407A}" destId="{8804D0B0-0EAC-4169-A9A7-92D9F348056B}" srcOrd="1" destOrd="0" presId="urn:microsoft.com/office/officeart/2005/8/layout/hierarchy1"/>
    <dgm:cxn modelId="{B13EDD44-FE97-4668-B875-90998775D718}" type="presParOf" srcId="{8804D0B0-0EAC-4169-A9A7-92D9F348056B}" destId="{504470DD-B1CE-4149-934C-CF854FB675BF}" srcOrd="0" destOrd="0" presId="urn:microsoft.com/office/officeart/2005/8/layout/hierarchy1"/>
    <dgm:cxn modelId="{45443229-60CD-4C70-999F-06F677CEB550}" type="presParOf" srcId="{504470DD-B1CE-4149-934C-CF854FB675BF}" destId="{186D7703-90F8-4130-9085-9BFA69C8E1D2}" srcOrd="0" destOrd="0" presId="urn:microsoft.com/office/officeart/2005/8/layout/hierarchy1"/>
    <dgm:cxn modelId="{57AA642A-7B8C-49E0-BE16-A49B995E02D6}" type="presParOf" srcId="{504470DD-B1CE-4149-934C-CF854FB675BF}" destId="{C1F3BAA2-4DE0-4013-ADD8-08B93E9D7186}" srcOrd="1" destOrd="0" presId="urn:microsoft.com/office/officeart/2005/8/layout/hierarchy1"/>
    <dgm:cxn modelId="{A885EEBD-B392-41A3-BBE9-1C12E26FEBD0}" type="presParOf" srcId="{8804D0B0-0EAC-4169-A9A7-92D9F348056B}" destId="{EC7735CF-653E-4661-BD00-3C9A9A8E6C9B}" srcOrd="1" destOrd="0" presId="urn:microsoft.com/office/officeart/2005/8/layout/hierarchy1"/>
    <dgm:cxn modelId="{DC40D7B4-41E0-42CE-8303-6F997780AE66}" type="presParOf" srcId="{EC7735CF-653E-4661-BD00-3C9A9A8E6C9B}" destId="{E612960D-2AB3-442A-8B51-11B7FACF7155}" srcOrd="0" destOrd="0" presId="urn:microsoft.com/office/officeart/2005/8/layout/hierarchy1"/>
    <dgm:cxn modelId="{D94A1C2D-2D95-4FE9-B32D-7B6A97003FD9}" type="presParOf" srcId="{EC7735CF-653E-4661-BD00-3C9A9A8E6C9B}" destId="{B95AE122-B343-4423-AC54-09E172E1FE3D}" srcOrd="1" destOrd="0" presId="urn:microsoft.com/office/officeart/2005/8/layout/hierarchy1"/>
    <dgm:cxn modelId="{4DB9C9AF-1BF8-4CB8-BC27-0A9BACDC4DAC}" type="presParOf" srcId="{B95AE122-B343-4423-AC54-09E172E1FE3D}" destId="{5869CD41-E367-4931-9644-6CDE52AA3F98}" srcOrd="0" destOrd="0" presId="urn:microsoft.com/office/officeart/2005/8/layout/hierarchy1"/>
    <dgm:cxn modelId="{BD693FFB-2321-4E1D-8EF1-5FC5FB75A45B}" type="presParOf" srcId="{5869CD41-E367-4931-9644-6CDE52AA3F98}" destId="{F63FE94B-6BBC-45D5-AAEC-DDF3695670EE}" srcOrd="0" destOrd="0" presId="urn:microsoft.com/office/officeart/2005/8/layout/hierarchy1"/>
    <dgm:cxn modelId="{4F5EBCCB-AA04-48CB-B4D0-732C5FCE6B6A}" type="presParOf" srcId="{5869CD41-E367-4931-9644-6CDE52AA3F98}" destId="{9FA3F39D-EC75-4C4A-A19A-0706D0849F32}" srcOrd="1" destOrd="0" presId="urn:microsoft.com/office/officeart/2005/8/layout/hierarchy1"/>
    <dgm:cxn modelId="{E831B612-2B78-4330-ABEC-423537E9ED74}" type="presParOf" srcId="{B95AE122-B343-4423-AC54-09E172E1FE3D}" destId="{B42D85C1-8809-47AA-866C-70547636B3F1}" srcOrd="1" destOrd="0" presId="urn:microsoft.com/office/officeart/2005/8/layout/hierarchy1"/>
    <dgm:cxn modelId="{D554E8AE-7EAA-4FAD-9A77-904CC3135C60}" type="presParOf" srcId="{EA700637-0B47-42EC-A011-EA9827B0407A}" destId="{673CD9AA-2C71-4CD8-8ABF-F810ABDAED1B}" srcOrd="2" destOrd="0" presId="urn:microsoft.com/office/officeart/2005/8/layout/hierarchy1"/>
    <dgm:cxn modelId="{3E7B9B16-EA8A-41C5-80FE-E008DEBDF29F}" type="presParOf" srcId="{EA700637-0B47-42EC-A011-EA9827B0407A}" destId="{1D3B62EC-592D-4973-84BE-94628296F8B3}" srcOrd="3" destOrd="0" presId="urn:microsoft.com/office/officeart/2005/8/layout/hierarchy1"/>
    <dgm:cxn modelId="{7618759D-2134-46CF-8429-96EFBE4216D8}" type="presParOf" srcId="{1D3B62EC-592D-4973-84BE-94628296F8B3}" destId="{61D286EE-6640-4A65-8366-ACAC25F84B96}" srcOrd="0" destOrd="0" presId="urn:microsoft.com/office/officeart/2005/8/layout/hierarchy1"/>
    <dgm:cxn modelId="{C9FA14CA-93B7-4426-8C75-6E5E5BAA4DD2}" type="presParOf" srcId="{61D286EE-6640-4A65-8366-ACAC25F84B96}" destId="{1810148A-217A-4150-B01D-35AF3C435F4C}" srcOrd="0" destOrd="0" presId="urn:microsoft.com/office/officeart/2005/8/layout/hierarchy1"/>
    <dgm:cxn modelId="{6C449320-B293-4FA6-844B-9176666C978C}" type="presParOf" srcId="{61D286EE-6640-4A65-8366-ACAC25F84B96}" destId="{B58E16D9-383D-4027-BE63-6DA9D576EDF1}" srcOrd="1" destOrd="0" presId="urn:microsoft.com/office/officeart/2005/8/layout/hierarchy1"/>
    <dgm:cxn modelId="{BB7B54AC-E517-4BA6-99F1-5B248774D15C}" type="presParOf" srcId="{1D3B62EC-592D-4973-84BE-94628296F8B3}" destId="{41BC6DCA-891C-468D-B9A7-930D63727C8D}" srcOrd="1" destOrd="0" presId="urn:microsoft.com/office/officeart/2005/8/layout/hierarchy1"/>
    <dgm:cxn modelId="{542A90AA-D186-4CEC-8FC8-BF6F263E18E4}" type="presParOf" srcId="{41BC6DCA-891C-468D-B9A7-930D63727C8D}" destId="{8B2A56A9-8FA7-4712-9CA5-3FFB8B8285A1}" srcOrd="0" destOrd="0" presId="urn:microsoft.com/office/officeart/2005/8/layout/hierarchy1"/>
    <dgm:cxn modelId="{53A75C63-E66B-4B9E-AFED-CEC9DFB2D508}" type="presParOf" srcId="{41BC6DCA-891C-468D-B9A7-930D63727C8D}" destId="{5CE6C05F-A553-4A4F-BFF5-9CA9B9614286}" srcOrd="1" destOrd="0" presId="urn:microsoft.com/office/officeart/2005/8/layout/hierarchy1"/>
    <dgm:cxn modelId="{F0619597-3C82-4A1B-B6A3-0B086BFBA7A6}" type="presParOf" srcId="{5CE6C05F-A553-4A4F-BFF5-9CA9B9614286}" destId="{AC7A753B-F200-4143-8F32-79BE35DD97DB}" srcOrd="0" destOrd="0" presId="urn:microsoft.com/office/officeart/2005/8/layout/hierarchy1"/>
    <dgm:cxn modelId="{714805FE-DFAD-43F8-A120-68EA0DABCDDC}" type="presParOf" srcId="{AC7A753B-F200-4143-8F32-79BE35DD97DB}" destId="{9CD04646-5D40-406E-AFC5-016F7F4446C0}" srcOrd="0" destOrd="0" presId="urn:microsoft.com/office/officeart/2005/8/layout/hierarchy1"/>
    <dgm:cxn modelId="{A0C7A00C-6336-4152-813D-43426E9E981B}" type="presParOf" srcId="{AC7A753B-F200-4143-8F32-79BE35DD97DB}" destId="{383B20A3-F167-4F2A-9DCA-91AEB585223E}" srcOrd="1" destOrd="0" presId="urn:microsoft.com/office/officeart/2005/8/layout/hierarchy1"/>
    <dgm:cxn modelId="{B3EC9298-6428-4E08-9EAE-EAE696AA41DD}" type="presParOf" srcId="{5CE6C05F-A553-4A4F-BFF5-9CA9B9614286}" destId="{FE889EDD-3BDE-4B9F-B326-EF0DA51EA9E9}" srcOrd="1" destOrd="0" presId="urn:microsoft.com/office/officeart/2005/8/layout/hierarchy1"/>
    <dgm:cxn modelId="{AC7C5F52-A989-4F02-AD95-7089C0D56458}" type="presParOf" srcId="{EA700637-0B47-42EC-A011-EA9827B0407A}" destId="{3E785E35-298F-4535-8BBF-8D17ECC5B023}" srcOrd="4" destOrd="0" presId="urn:microsoft.com/office/officeart/2005/8/layout/hierarchy1"/>
    <dgm:cxn modelId="{7182998B-936A-4076-BBC9-E5F6138A1179}" type="presParOf" srcId="{EA700637-0B47-42EC-A011-EA9827B0407A}" destId="{89FDFCCE-702A-41D6-9B03-D6628D5DA5BB}" srcOrd="5" destOrd="0" presId="urn:microsoft.com/office/officeart/2005/8/layout/hierarchy1"/>
    <dgm:cxn modelId="{E6DC0470-0C91-4C50-AD89-EDF30D5D9899}" type="presParOf" srcId="{89FDFCCE-702A-41D6-9B03-D6628D5DA5BB}" destId="{7888F38F-868B-4253-A69A-3296DAD1C532}" srcOrd="0" destOrd="0" presId="urn:microsoft.com/office/officeart/2005/8/layout/hierarchy1"/>
    <dgm:cxn modelId="{144FE2B2-A1E4-4B75-A790-DE739BE3B2A6}" type="presParOf" srcId="{7888F38F-868B-4253-A69A-3296DAD1C532}" destId="{6D04A344-D9AC-40AF-94B5-936C164D4A35}" srcOrd="0" destOrd="0" presId="urn:microsoft.com/office/officeart/2005/8/layout/hierarchy1"/>
    <dgm:cxn modelId="{2FAA8639-26F2-465F-A90F-D1D0F0D9C365}" type="presParOf" srcId="{7888F38F-868B-4253-A69A-3296DAD1C532}" destId="{5C0E4765-71D1-4CC7-80F3-9B7F3CC82CDE}" srcOrd="1" destOrd="0" presId="urn:microsoft.com/office/officeart/2005/8/layout/hierarchy1"/>
    <dgm:cxn modelId="{8C80A62A-AF53-4E8F-93C9-35F12B707906}" type="presParOf" srcId="{89FDFCCE-702A-41D6-9B03-D6628D5DA5BB}" destId="{B47FE0B1-0263-4A93-B6F9-978A721671E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785E35-298F-4535-8BBF-8D17ECC5B023}">
      <dsp:nvSpPr>
        <dsp:cNvPr id="0" name=""/>
        <dsp:cNvSpPr/>
      </dsp:nvSpPr>
      <dsp:spPr>
        <a:xfrm>
          <a:off x="4378803" y="801256"/>
          <a:ext cx="3154754" cy="330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220"/>
              </a:lnTo>
              <a:lnTo>
                <a:pt x="3154754" y="237220"/>
              </a:lnTo>
              <a:lnTo>
                <a:pt x="3154754" y="33079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2A56A9-8FA7-4712-9CA5-3FFB8B8285A1}">
      <dsp:nvSpPr>
        <dsp:cNvPr id="0" name=""/>
        <dsp:cNvSpPr/>
      </dsp:nvSpPr>
      <dsp:spPr>
        <a:xfrm>
          <a:off x="4976642" y="1644740"/>
          <a:ext cx="204925" cy="696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3338"/>
              </a:lnTo>
              <a:lnTo>
                <a:pt x="204925" y="603338"/>
              </a:lnTo>
              <a:lnTo>
                <a:pt x="204925" y="69691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3CD9AA-2C71-4CD8-8ABF-F810ABDAED1B}">
      <dsp:nvSpPr>
        <dsp:cNvPr id="0" name=""/>
        <dsp:cNvSpPr/>
      </dsp:nvSpPr>
      <dsp:spPr>
        <a:xfrm>
          <a:off x="4378803" y="801256"/>
          <a:ext cx="597839" cy="202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510"/>
              </a:lnTo>
              <a:lnTo>
                <a:pt x="597839" y="108510"/>
              </a:lnTo>
              <a:lnTo>
                <a:pt x="597839" y="2020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12960D-2AB3-442A-8B51-11B7FACF7155}">
      <dsp:nvSpPr>
        <dsp:cNvPr id="0" name=""/>
        <dsp:cNvSpPr/>
      </dsp:nvSpPr>
      <dsp:spPr>
        <a:xfrm>
          <a:off x="1601194" y="1773450"/>
          <a:ext cx="112743" cy="461151"/>
        </a:xfrm>
        <a:custGeom>
          <a:avLst/>
          <a:gdLst/>
          <a:ahLst/>
          <a:cxnLst/>
          <a:rect l="0" t="0" r="0" b="0"/>
          <a:pathLst>
            <a:path>
              <a:moveTo>
                <a:pt x="112743" y="0"/>
              </a:moveTo>
              <a:lnTo>
                <a:pt x="112743" y="367578"/>
              </a:lnTo>
              <a:lnTo>
                <a:pt x="0" y="367578"/>
              </a:lnTo>
              <a:lnTo>
                <a:pt x="0" y="46115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24D667-5F6D-47A8-8C88-F7C7D1C9C1C4}">
      <dsp:nvSpPr>
        <dsp:cNvPr id="0" name=""/>
        <dsp:cNvSpPr/>
      </dsp:nvSpPr>
      <dsp:spPr>
        <a:xfrm>
          <a:off x="1713937" y="801256"/>
          <a:ext cx="2664865" cy="330793"/>
        </a:xfrm>
        <a:custGeom>
          <a:avLst/>
          <a:gdLst/>
          <a:ahLst/>
          <a:cxnLst/>
          <a:rect l="0" t="0" r="0" b="0"/>
          <a:pathLst>
            <a:path>
              <a:moveTo>
                <a:pt x="2664865" y="0"/>
              </a:moveTo>
              <a:lnTo>
                <a:pt x="2664865" y="237220"/>
              </a:lnTo>
              <a:lnTo>
                <a:pt x="0" y="237220"/>
              </a:lnTo>
              <a:lnTo>
                <a:pt x="0" y="33079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06E0F3-4798-467D-B7E4-C75ACDC99672}">
      <dsp:nvSpPr>
        <dsp:cNvPr id="0" name=""/>
        <dsp:cNvSpPr/>
      </dsp:nvSpPr>
      <dsp:spPr>
        <a:xfrm>
          <a:off x="2946024" y="159854"/>
          <a:ext cx="2865558" cy="641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A3F650-AF6C-4B0C-A0BF-AD8225D56846}">
      <dsp:nvSpPr>
        <dsp:cNvPr id="0" name=""/>
        <dsp:cNvSpPr/>
      </dsp:nvSpPr>
      <dsp:spPr>
        <a:xfrm>
          <a:off x="3058255" y="266474"/>
          <a:ext cx="2865558" cy="6414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/>
            <a:t>КЛЕТКИ</a:t>
          </a:r>
        </a:p>
      </dsp:txBody>
      <dsp:txXfrm>
        <a:off x="3058255" y="266474"/>
        <a:ext cx="2865558" cy="641401"/>
      </dsp:txXfrm>
    </dsp:sp>
    <dsp:sp modelId="{186D7703-90F8-4130-9085-9BFA69C8E1D2}">
      <dsp:nvSpPr>
        <dsp:cNvPr id="0" name=""/>
        <dsp:cNvSpPr/>
      </dsp:nvSpPr>
      <dsp:spPr>
        <a:xfrm>
          <a:off x="492497" y="1132049"/>
          <a:ext cx="2442880" cy="6414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F3BAA2-4DE0-4013-ADD8-08B93E9D7186}">
      <dsp:nvSpPr>
        <dsp:cNvPr id="0" name=""/>
        <dsp:cNvSpPr/>
      </dsp:nvSpPr>
      <dsp:spPr>
        <a:xfrm>
          <a:off x="604728" y="1238669"/>
          <a:ext cx="2442880" cy="6414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/>
            <a:t>соматические</a:t>
          </a:r>
        </a:p>
      </dsp:txBody>
      <dsp:txXfrm>
        <a:off x="604728" y="1238669"/>
        <a:ext cx="2442880" cy="641401"/>
      </dsp:txXfrm>
    </dsp:sp>
    <dsp:sp modelId="{F63FE94B-6BBC-45D5-AAEC-DDF3695670EE}">
      <dsp:nvSpPr>
        <dsp:cNvPr id="0" name=""/>
        <dsp:cNvSpPr/>
      </dsp:nvSpPr>
      <dsp:spPr>
        <a:xfrm>
          <a:off x="-112231" y="2234602"/>
          <a:ext cx="3426850" cy="31738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A3F39D-EC75-4C4A-A19A-0706D0849F32}">
      <dsp:nvSpPr>
        <dsp:cNvPr id="0" name=""/>
        <dsp:cNvSpPr/>
      </dsp:nvSpPr>
      <dsp:spPr>
        <a:xfrm>
          <a:off x="0" y="2341222"/>
          <a:ext cx="3426850" cy="31738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C00000"/>
              </a:solidFill>
            </a:rPr>
            <a:t>ДИПЛОИДНЫЙ</a:t>
          </a:r>
          <a:endParaRPr lang="en-US" sz="1400" b="1" kern="1200" dirty="0">
            <a:solidFill>
              <a:srgbClr val="C00000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(двойной набор хромосом)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C00000"/>
              </a:solidFill>
            </a:rPr>
            <a:t>2</a:t>
          </a:r>
          <a:r>
            <a:rPr lang="en-US" sz="1400" b="1" kern="1200" dirty="0">
              <a:solidFill>
                <a:srgbClr val="C00000"/>
              </a:solidFill>
            </a:rPr>
            <a:t>n</a:t>
          </a:r>
          <a:r>
            <a:rPr lang="ru-RU" sz="1400" b="1" kern="1200" dirty="0">
              <a:solidFill>
                <a:srgbClr val="C00000"/>
              </a:solidFill>
            </a:rPr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(парные соматические </a:t>
          </a:r>
          <a:r>
            <a:rPr lang="ru-RU" sz="1400" b="1" kern="1200" dirty="0" err="1"/>
            <a:t>хромосомы=аутосомы</a:t>
          </a:r>
          <a:r>
            <a:rPr lang="ru-RU" sz="1400" b="1" kern="1200" dirty="0"/>
            <a:t> и 2 хромосомы, определяющие пол организма)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2060"/>
              </a:solidFill>
            </a:rPr>
            <a:t>Например: </a:t>
          </a:r>
          <a:r>
            <a:rPr lang="ru-RU" sz="1400" b="0" kern="1200" dirty="0"/>
            <a:t>Диплоидный набор хромосом клеток буйвола содержит 48 хромосом.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/>
            <a:t>Клетки желудка буйвола  содержат 48 хромосом (46 </a:t>
          </a:r>
          <a:r>
            <a:rPr lang="ru-RU" sz="1400" b="0" kern="1200" dirty="0" err="1"/>
            <a:t>аутосомы</a:t>
          </a:r>
          <a:r>
            <a:rPr lang="ru-RU" sz="1400" b="0" kern="1200" dirty="0"/>
            <a:t> и 2 половые хромосомы: </a:t>
          </a:r>
          <a:r>
            <a:rPr lang="en-US" sz="1400" b="0" kern="1200" dirty="0"/>
            <a:t>XY</a:t>
          </a:r>
          <a:r>
            <a:rPr lang="ru-RU" sz="1400" b="0" kern="1200" dirty="0"/>
            <a:t> или ХХ)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деление: МИТОЗ, АМИТОЗ</a:t>
          </a:r>
        </a:p>
      </dsp:txBody>
      <dsp:txXfrm>
        <a:off x="0" y="2341222"/>
        <a:ext cx="3426850" cy="3173897"/>
      </dsp:txXfrm>
    </dsp:sp>
    <dsp:sp modelId="{1810148A-217A-4150-B01D-35AF3C435F4C}">
      <dsp:nvSpPr>
        <dsp:cNvPr id="0" name=""/>
        <dsp:cNvSpPr/>
      </dsp:nvSpPr>
      <dsp:spPr>
        <a:xfrm>
          <a:off x="4151441" y="1003339"/>
          <a:ext cx="1650401" cy="6414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8E16D9-383D-4027-BE63-6DA9D576EDF1}">
      <dsp:nvSpPr>
        <dsp:cNvPr id="0" name=""/>
        <dsp:cNvSpPr/>
      </dsp:nvSpPr>
      <dsp:spPr>
        <a:xfrm>
          <a:off x="4263673" y="1109959"/>
          <a:ext cx="1650401" cy="6414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/>
            <a:t>половые</a:t>
          </a:r>
        </a:p>
      </dsp:txBody>
      <dsp:txXfrm>
        <a:off x="4263673" y="1109959"/>
        <a:ext cx="1650401" cy="641401"/>
      </dsp:txXfrm>
    </dsp:sp>
    <dsp:sp modelId="{9CD04646-5D40-406E-AFC5-016F7F4446C0}">
      <dsp:nvSpPr>
        <dsp:cNvPr id="0" name=""/>
        <dsp:cNvSpPr/>
      </dsp:nvSpPr>
      <dsp:spPr>
        <a:xfrm>
          <a:off x="3344154" y="2341652"/>
          <a:ext cx="3674825" cy="303802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3B20A3-F167-4F2A-9DCA-91AEB585223E}">
      <dsp:nvSpPr>
        <dsp:cNvPr id="0" name=""/>
        <dsp:cNvSpPr/>
      </dsp:nvSpPr>
      <dsp:spPr>
        <a:xfrm>
          <a:off x="3456386" y="2448271"/>
          <a:ext cx="3674825" cy="3038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C00000"/>
              </a:solidFill>
            </a:rPr>
            <a:t>ГАПЛОИДНЫЙ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(</a:t>
          </a:r>
          <a:r>
            <a:rPr lang="ru-RU" sz="1400" b="1" kern="1200" dirty="0"/>
            <a:t>одинарный набор хромосом</a:t>
          </a:r>
          <a:r>
            <a:rPr lang="en-US" sz="1400" b="1" kern="1200" dirty="0"/>
            <a:t>)</a:t>
          </a:r>
          <a:endParaRPr lang="ru-RU" sz="1400" b="1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rgbClr val="C00000"/>
              </a:solidFill>
            </a:rPr>
            <a:t>n</a:t>
          </a:r>
          <a:endParaRPr lang="ru-RU" sz="1400" b="1" kern="1200" dirty="0">
            <a:solidFill>
              <a:srgbClr val="C00000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C00000"/>
              </a:solidFill>
            </a:rPr>
            <a:t> </a:t>
          </a:r>
          <a:r>
            <a:rPr lang="ru-RU" sz="1400" b="1" kern="1200" dirty="0"/>
            <a:t>(одинарные соматические </a:t>
          </a:r>
          <a:r>
            <a:rPr lang="ru-RU" sz="1400" b="1" kern="1200" dirty="0" err="1"/>
            <a:t>хромосомы=аутосомы</a:t>
          </a:r>
          <a:r>
            <a:rPr lang="ru-RU" sz="1400" b="1" kern="1200" dirty="0"/>
            <a:t> и 1 половая хромосома, определяющая пол организма)</a:t>
          </a:r>
          <a:endParaRPr lang="en-US" sz="1400" b="1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2060"/>
              </a:solidFill>
            </a:rPr>
            <a:t>Например: </a:t>
          </a:r>
          <a:r>
            <a:rPr lang="ru-RU" sz="1400" b="0" kern="1200" dirty="0"/>
            <a:t>Диплоидный набор хромосом клеток буйвола содержит 48 хромосом. Следовательно, гаметы буйвола содержат 24 хромосомы (23 </a:t>
          </a:r>
          <a:r>
            <a:rPr lang="ru-RU" sz="1400" b="0" kern="1200" dirty="0" err="1"/>
            <a:t>аутосомы</a:t>
          </a:r>
          <a:r>
            <a:rPr lang="ru-RU" sz="1400" b="0" kern="1200" dirty="0"/>
            <a:t> и 1 половая хромосома:  </a:t>
          </a:r>
          <a:r>
            <a:rPr lang="en-US" sz="1400" b="0" kern="1200" dirty="0"/>
            <a:t>X</a:t>
          </a:r>
          <a:r>
            <a:rPr lang="ru-RU" sz="1400" b="0" kern="1200" dirty="0"/>
            <a:t> или </a:t>
          </a:r>
          <a:r>
            <a:rPr lang="en-US" sz="1400" b="0" kern="1200" dirty="0"/>
            <a:t>Y</a:t>
          </a:r>
          <a:r>
            <a:rPr lang="ru-RU" sz="1400" b="0" kern="1200" dirty="0"/>
            <a:t>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деление: МЕЙОЗ</a:t>
          </a:r>
        </a:p>
      </dsp:txBody>
      <dsp:txXfrm>
        <a:off x="3456386" y="2448271"/>
        <a:ext cx="3674825" cy="3038023"/>
      </dsp:txXfrm>
    </dsp:sp>
    <dsp:sp modelId="{6D04A344-D9AC-40AF-94B5-936C164D4A35}">
      <dsp:nvSpPr>
        <dsp:cNvPr id="0" name=""/>
        <dsp:cNvSpPr/>
      </dsp:nvSpPr>
      <dsp:spPr>
        <a:xfrm>
          <a:off x="6538901" y="1132049"/>
          <a:ext cx="1989313" cy="6931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0E4765-71D1-4CC7-80F3-9B7F3CC82CDE}">
      <dsp:nvSpPr>
        <dsp:cNvPr id="0" name=""/>
        <dsp:cNvSpPr/>
      </dsp:nvSpPr>
      <dsp:spPr>
        <a:xfrm>
          <a:off x="6651132" y="1238669"/>
          <a:ext cx="1989313" cy="6931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Триплоидный</a:t>
          </a:r>
          <a:r>
            <a:rPr lang="ru-RU" sz="1800" b="1" kern="1200" dirty="0" smtClean="0"/>
            <a:t> эндосперм</a:t>
          </a:r>
          <a:endParaRPr lang="ru-RU" sz="1800" b="1" kern="1200" dirty="0"/>
        </a:p>
      </dsp:txBody>
      <dsp:txXfrm>
        <a:off x="6651132" y="1238669"/>
        <a:ext cx="1989313" cy="693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1C116-068C-431A-BC8D-B07369269B03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1198E-7F6D-4EB7-8A75-17E2EF017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1198E-7F6D-4EB7-8A75-17E2EF017F7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ege_4.png"/>
          <p:cNvPicPr>
            <a:picLocks noChangeAspect="1"/>
          </p:cNvPicPr>
          <p:nvPr userDrawn="1"/>
        </p:nvPicPr>
        <p:blipFill>
          <a:blip r:embed="rId2" cstate="print"/>
          <a:srcRect t="2253" r="55663"/>
          <a:stretch>
            <a:fillRect/>
          </a:stretch>
        </p:blipFill>
        <p:spPr>
          <a:xfrm>
            <a:off x="179512" y="3429000"/>
            <a:ext cx="2071547" cy="3249910"/>
          </a:xfrm>
          <a:prstGeom prst="rect">
            <a:avLst/>
          </a:prstGeom>
        </p:spPr>
      </p:pic>
      <p:pic>
        <p:nvPicPr>
          <p:cNvPr id="7" name="Рисунок 6" descr="eg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9512" y="1"/>
            <a:ext cx="8784976" cy="1484783"/>
          </a:xfrm>
          <a:prstGeom prst="rect">
            <a:avLst/>
          </a:prstGeom>
        </p:spPr>
      </p:pic>
      <p:pic>
        <p:nvPicPr>
          <p:cNvPr id="8" name="Рисунок 7" descr="ege_4.png"/>
          <p:cNvPicPr>
            <a:picLocks noChangeAspect="1"/>
          </p:cNvPicPr>
          <p:nvPr userDrawn="1"/>
        </p:nvPicPr>
        <p:blipFill>
          <a:blip r:embed="rId2" cstate="print"/>
          <a:srcRect l="41506" t="36074" r="13192" b="8222"/>
          <a:stretch>
            <a:fillRect/>
          </a:stretch>
        </p:blipFill>
        <p:spPr>
          <a:xfrm>
            <a:off x="7154000" y="5085184"/>
            <a:ext cx="1810487" cy="15841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3886200"/>
            <a:ext cx="453650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EA4D-AEB8-4B4B-B3BD-A26909084347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E6A6-2BF8-4313-8FB2-A96A1ADC76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амка 9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3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EA4D-AEB8-4B4B-B3BD-A26909084347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E6A6-2BF8-4313-8FB2-A96A1ADC7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EA4D-AEB8-4B4B-B3BD-A26909084347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E6A6-2BF8-4313-8FB2-A96A1ADC7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tn3_0_51846400_1515587497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6716" r="26770"/>
          <a:stretch>
            <a:fillRect/>
          </a:stretch>
        </p:blipFill>
        <p:spPr>
          <a:xfrm>
            <a:off x="7596336" y="4293096"/>
            <a:ext cx="1368152" cy="24208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EA4D-AEB8-4B4B-B3BD-A26909084347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E6A6-2BF8-4313-8FB2-A96A1ADC7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fc56837a7f15d34af55fb4a721681b3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4142574"/>
            <a:ext cx="1691680" cy="2568751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EA4D-AEB8-4B4B-B3BD-A26909084347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E6A6-2BF8-4313-8FB2-A96A1ADC7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7fc56837a7f15d34af55fb4a721681b3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4142574"/>
            <a:ext cx="1691680" cy="25687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EA4D-AEB8-4B4B-B3BD-A26909084347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E6A6-2BF8-4313-8FB2-A96A1ADC7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EA4D-AEB8-4B4B-B3BD-A26909084347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E6A6-2BF8-4313-8FB2-A96A1ADC76D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7fc56837a7f15d34af55fb4a721681b3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4142574"/>
            <a:ext cx="1691680" cy="25687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tn3_0_51846400_1515587497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6716" r="26770"/>
          <a:stretch>
            <a:fillRect/>
          </a:stretch>
        </p:blipFill>
        <p:spPr>
          <a:xfrm>
            <a:off x="7596336" y="4293096"/>
            <a:ext cx="1368152" cy="24208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EA4D-AEB8-4B4B-B3BD-A26909084347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E6A6-2BF8-4313-8FB2-A96A1ADC7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tn3_0_51846400_1515587497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6716" r="26770"/>
          <a:stretch>
            <a:fillRect/>
          </a:stretch>
        </p:blipFill>
        <p:spPr>
          <a:xfrm>
            <a:off x="7596336" y="4293096"/>
            <a:ext cx="1368152" cy="24208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EA4D-AEB8-4B4B-B3BD-A26909084347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E6A6-2BF8-4313-8FB2-A96A1ADC7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EA4D-AEB8-4B4B-B3BD-A26909084347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E6A6-2BF8-4313-8FB2-A96A1ADC7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EA4D-AEB8-4B4B-B3BD-A26909084347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E6A6-2BF8-4313-8FB2-A96A1ADC7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7EA4D-AEB8-4B4B-B3BD-A26909084347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AE6A6-2BF8-4313-8FB2-A96A1ADC76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0" r:id="rId4"/>
    <p:sldLayoutId id="2147483651" r:id="rId5"/>
    <p:sldLayoutId id="2147483652" r:id="rId6"/>
    <p:sldLayoutId id="2147483653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shkla-13.ucoz.ru/js/7fc56837a7f15d34af55fb4a721681b3.jpg" TargetMode="External"/><Relationship Id="rId3" Type="http://schemas.openxmlformats.org/officeDocument/2006/relationships/hyperlink" Target="https://uchitel.pro/&#1075;&#1077;&#1085;&#1099;-&#1075;&#1077;&#1085;&#1077;&#1090;&#1080;&#1095;&#1077;&#1089;&#1082;&#1080;&#1081;-&#1082;&#1086;&#1076;/" TargetMode="External"/><Relationship Id="rId7" Type="http://schemas.openxmlformats.org/officeDocument/2006/relationships/hyperlink" Target="http://school29.centerstart.ru/sites/default/files/u18/ege_4.png%20&#1077;&#1075;&#1101;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freepptbackgrounds.net/wp-content/uploads/2014/02/Clean-Business-Template-for-Powerpoint.jpg" TargetMode="External"/><Relationship Id="rId5" Type="http://schemas.openxmlformats.org/officeDocument/2006/relationships/hyperlink" Target="https://studarium.ru/working/2/3/page-1" TargetMode="External"/><Relationship Id="rId4" Type="http://schemas.openxmlformats.org/officeDocument/2006/relationships/hyperlink" Target="https://uchitel.pro/&#1073;&#1080;&#1086;&#1083;&#1086;&#1075;&#1080;&#1103;-&#1077;&#1075;&#1101;-&#1079;&#1072;&#1076;&#1072;&#1085;&#1080;&#1077;-3/" TargetMode="External"/><Relationship Id="rId9" Type="http://schemas.openxmlformats.org/officeDocument/2006/relationships/hyperlink" Target="https://cloud.maxni.ru/tn3_0_51846400_1515587497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uchitel.pro/%D0%B6%D0%B8%D0%B7%D0%BD%D0%B5%D0%BD%D0%BD%D1%8B%D0%B9-%D1%86%D0%B8%D0%BA%D0%BB-%D0%BA%D0%BB%D0%B5%D1%82%D0%BA%D0%B8-%D0%BC%D0%B8%D1%82%D0%BE%D0%B7-%D0%B8-%D0%BC%D0%B5%D0%B9%D0%BE%D0%B7/" TargetMode="External"/><Relationship Id="rId3" Type="http://schemas.openxmlformats.org/officeDocument/2006/relationships/hyperlink" Target="https://uchitel.pro/%D1%85%D0%B8%D0%BC%D0%B8%D1%87%D0%B5%D1%81%D0%BA%D0%B8%D0%B9-%D1%81%D0%BE%D1%81%D1%82%D0%B0%D0%B2-%D0%BA%D0%BB%D0%B5%D1%82%D0%BA%D0%B8/" TargetMode="External"/><Relationship Id="rId7" Type="http://schemas.openxmlformats.org/officeDocument/2006/relationships/hyperlink" Target="https://uchitel.pro/%D1%81%D0%BE%D0%BC%D0%B0%D1%82%D0%B8%D1%87%D0%B5%D1%81%D0%BA%D0%B8%D0%B5-%D0%B8-%D0%BF%D0%BE%D0%BB%D0%BE%D0%B2%D1%8B%D0%B5-%D0%BA%D0%BB%D0%B5%D1%82%D0%BA%D0%B8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uchitel.pro/%D1%85%D1%80%D0%BE%D0%BC%D0%BE%D1%81%D0%BE%D0%BC%D1%8B/" TargetMode="External"/><Relationship Id="rId5" Type="http://schemas.openxmlformats.org/officeDocument/2006/relationships/hyperlink" Target="https://uchitel.pro/%D0%B1%D0%B8%D0%BE%D1%81%D0%B8%D0%BD%D1%82%D0%B5%D0%B7-%D0%B1%D0%B5%D0%BB%D0%BA%D0%B0/" TargetMode="External"/><Relationship Id="rId4" Type="http://schemas.openxmlformats.org/officeDocument/2006/relationships/hyperlink" Target="https://uchitel.pro/%D0%B3%D0%B5%D0%BD%D1%8B-%D0%B3%D0%B5%D0%BD%D0%B5%D1%82%D0%B8%D1%87%D0%B5%D1%81%D0%BA%D0%B8%D0%B9-%D0%BA%D0%BE%D0%B4/" TargetMode="External"/><Relationship Id="rId9" Type="http://schemas.openxmlformats.org/officeDocument/2006/relationships/hyperlink" Target="https://uchitel.pro/%D1%80%D0%B0%D0%B7%D0%B2%D0%B8%D1%82%D0%B8%D0%B5-%D0%BF%D0%BE%D0%BB%D0%BE%D0%B2%D1%8B%D1%85-%D0%BA%D0%BB%D0%B5%D1%82%D0%BE%D0%BA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90656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решения биологических задач к линии 3 ЕГЭ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Автор: </a:t>
            </a:r>
            <a:r>
              <a:rPr lang="ru-RU" dirty="0" smtClean="0">
                <a:solidFill>
                  <a:srgbClr val="0070C0"/>
                </a:solidFill>
              </a:rPr>
              <a:t>Воробьев Дмитрий Сергеевич, 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учитель </a:t>
            </a:r>
            <a:r>
              <a:rPr lang="ru-RU" dirty="0" smtClean="0">
                <a:solidFill>
                  <a:srgbClr val="0070C0"/>
                </a:solidFill>
              </a:rPr>
              <a:t>биологии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МБВСОУ ВСОШ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Красноармейский район</a:t>
            </a:r>
            <a:endParaRPr lang="ru-RU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ge_4.png"/>
          <p:cNvPicPr>
            <a:picLocks noChangeAspect="1"/>
          </p:cNvPicPr>
          <p:nvPr/>
        </p:nvPicPr>
        <p:blipFill>
          <a:blip r:embed="rId2" cstate="print"/>
          <a:srcRect l="42921" r="17439" b="63926"/>
          <a:stretch>
            <a:fillRect/>
          </a:stretch>
        </p:blipFill>
        <p:spPr>
          <a:xfrm>
            <a:off x="0" y="0"/>
            <a:ext cx="1625612" cy="1052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/>
              <a:t>ВОЗМОЖНО, вас будут ждать задания следующего типа:</a:t>
            </a:r>
            <a:endParaRPr lang="ru-RU" sz="2800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57200" y="1340768"/>
            <a:ext cx="8229600" cy="478539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b="1" i="1" dirty="0" smtClean="0"/>
              <a:t>Задача № </a:t>
            </a:r>
            <a:r>
              <a:rPr lang="ru-RU" sz="2000" b="1" i="1" dirty="0" smtClean="0"/>
              <a:t>6.</a:t>
            </a:r>
            <a:r>
              <a:rPr lang="ru-RU" sz="2000" dirty="0" smtClean="0"/>
              <a:t> В молекуле ДНК обнаружено 880 </a:t>
            </a:r>
            <a:r>
              <a:rPr lang="ru-RU" sz="2000" dirty="0" err="1" smtClean="0"/>
              <a:t>гуанидиловых</a:t>
            </a:r>
            <a:r>
              <a:rPr lang="ru-RU" sz="2000" dirty="0" smtClean="0"/>
              <a:t> нуклеотидов, которые составляют 22% от общего числа нуклеотидов в этой ДНК. Определите: а) сколько других нуклеотидов в этой ДНК? б) какова длина этого фрагмента?</a:t>
            </a:r>
          </a:p>
          <a:p>
            <a:r>
              <a:rPr lang="ru-RU" sz="2000" i="1" dirty="0" smtClean="0"/>
              <a:t>Решение:</a:t>
            </a:r>
            <a:endParaRPr lang="ru-RU" sz="2000" dirty="0" smtClean="0"/>
          </a:p>
          <a:p>
            <a:r>
              <a:rPr lang="ru-RU" sz="2000" dirty="0" smtClean="0"/>
              <a:t>1) ∑(Г) = ∑(Ц)= 880 (это 22%); На долю других нуклеотидов приходится 100% – (22%+22%)= 56%, т.е. по 28%; Для вычисления количества этих нуклеотидов составляем пропорцию:</a:t>
            </a:r>
          </a:p>
          <a:p>
            <a:r>
              <a:rPr lang="ru-RU" sz="2000" dirty="0" smtClean="0"/>
              <a:t>22% – 880</a:t>
            </a:r>
            <a:br>
              <a:rPr lang="ru-RU" sz="2000" dirty="0" smtClean="0"/>
            </a:br>
            <a:r>
              <a:rPr lang="ru-RU" sz="2000" dirty="0" smtClean="0"/>
              <a:t>28% – </a:t>
            </a:r>
            <a:r>
              <a:rPr lang="ru-RU" sz="2000" dirty="0" err="1" smtClean="0"/>
              <a:t>х</a:t>
            </a:r>
            <a:r>
              <a:rPr lang="ru-RU" sz="2000" dirty="0" smtClean="0"/>
              <a:t>, отсюда </a:t>
            </a:r>
            <a:r>
              <a:rPr lang="ru-RU" sz="2000" dirty="0" err="1" smtClean="0"/>
              <a:t>х</a:t>
            </a:r>
            <a:r>
              <a:rPr lang="ru-RU" sz="2000" dirty="0" smtClean="0"/>
              <a:t> = 1120</a:t>
            </a:r>
          </a:p>
          <a:p>
            <a:r>
              <a:rPr lang="ru-RU" sz="2000" dirty="0" smtClean="0"/>
              <a:t>2) для определения длины ДНК нужно узнать, сколько всего нуклеотидов содержится в 1 цепи:</a:t>
            </a:r>
          </a:p>
          <a:p>
            <a:r>
              <a:rPr lang="ru-RU" sz="2000" dirty="0" smtClean="0"/>
              <a:t>(880 + 880 + 1120 + 1120) : 2 = 2000</a:t>
            </a:r>
            <a:br>
              <a:rPr lang="ru-RU" sz="2000" dirty="0" smtClean="0"/>
            </a:br>
            <a:r>
              <a:rPr lang="ru-RU" sz="2000" dirty="0" smtClean="0"/>
              <a:t>2000 × 0,34 = 680 (нм</a:t>
            </a:r>
            <a:r>
              <a:rPr lang="ru-RU" sz="2000" dirty="0" smtClean="0"/>
              <a:t>)</a:t>
            </a:r>
            <a:endParaRPr lang="ru-RU" sz="20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ge_4.png"/>
          <p:cNvPicPr>
            <a:picLocks noChangeAspect="1"/>
          </p:cNvPicPr>
          <p:nvPr/>
        </p:nvPicPr>
        <p:blipFill>
          <a:blip r:embed="rId2" cstate="print"/>
          <a:srcRect l="42921" r="17439" b="63926"/>
          <a:stretch>
            <a:fillRect/>
          </a:stretch>
        </p:blipFill>
        <p:spPr>
          <a:xfrm>
            <a:off x="0" y="0"/>
            <a:ext cx="1625612" cy="1052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/>
              <a:t>ВОЗМОЖНО, вас будут ждать задания следующего типа:</a:t>
            </a:r>
            <a:endParaRPr lang="ru-RU" sz="2800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57200" y="1340768"/>
            <a:ext cx="8229600" cy="478539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b="1" i="1" dirty="0" smtClean="0"/>
              <a:t>Задача № 7</a:t>
            </a:r>
            <a:r>
              <a:rPr lang="ru-RU" sz="2000" b="1" i="1" dirty="0" smtClean="0"/>
              <a:t>.</a:t>
            </a:r>
            <a:r>
              <a:rPr lang="ru-RU" sz="2000" dirty="0" smtClean="0"/>
              <a:t> Какое число X-хромосом содержит соматическая клетка здорового мужчины? В ответе запишите только соответствующее число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Ответ: 1</a:t>
            </a:r>
          </a:p>
          <a:p>
            <a:r>
              <a:rPr lang="ru-RU" sz="2000" b="1" i="1" dirty="0" smtClean="0"/>
              <a:t>Задача </a:t>
            </a:r>
            <a:r>
              <a:rPr lang="ru-RU" sz="2000" b="1" i="1" dirty="0" smtClean="0"/>
              <a:t>№ 8</a:t>
            </a:r>
            <a:r>
              <a:rPr lang="ru-RU" sz="2000" b="1" i="1" dirty="0" smtClean="0"/>
              <a:t>.</a:t>
            </a:r>
            <a:r>
              <a:rPr lang="ru-RU" sz="2000" dirty="0" smtClean="0"/>
              <a:t> </a:t>
            </a:r>
            <a:r>
              <a:rPr lang="ru-RU" sz="2000" dirty="0" smtClean="0"/>
              <a:t>Фрагмент </a:t>
            </a:r>
            <a:r>
              <a:rPr lang="ru-RU" sz="2000" dirty="0" err="1" smtClean="0"/>
              <a:t>двуцепочечной</a:t>
            </a:r>
            <a:r>
              <a:rPr lang="ru-RU" sz="2000" dirty="0" smtClean="0"/>
              <a:t> молекулы ДНК содержит 180 нуклеотидов, 49 из которых в качестве азотистого основания имеют </a:t>
            </a:r>
            <a:r>
              <a:rPr lang="ru-RU" sz="2000" dirty="0" err="1" smtClean="0"/>
              <a:t>цитозин</a:t>
            </a:r>
            <a:r>
              <a:rPr lang="ru-RU" sz="2000" dirty="0" smtClean="0"/>
              <a:t>. Определите количество нуклеотидов с </a:t>
            </a:r>
            <a:r>
              <a:rPr lang="ru-RU" sz="2000" dirty="0" err="1" smtClean="0"/>
              <a:t>тимином</a:t>
            </a:r>
            <a:r>
              <a:rPr lang="ru-RU" sz="2000" dirty="0" smtClean="0"/>
              <a:t>, входящих в состав молекулы. В ответе запишите только соответствующее число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Согласно правилу </a:t>
            </a:r>
            <a:r>
              <a:rPr lang="ru-RU" sz="2000" dirty="0" err="1" smtClean="0"/>
              <a:t>Чаргаффа</a:t>
            </a:r>
            <a:r>
              <a:rPr lang="ru-RU" sz="2000" dirty="0" smtClean="0"/>
              <a:t> по принципу </a:t>
            </a:r>
            <a:r>
              <a:rPr lang="ru-RU" sz="2000" dirty="0" err="1" smtClean="0"/>
              <a:t>комплементарности</a:t>
            </a:r>
            <a:r>
              <a:rPr lang="ru-RU" sz="2000" dirty="0" smtClean="0"/>
              <a:t> количество нуклеотидов с </a:t>
            </a:r>
            <a:r>
              <a:rPr lang="ru-RU" sz="2000" dirty="0" err="1" smtClean="0"/>
              <a:t>аденином</a:t>
            </a:r>
            <a:r>
              <a:rPr lang="ru-RU" sz="2000" dirty="0" smtClean="0"/>
              <a:t> равно количеству нуклеотидов с </a:t>
            </a:r>
            <a:r>
              <a:rPr lang="ru-RU" sz="2000" dirty="0" err="1" smtClean="0"/>
              <a:t>тимином</a:t>
            </a:r>
            <a:r>
              <a:rPr lang="ru-RU" sz="2000" dirty="0" smtClean="0"/>
              <a:t>, а количество нуклеотидов с </a:t>
            </a:r>
            <a:r>
              <a:rPr lang="ru-RU" sz="2000" dirty="0" err="1" smtClean="0"/>
              <a:t>цитозином</a:t>
            </a:r>
            <a:r>
              <a:rPr lang="ru-RU" sz="2000" dirty="0" smtClean="0"/>
              <a:t> равно количеству нуклеотидов с гуанином, а сумма всех нуклеотидов равна 100% (180). Следовательно:</a:t>
            </a:r>
            <a:br>
              <a:rPr lang="ru-RU" sz="2000" dirty="0" smtClean="0"/>
            </a:br>
            <a:r>
              <a:rPr lang="ru-RU" sz="2000" dirty="0" smtClean="0"/>
              <a:t>1) 49 + 49 = 98 (Ц + Г = 98)</a:t>
            </a:r>
            <a:br>
              <a:rPr lang="ru-RU" sz="2000" dirty="0" smtClean="0"/>
            </a:br>
            <a:r>
              <a:rPr lang="ru-RU" sz="2000" dirty="0" smtClean="0"/>
              <a:t>2) 180 - 98 = 82 ((А + Т + Ц + Г) - (Ц + Г) = (А + Т))</a:t>
            </a:r>
            <a:br>
              <a:rPr lang="ru-RU" sz="2000" dirty="0" smtClean="0"/>
            </a:br>
            <a:r>
              <a:rPr lang="ru-RU" sz="2000" dirty="0" smtClean="0"/>
              <a:t>3) 82 : 2 = 41 ((А + Т)/2 = А = Т)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ge_4.png"/>
          <p:cNvPicPr>
            <a:picLocks noChangeAspect="1"/>
          </p:cNvPicPr>
          <p:nvPr/>
        </p:nvPicPr>
        <p:blipFill>
          <a:blip r:embed="rId2" cstate="print"/>
          <a:srcRect l="42921" r="17439" b="63926"/>
          <a:stretch>
            <a:fillRect/>
          </a:stretch>
        </p:blipFill>
        <p:spPr>
          <a:xfrm>
            <a:off x="0" y="0"/>
            <a:ext cx="1625612" cy="1052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/>
              <a:t>ВОЗМОЖНО, вас будут ждать задания следующего типа:</a:t>
            </a:r>
            <a:endParaRPr lang="ru-RU" sz="2800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57200" y="1340768"/>
            <a:ext cx="8229600" cy="478539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b="1" i="1" dirty="0" smtClean="0"/>
              <a:t>Задача № </a:t>
            </a:r>
            <a:r>
              <a:rPr lang="ru-RU" sz="2000" b="1" i="1" dirty="0" smtClean="0"/>
              <a:t>9. </a:t>
            </a:r>
            <a:r>
              <a:rPr lang="ru-RU" sz="2000" dirty="0" smtClean="0"/>
              <a:t>В клетке эндосперма семени лилии 36 хромосом. Какой набор хромосом имеет клетка листа лилии? В ответе запишите только количество хромосом.  </a:t>
            </a:r>
            <a:endParaRPr lang="ru-RU" sz="2000" dirty="0" smtClean="0"/>
          </a:p>
          <a:p>
            <a:r>
              <a:rPr lang="ru-RU" sz="2000" dirty="0" smtClean="0"/>
              <a:t>Эндосперм содержит </a:t>
            </a:r>
            <a:r>
              <a:rPr lang="ru-RU" sz="2000" dirty="0" err="1" smtClean="0"/>
              <a:t>триплоидный</a:t>
            </a:r>
            <a:r>
              <a:rPr lang="ru-RU" sz="2000" dirty="0" smtClean="0"/>
              <a:t> набор хромосом (3n) - 36 хромосом</a:t>
            </a:r>
            <a:br>
              <a:rPr lang="ru-RU" sz="2000" dirty="0" smtClean="0"/>
            </a:br>
            <a:r>
              <a:rPr lang="ru-RU" sz="2000" dirty="0" smtClean="0"/>
              <a:t>Клетка листа является соматической, содержит диплоидный (2n) набор хромосом, следовательно</a:t>
            </a:r>
            <a:br>
              <a:rPr lang="ru-RU" sz="2000" dirty="0" smtClean="0"/>
            </a:br>
            <a:r>
              <a:rPr lang="ru-RU" sz="2000" dirty="0" smtClean="0"/>
              <a:t>(36 / 3) × 2 = 12 × 2 = 24 хромосомы </a:t>
            </a:r>
            <a:endParaRPr lang="ru-RU" sz="2000" dirty="0" smtClean="0"/>
          </a:p>
          <a:p>
            <a:r>
              <a:rPr lang="ru-RU" sz="2000" b="1" i="1" dirty="0" smtClean="0"/>
              <a:t>Задача </a:t>
            </a:r>
            <a:r>
              <a:rPr lang="ru-RU" sz="2000" b="1" i="1" dirty="0" smtClean="0"/>
              <a:t>№ </a:t>
            </a:r>
            <a:r>
              <a:rPr lang="ru-RU" sz="2000" b="1" i="1" dirty="0" smtClean="0"/>
              <a:t>10.</a:t>
            </a:r>
            <a:r>
              <a:rPr lang="ru-RU" sz="2000" dirty="0" smtClean="0"/>
              <a:t> </a:t>
            </a:r>
            <a:r>
              <a:rPr lang="ru-RU" sz="2000" dirty="0" smtClean="0"/>
              <a:t>В клетке листа лука 16 хромосом. Какой набор хромосом имеют клетки эндосперма семени лука? В ответе запишите только количество хромосом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Соматические клетки (в том числе клетки листа) содержат диплоидный набор хромосом (2n), а клетки эндосперма - </a:t>
            </a:r>
            <a:r>
              <a:rPr lang="ru-RU" sz="2000" dirty="0" err="1" smtClean="0"/>
              <a:t>триплоидный</a:t>
            </a:r>
            <a:r>
              <a:rPr lang="ru-RU" sz="2000" dirty="0" smtClean="0"/>
              <a:t> (3n).</a:t>
            </a:r>
            <a:br>
              <a:rPr lang="ru-RU" sz="2000" dirty="0" smtClean="0"/>
            </a:br>
            <a:r>
              <a:rPr lang="ru-RU" sz="2000" dirty="0" smtClean="0"/>
              <a:t>2n </a:t>
            </a:r>
            <a:r>
              <a:rPr lang="ru-RU" sz="2000" dirty="0" smtClean="0"/>
              <a:t>= 16 (диплоидные клетки листа)</a:t>
            </a:r>
            <a:br>
              <a:rPr lang="ru-RU" sz="2000" dirty="0" smtClean="0"/>
            </a:br>
            <a:r>
              <a:rPr lang="ru-RU" sz="2000" dirty="0" err="1" smtClean="0"/>
              <a:t>n</a:t>
            </a:r>
            <a:r>
              <a:rPr lang="ru-RU" sz="2000" dirty="0" smtClean="0"/>
              <a:t> = 16 / 2 = 8</a:t>
            </a:r>
            <a:br>
              <a:rPr lang="ru-RU" sz="2000" dirty="0" smtClean="0"/>
            </a:br>
            <a:r>
              <a:rPr lang="ru-RU" sz="2000" dirty="0" smtClean="0"/>
              <a:t>3n = 3 • 8 = 24 (</a:t>
            </a:r>
            <a:r>
              <a:rPr lang="ru-RU" sz="2000" dirty="0" err="1" smtClean="0"/>
              <a:t>триплоидный</a:t>
            </a:r>
            <a:r>
              <a:rPr lang="ru-RU" sz="2000" dirty="0" smtClean="0"/>
              <a:t> эндосперм цветкового растения содержит 24 хромосомы)</a:t>
            </a:r>
          </a:p>
          <a:p>
            <a:endParaRPr lang="ru-RU" sz="20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ge_4.png"/>
          <p:cNvPicPr>
            <a:picLocks noChangeAspect="1"/>
          </p:cNvPicPr>
          <p:nvPr/>
        </p:nvPicPr>
        <p:blipFill>
          <a:blip r:embed="rId2" cstate="print"/>
          <a:srcRect l="42921" r="17439" b="63926"/>
          <a:stretch>
            <a:fillRect/>
          </a:stretch>
        </p:blipFill>
        <p:spPr>
          <a:xfrm>
            <a:off x="0" y="0"/>
            <a:ext cx="1625612" cy="1052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/>
              <a:t>ВОЗМОЖНО, вас будут ждать задания следующего типа:</a:t>
            </a:r>
            <a:endParaRPr lang="ru-RU" sz="2800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57200" y="1340768"/>
            <a:ext cx="8229600" cy="478539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b="1" i="1" dirty="0" smtClean="0"/>
              <a:t>Задача № </a:t>
            </a:r>
            <a:r>
              <a:rPr lang="ru-RU" sz="2000" b="1" i="1" dirty="0" smtClean="0"/>
              <a:t>11. </a:t>
            </a:r>
            <a:r>
              <a:rPr lang="ru-RU" sz="2000" dirty="0" smtClean="0"/>
              <a:t>В ДНК на долю нуклеотидов с </a:t>
            </a:r>
            <a:r>
              <a:rPr lang="ru-RU" sz="2000" dirty="0" err="1" smtClean="0"/>
              <a:t>тимином</a:t>
            </a:r>
            <a:r>
              <a:rPr lang="ru-RU" sz="2000" dirty="0" smtClean="0"/>
              <a:t> и </a:t>
            </a:r>
            <a:r>
              <a:rPr lang="ru-RU" sz="2000" dirty="0" err="1" smtClean="0"/>
              <a:t>аденином</a:t>
            </a:r>
            <a:r>
              <a:rPr lang="ru-RU" sz="2000" dirty="0" smtClean="0"/>
              <a:t> приходится 60%. Определите процентное содержание нуклеотидов с гуанином, входящих в состав молекулы. В ответе запишите только соответствующее число. </a:t>
            </a:r>
            <a:endParaRPr lang="ru-RU" sz="2000" dirty="0" smtClean="0"/>
          </a:p>
          <a:p>
            <a:r>
              <a:rPr lang="ru-RU" sz="2000" i="1" dirty="0" smtClean="0"/>
              <a:t>Ответ: 20</a:t>
            </a:r>
            <a:endParaRPr lang="ru-RU" sz="2000" i="1" dirty="0" smtClean="0"/>
          </a:p>
          <a:p>
            <a:r>
              <a:rPr lang="ru-RU" sz="2000" b="1" i="1" dirty="0" smtClean="0"/>
              <a:t>Задача </a:t>
            </a:r>
            <a:r>
              <a:rPr lang="ru-RU" sz="2000" b="1" i="1" dirty="0" smtClean="0"/>
              <a:t>№ </a:t>
            </a:r>
            <a:r>
              <a:rPr lang="ru-RU" sz="2000" b="1" i="1" dirty="0" smtClean="0"/>
              <a:t>12.</a:t>
            </a:r>
            <a:r>
              <a:rPr lang="ru-RU" sz="2000" dirty="0" smtClean="0"/>
              <a:t> </a:t>
            </a:r>
            <a:r>
              <a:rPr lang="ru-RU" sz="2000" dirty="0" smtClean="0"/>
              <a:t>Какое число аминокислот закодировано во фрагменте гена, содержащего 120 нуклеотидов? В ответе запишите только соответствующее число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Верный ответ: 40</a:t>
            </a:r>
            <a:br>
              <a:rPr lang="ru-RU" sz="2000" dirty="0" smtClean="0"/>
            </a:br>
            <a:r>
              <a:rPr lang="ru-RU" sz="2000" dirty="0" smtClean="0"/>
              <a:t>3 </a:t>
            </a:r>
            <a:r>
              <a:rPr lang="ru-RU" sz="2000" dirty="0" smtClean="0"/>
              <a:t>нуклеотида составляют 1 триплет и кодируют 1 аминокислоту</a:t>
            </a:r>
            <a:br>
              <a:rPr lang="ru-RU" sz="2000" dirty="0" smtClean="0"/>
            </a:br>
            <a:r>
              <a:rPr lang="ru-RU" sz="2000" dirty="0" smtClean="0"/>
              <a:t>120 нуклеотидов кодируют 40 аминокислоты (120 / 3 = 40)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ge_4.png"/>
          <p:cNvPicPr>
            <a:picLocks noChangeAspect="1"/>
          </p:cNvPicPr>
          <p:nvPr/>
        </p:nvPicPr>
        <p:blipFill>
          <a:blip r:embed="rId2" cstate="print"/>
          <a:srcRect l="42921" r="17439" b="63926"/>
          <a:stretch>
            <a:fillRect/>
          </a:stretch>
        </p:blipFill>
        <p:spPr>
          <a:xfrm>
            <a:off x="0" y="0"/>
            <a:ext cx="1625612" cy="1052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/>
              <a:t>ВОЗМОЖНО, вас будут ждать задания следующего типа:</a:t>
            </a:r>
            <a:endParaRPr lang="ru-RU" sz="2800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57200" y="1340768"/>
            <a:ext cx="8229600" cy="51845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b="1" i="1" dirty="0" smtClean="0"/>
              <a:t>Задача № </a:t>
            </a:r>
            <a:r>
              <a:rPr lang="ru-RU" sz="2000" b="1" i="1" dirty="0" smtClean="0"/>
              <a:t>13. </a:t>
            </a:r>
            <a:r>
              <a:rPr lang="ru-RU" sz="2000" dirty="0" smtClean="0"/>
              <a:t>Какое число нуклеотидов необходимо для репликации одной дочерней цепи ДНК, если фрагмент матричной цепи содержит 100 мономеров? В ответе запишите только соответствующее число. </a:t>
            </a:r>
            <a:endParaRPr lang="ru-RU" sz="2000" dirty="0" smtClean="0"/>
          </a:p>
          <a:p>
            <a:r>
              <a:rPr lang="ru-RU" sz="2000" dirty="0" smtClean="0"/>
              <a:t>Верный ответ: 100</a:t>
            </a:r>
            <a:br>
              <a:rPr lang="ru-RU" sz="2000" dirty="0" smtClean="0"/>
            </a:br>
            <a:r>
              <a:rPr lang="ru-RU" sz="2000" dirty="0" smtClean="0"/>
              <a:t>Подмена </a:t>
            </a:r>
            <a:r>
              <a:rPr lang="ru-RU" sz="2000" dirty="0" smtClean="0"/>
              <a:t>тезисов! Тут подло используются синонимы, ведь </a:t>
            </a:r>
            <a:r>
              <a:rPr lang="ru-RU" sz="2000" b="1" dirty="0" smtClean="0"/>
              <a:t>мономер</a:t>
            </a:r>
            <a:r>
              <a:rPr lang="ru-RU" sz="2000" dirty="0" smtClean="0"/>
              <a:t> нуклеиновых кислот и есть </a:t>
            </a:r>
            <a:r>
              <a:rPr lang="ru-RU" sz="2000" b="1" dirty="0" smtClean="0"/>
              <a:t>нуклеотид</a:t>
            </a:r>
            <a:r>
              <a:rPr lang="ru-RU" sz="2000" dirty="0" smtClean="0"/>
              <a:t>!</a:t>
            </a:r>
            <a:br>
              <a:rPr lang="ru-RU" sz="2000" dirty="0" smtClean="0"/>
            </a:br>
            <a:r>
              <a:rPr lang="ru-RU" sz="2000" dirty="0" smtClean="0"/>
              <a:t>Если </a:t>
            </a:r>
            <a:r>
              <a:rPr lang="ru-RU" sz="2000" dirty="0" err="1" smtClean="0"/>
              <a:t>одноцепочечный</a:t>
            </a:r>
            <a:r>
              <a:rPr lang="ru-RU" sz="2000" dirty="0" smtClean="0"/>
              <a:t> фрагмент (по условию) матричной цепи ДНК содержит 100 мономеров (нуклеотидов), то для его репликации (удвоения) также потребуется 100 мономеров (нуклеотидов).</a:t>
            </a:r>
            <a:endParaRPr lang="ru-RU" sz="2000" b="1" i="1" dirty="0" smtClean="0"/>
          </a:p>
          <a:p>
            <a:r>
              <a:rPr lang="ru-RU" sz="2000" b="1" i="1" dirty="0" smtClean="0"/>
              <a:t>Задача </a:t>
            </a:r>
            <a:r>
              <a:rPr lang="ru-RU" sz="2000" b="1" i="1" dirty="0" smtClean="0"/>
              <a:t>№ </a:t>
            </a:r>
            <a:r>
              <a:rPr lang="ru-RU" sz="2000" b="1" i="1" dirty="0" smtClean="0"/>
              <a:t>14.</a:t>
            </a:r>
            <a:r>
              <a:rPr lang="ru-RU" sz="2000" dirty="0" smtClean="0"/>
              <a:t> </a:t>
            </a:r>
            <a:r>
              <a:rPr lang="ru-RU" sz="2000" dirty="0" smtClean="0"/>
              <a:t>Какое число антикодонов взаимодействовали с кодонами фрагмента </a:t>
            </a:r>
            <a:r>
              <a:rPr lang="ru-RU" sz="2000" dirty="0" err="1" smtClean="0"/>
              <a:t>иРНК</a:t>
            </a:r>
            <a:r>
              <a:rPr lang="ru-RU" sz="2000" dirty="0" smtClean="0"/>
              <a:t>, содержащего 60 нуклеотидов? В ответе запишите только соответствующее число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60 нуклеотидов </a:t>
            </a:r>
            <a:r>
              <a:rPr lang="ru-RU" sz="2000" dirty="0" err="1" smtClean="0"/>
              <a:t>иРНК</a:t>
            </a:r>
            <a:r>
              <a:rPr lang="ru-RU" sz="2000" dirty="0" smtClean="0"/>
              <a:t> это 20 кодонов (3 нуклеотида = 1 кодон = 1 триплет)</a:t>
            </a:r>
            <a:br>
              <a:rPr lang="ru-RU" sz="2000" dirty="0" smtClean="0"/>
            </a:br>
            <a:r>
              <a:rPr lang="ru-RU" sz="2000" dirty="0" smtClean="0"/>
              <a:t>Количество антикодонов </a:t>
            </a:r>
            <a:r>
              <a:rPr lang="ru-RU" sz="2000" dirty="0" err="1" smtClean="0"/>
              <a:t>тРНК</a:t>
            </a:r>
            <a:r>
              <a:rPr lang="ru-RU" sz="2000" dirty="0" smtClean="0"/>
              <a:t> (антикодон - участок молекулы </a:t>
            </a:r>
            <a:r>
              <a:rPr lang="ru-RU" sz="2000" dirty="0" err="1" smtClean="0"/>
              <a:t>тРНК</a:t>
            </a:r>
            <a:r>
              <a:rPr lang="ru-RU" sz="2000" dirty="0" smtClean="0"/>
              <a:t>, связывающийся с кодоном </a:t>
            </a:r>
            <a:r>
              <a:rPr lang="ru-RU" sz="2000" dirty="0" err="1" smtClean="0"/>
              <a:t>иРНК</a:t>
            </a:r>
            <a:r>
              <a:rPr lang="ru-RU" sz="2000" dirty="0" smtClean="0"/>
              <a:t>) совпадает с количеством кодонов </a:t>
            </a:r>
            <a:r>
              <a:rPr lang="ru-RU" sz="2000" dirty="0" err="1" smtClean="0"/>
              <a:t>иРНК</a:t>
            </a:r>
            <a:r>
              <a:rPr lang="ru-RU" sz="2000" dirty="0" smtClean="0"/>
              <a:t> = 20 антикодонов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ge_4.png"/>
          <p:cNvPicPr>
            <a:picLocks noChangeAspect="1"/>
          </p:cNvPicPr>
          <p:nvPr/>
        </p:nvPicPr>
        <p:blipFill>
          <a:blip r:embed="rId2" cstate="print"/>
          <a:srcRect l="42921" r="17439" b="63926"/>
          <a:stretch>
            <a:fillRect/>
          </a:stretch>
        </p:blipFill>
        <p:spPr>
          <a:xfrm>
            <a:off x="0" y="0"/>
            <a:ext cx="1625612" cy="1052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/>
              <a:t>ВОЗМОЖНО, вас будут ждать задания следующего типа:</a:t>
            </a:r>
            <a:endParaRPr lang="ru-RU" sz="2800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57200" y="1340768"/>
            <a:ext cx="8229600" cy="51845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b="1" i="1" dirty="0" smtClean="0"/>
              <a:t>Задача № </a:t>
            </a:r>
            <a:r>
              <a:rPr lang="ru-RU" sz="2000" b="1" i="1" dirty="0" smtClean="0"/>
              <a:t>15. </a:t>
            </a:r>
            <a:r>
              <a:rPr lang="ru-RU" sz="2000" dirty="0" smtClean="0"/>
              <a:t>Какое число </a:t>
            </a:r>
            <a:r>
              <a:rPr lang="ru-RU" sz="2000" dirty="0" err="1" smtClean="0"/>
              <a:t>аутосом</a:t>
            </a:r>
            <a:r>
              <a:rPr lang="ru-RU" sz="2000" dirty="0" smtClean="0"/>
              <a:t> содержится в соматической клетке человека, если ее кариотип равен 46 хромосомам? В ответе запишите только соответствующее число. </a:t>
            </a:r>
            <a:endParaRPr lang="ru-RU" sz="2000" dirty="0" smtClean="0"/>
          </a:p>
          <a:p>
            <a:r>
              <a:rPr lang="ru-RU" sz="2000" dirty="0" err="1" smtClean="0"/>
              <a:t>Аутосомы</a:t>
            </a:r>
            <a:r>
              <a:rPr lang="ru-RU" sz="2000" dirty="0" smtClean="0"/>
              <a:t> - неполовые хромосомы, набор которых одинаков у мужчин и у женщин. Всего 46 хромосом. Две хромосомы (в норме) являются половыми: XX (у женщин), XY (у мужчин)</a:t>
            </a:r>
            <a:br>
              <a:rPr lang="ru-RU" sz="2000" dirty="0" smtClean="0"/>
            </a:br>
            <a:r>
              <a:rPr lang="ru-RU" sz="2000" dirty="0" smtClean="0"/>
              <a:t>Из общего </a:t>
            </a:r>
            <a:r>
              <a:rPr lang="ru-RU" sz="2000" dirty="0" smtClean="0"/>
              <a:t>числа хромосом вычитаем количество половых хромосом</a:t>
            </a:r>
            <a:br>
              <a:rPr lang="ru-RU" sz="2000" dirty="0" smtClean="0"/>
            </a:br>
            <a:r>
              <a:rPr lang="ru-RU" sz="2000" dirty="0" smtClean="0"/>
              <a:t>46 - 2 = 44 </a:t>
            </a:r>
            <a:r>
              <a:rPr lang="ru-RU" sz="2000" dirty="0" err="1" smtClean="0"/>
              <a:t>аутосомы</a:t>
            </a:r>
            <a:endParaRPr lang="ru-RU" sz="2000" b="1" i="1" dirty="0" smtClean="0"/>
          </a:p>
          <a:p>
            <a:r>
              <a:rPr lang="ru-RU" sz="2000" b="1" i="1" dirty="0" smtClean="0"/>
              <a:t>Задача </a:t>
            </a:r>
            <a:r>
              <a:rPr lang="ru-RU" sz="2000" b="1" i="1" dirty="0" smtClean="0"/>
              <a:t>№ </a:t>
            </a:r>
            <a:r>
              <a:rPr lang="ru-RU" sz="2000" b="1" i="1" dirty="0" smtClean="0"/>
              <a:t>16.</a:t>
            </a:r>
            <a:r>
              <a:rPr lang="ru-RU" sz="2000" dirty="0" smtClean="0"/>
              <a:t> </a:t>
            </a:r>
            <a:r>
              <a:rPr lang="ru-RU" sz="2000" dirty="0" smtClean="0"/>
              <a:t>Какое число нуклеотидов кодируют 20 аминокислот, содержащихся во фрагменте белка? В ответе запишите только соответствующее число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Каждую аминокислоту кодирует 1 кодон - последовательность из 3 нуклеотидов (1 триплет). Следовательно, 20 аминокислот кодирует 20 × 3 = 60 нуклеотидов.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ge_4.png"/>
          <p:cNvPicPr>
            <a:picLocks noChangeAspect="1"/>
          </p:cNvPicPr>
          <p:nvPr/>
        </p:nvPicPr>
        <p:blipFill>
          <a:blip r:embed="rId2" cstate="print"/>
          <a:srcRect l="42921" r="17439" b="63926"/>
          <a:stretch>
            <a:fillRect/>
          </a:stretch>
        </p:blipFill>
        <p:spPr>
          <a:xfrm>
            <a:off x="0" y="0"/>
            <a:ext cx="1625612" cy="1052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/>
              <a:t>ВОЗМОЖНО, вас будут ждать задания следующего типа:</a:t>
            </a:r>
            <a:endParaRPr lang="ru-RU" sz="2800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57200" y="1340768"/>
            <a:ext cx="8229600" cy="51845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b="1" i="1" dirty="0" smtClean="0"/>
              <a:t>Задача </a:t>
            </a:r>
            <a:r>
              <a:rPr lang="ru-RU" sz="2000" b="1" i="1" dirty="0" smtClean="0"/>
              <a:t>№ </a:t>
            </a:r>
            <a:r>
              <a:rPr lang="ru-RU" sz="2000" b="1" i="1" dirty="0" smtClean="0"/>
              <a:t>17.</a:t>
            </a:r>
            <a:r>
              <a:rPr lang="ru-RU" sz="2000" dirty="0" smtClean="0"/>
              <a:t> </a:t>
            </a:r>
            <a:r>
              <a:rPr lang="ru-RU" sz="2000" dirty="0" smtClean="0"/>
              <a:t>Какое число молекул ДНК содержит клетка корня в конце интерфазы, если в ее ядре 28 хромосом? В ответе запишите только соответствующее число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Клетка корня содержит диплоидный набор хромосом (2n2c - 28 хромосом и 28 молекул ДНК), каждая хромосома состоит из 1 хроматиды (1 молекулы ДНК).</a:t>
            </a:r>
            <a:br>
              <a:rPr lang="ru-RU" sz="2000" dirty="0" smtClean="0"/>
            </a:br>
            <a:r>
              <a:rPr lang="ru-RU" sz="2000" dirty="0" smtClean="0"/>
              <a:t>В конце интерфазы клетка будет иметь диплоидный набор хромосом (2n4c - 28 хромосом и 56 молекул ДНК), каждая хромосома будет состоять из 2 хроматид, так как в S фазу (синтетический период интерфазы) произошло удвоение ДНК. Следовательно, количество ДНК будет 28 × 2 = 56 молекул</a:t>
            </a:r>
            <a:r>
              <a:rPr lang="ru-RU" sz="2000" dirty="0" smtClean="0"/>
              <a:t>.</a:t>
            </a:r>
          </a:p>
          <a:p>
            <a:r>
              <a:rPr lang="ru-RU" sz="2000" b="1" i="1" dirty="0" smtClean="0"/>
              <a:t>Задача № </a:t>
            </a:r>
            <a:r>
              <a:rPr lang="ru-RU" sz="2000" b="1" i="1" dirty="0" smtClean="0"/>
              <a:t>18. </a:t>
            </a:r>
            <a:r>
              <a:rPr lang="ru-RU" sz="2000" dirty="0" smtClean="0"/>
              <a:t>Какое число кодонов содержит фрагмент молекулы </a:t>
            </a:r>
            <a:r>
              <a:rPr lang="ru-RU" sz="2000" dirty="0" err="1" smtClean="0"/>
              <a:t>иРНК</a:t>
            </a:r>
            <a:r>
              <a:rPr lang="ru-RU" sz="2000" dirty="0" smtClean="0"/>
              <a:t>, если фрагмент ее матрицы имеет 120 нуклеотидов? В ответе запишите только соответствующее число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3 нуклеотида = 1 триплет = 1 кодон</a:t>
            </a:r>
            <a:br>
              <a:rPr lang="ru-RU" sz="2000" dirty="0" smtClean="0"/>
            </a:br>
            <a:r>
              <a:rPr lang="ru-RU" sz="2000" dirty="0" smtClean="0"/>
              <a:t>120 / 3 = 40 триплетов = 40 кодонов</a:t>
            </a:r>
            <a:endParaRPr lang="ru-RU" sz="2000" dirty="0" smtClean="0"/>
          </a:p>
          <a:p>
            <a:endParaRPr lang="ru-RU" sz="20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ge_4.png"/>
          <p:cNvPicPr>
            <a:picLocks noChangeAspect="1"/>
          </p:cNvPicPr>
          <p:nvPr/>
        </p:nvPicPr>
        <p:blipFill>
          <a:blip r:embed="rId2" cstate="print"/>
          <a:srcRect l="42921" r="17439" b="63926"/>
          <a:stretch>
            <a:fillRect/>
          </a:stretch>
        </p:blipFill>
        <p:spPr>
          <a:xfrm>
            <a:off x="0" y="0"/>
            <a:ext cx="1625612" cy="1052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/>
              <a:t>ВОЗМОЖНО, вас будут ждать задания следующего типа:</a:t>
            </a:r>
            <a:endParaRPr lang="ru-RU" sz="2800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57200" y="1340768"/>
            <a:ext cx="8229600" cy="51845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b="1" i="1" dirty="0" smtClean="0"/>
              <a:t>Задача </a:t>
            </a:r>
            <a:r>
              <a:rPr lang="ru-RU" sz="2000" b="1" i="1" dirty="0" smtClean="0"/>
              <a:t>№ </a:t>
            </a:r>
            <a:r>
              <a:rPr lang="ru-RU" sz="2000" b="1" i="1" dirty="0" smtClean="0"/>
              <a:t>19.</a:t>
            </a:r>
            <a:r>
              <a:rPr lang="ru-RU" sz="2000" dirty="0" smtClean="0"/>
              <a:t> </a:t>
            </a:r>
            <a:r>
              <a:rPr lang="ru-RU" sz="2000" dirty="0" smtClean="0"/>
              <a:t>Какое число молекул ДНК имеет ядро спермия вишни, если вегетативное ядро в пыльце содержит 16 хромосом? В ответе запишите только соответствующее число. </a:t>
            </a:r>
            <a:endParaRPr lang="ru-RU" sz="2000" dirty="0" smtClean="0"/>
          </a:p>
          <a:p>
            <a:r>
              <a:rPr lang="ru-RU" sz="2000" dirty="0" smtClean="0"/>
              <a:t>Вегетативное ядро (</a:t>
            </a:r>
            <a:r>
              <a:rPr lang="ru-RU" sz="2000" dirty="0" err="1" smtClean="0"/>
              <a:t>nc</a:t>
            </a:r>
            <a:r>
              <a:rPr lang="ru-RU" sz="2000" dirty="0" smtClean="0"/>
              <a:t>) пыльцевого зерна образуется в результате митоза микроспоры (</a:t>
            </a:r>
            <a:r>
              <a:rPr lang="ru-RU" sz="2000" dirty="0" err="1" smtClean="0"/>
              <a:t>nc</a:t>
            </a:r>
            <a:r>
              <a:rPr lang="ru-RU" sz="2000" dirty="0" smtClean="0"/>
              <a:t>). Спермий - половая клетка, гаплоидная (</a:t>
            </a:r>
            <a:r>
              <a:rPr lang="ru-RU" sz="2000" dirty="0" err="1" smtClean="0"/>
              <a:t>nc</a:t>
            </a:r>
            <a:r>
              <a:rPr lang="ru-RU" sz="2000" dirty="0" smtClean="0"/>
              <a:t>). Число молекул ДНК у двух гаплоидных клеток будет совпадать.</a:t>
            </a:r>
            <a:endParaRPr lang="ru-RU" sz="2000" b="1" i="1" dirty="0" smtClean="0"/>
          </a:p>
          <a:p>
            <a:r>
              <a:rPr lang="ru-RU" sz="2000" b="1" i="1" dirty="0" smtClean="0"/>
              <a:t>Задача </a:t>
            </a:r>
            <a:r>
              <a:rPr lang="ru-RU" sz="2000" b="1" i="1" dirty="0" smtClean="0"/>
              <a:t>№ </a:t>
            </a:r>
            <a:r>
              <a:rPr lang="ru-RU" sz="2000" b="1" i="1" dirty="0" smtClean="0"/>
              <a:t>20. </a:t>
            </a:r>
            <a:r>
              <a:rPr lang="ru-RU" sz="2000" dirty="0" smtClean="0"/>
              <a:t>Если в мейоз вступили три </a:t>
            </a:r>
            <a:r>
              <a:rPr lang="ru-RU" sz="2000" dirty="0" err="1" smtClean="0"/>
              <a:t>сперматогония</a:t>
            </a:r>
            <a:r>
              <a:rPr lang="ru-RU" sz="2000" dirty="0" smtClean="0"/>
              <a:t>, то сколько полноценных гамет образуется в результате деления? В ответ запишите только число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Верный ответ: 12</a:t>
            </a:r>
            <a:br>
              <a:rPr lang="ru-RU" sz="2000" dirty="0" smtClean="0"/>
            </a:br>
            <a:r>
              <a:rPr lang="ru-RU" sz="2000" dirty="0" smtClean="0"/>
              <a:t>Из </a:t>
            </a:r>
            <a:r>
              <a:rPr lang="ru-RU" sz="2000" dirty="0" smtClean="0"/>
              <a:t>1 </a:t>
            </a:r>
            <a:r>
              <a:rPr lang="ru-RU" sz="2000" dirty="0" err="1" smtClean="0"/>
              <a:t>сперматогония</a:t>
            </a:r>
            <a:r>
              <a:rPr lang="ru-RU" sz="2000" dirty="0" smtClean="0"/>
              <a:t> в результате сперматогенеза образуется 4 полноценных гаметы (половые клетки) - 4 сперматозоида, следовательно 3 × 4 = </a:t>
            </a:r>
            <a:r>
              <a:rPr lang="ru-RU" sz="2000" dirty="0" smtClean="0"/>
              <a:t>12. Из </a:t>
            </a:r>
            <a:r>
              <a:rPr lang="ru-RU" sz="2000" dirty="0" smtClean="0"/>
              <a:t>3 </a:t>
            </a:r>
            <a:r>
              <a:rPr lang="ru-RU" sz="2000" dirty="0" err="1" smtClean="0"/>
              <a:t>сперматогоний</a:t>
            </a:r>
            <a:r>
              <a:rPr lang="ru-RU" sz="2000" dirty="0" smtClean="0"/>
              <a:t> - 12 сперматозоидов</a:t>
            </a:r>
            <a:br>
              <a:rPr lang="ru-RU" sz="2000" dirty="0" smtClean="0"/>
            </a:br>
            <a:r>
              <a:rPr lang="ru-RU" sz="2000" dirty="0" smtClean="0"/>
              <a:t>Сперматогенез </a:t>
            </a:r>
            <a:r>
              <a:rPr lang="ru-RU" sz="2000" dirty="0" smtClean="0"/>
              <a:t>кратко: один </a:t>
            </a:r>
            <a:r>
              <a:rPr lang="ru-RU" sz="2000" dirty="0" err="1" smtClean="0"/>
              <a:t>сперматогоний</a:t>
            </a:r>
            <a:r>
              <a:rPr lang="ru-RU" sz="2000" dirty="0" smtClean="0"/>
              <a:t> (2n2c, фаза размножения) → один сперматоцит I порядка (2n4c, фаза роста) → два сперматоцита II порядка (n2c, фаза созревания) → четыре </a:t>
            </a:r>
            <a:r>
              <a:rPr lang="ru-RU" sz="2000" dirty="0" err="1" smtClean="0"/>
              <a:t>сперматиды</a:t>
            </a:r>
            <a:r>
              <a:rPr lang="ru-RU" sz="2000" dirty="0" smtClean="0"/>
              <a:t> (</a:t>
            </a:r>
            <a:r>
              <a:rPr lang="ru-RU" sz="2000" dirty="0" err="1" smtClean="0"/>
              <a:t>nc</a:t>
            </a:r>
            <a:r>
              <a:rPr lang="ru-RU" sz="2000" dirty="0" smtClean="0"/>
              <a:t>, фаза созревания) → четыре сперматозоида (</a:t>
            </a:r>
            <a:r>
              <a:rPr lang="ru-RU" sz="2000" dirty="0" err="1" smtClean="0"/>
              <a:t>nc</a:t>
            </a:r>
            <a:r>
              <a:rPr lang="ru-RU" sz="2000" dirty="0" smtClean="0"/>
              <a:t>, фаза формирования)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ge_4.png"/>
          <p:cNvPicPr>
            <a:picLocks noChangeAspect="1"/>
          </p:cNvPicPr>
          <p:nvPr/>
        </p:nvPicPr>
        <p:blipFill>
          <a:blip r:embed="rId2" cstate="print"/>
          <a:srcRect l="42921" r="17439" b="63926"/>
          <a:stretch>
            <a:fillRect/>
          </a:stretch>
        </p:blipFill>
        <p:spPr>
          <a:xfrm>
            <a:off x="0" y="0"/>
            <a:ext cx="1625612" cy="1052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/>
              <a:t>ВОЗМОЖНО, вас будут ждать задания следующего типа:</a:t>
            </a:r>
            <a:endParaRPr lang="ru-RU" sz="2800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57200" y="1340768"/>
            <a:ext cx="8229600" cy="51845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b="1" i="1" dirty="0" smtClean="0"/>
              <a:t>Задача </a:t>
            </a:r>
            <a:r>
              <a:rPr lang="ru-RU" sz="2000" b="1" i="1" dirty="0" smtClean="0"/>
              <a:t>№ </a:t>
            </a:r>
            <a:r>
              <a:rPr lang="ru-RU" sz="2000" b="1" i="1" dirty="0" smtClean="0"/>
              <a:t>21.</a:t>
            </a:r>
            <a:r>
              <a:rPr lang="ru-RU" sz="2000" dirty="0" smtClean="0"/>
              <a:t> </a:t>
            </a:r>
            <a:r>
              <a:rPr lang="ru-RU" sz="2000" dirty="0" smtClean="0"/>
              <a:t>Если в мейоз вступил один </a:t>
            </a:r>
            <a:r>
              <a:rPr lang="ru-RU" sz="2000" dirty="0" err="1" smtClean="0"/>
              <a:t>оогоний</a:t>
            </a:r>
            <a:r>
              <a:rPr lang="ru-RU" sz="2000" dirty="0" smtClean="0"/>
              <a:t>, то сколько полноценных гамет образуется в результате деления? В ответ запишите только цифру. </a:t>
            </a:r>
            <a:endParaRPr lang="ru-RU" sz="2000" dirty="0" smtClean="0"/>
          </a:p>
          <a:p>
            <a:r>
              <a:rPr lang="ru-RU" sz="2000" dirty="0" smtClean="0"/>
              <a:t>Верный ответ: 1</a:t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 smtClean="0"/>
              <a:t>женском гаметогенезе (овогенезе) из 1 </a:t>
            </a:r>
            <a:r>
              <a:rPr lang="ru-RU" sz="2000" dirty="0" err="1" smtClean="0"/>
              <a:t>оогония</a:t>
            </a:r>
            <a:r>
              <a:rPr lang="ru-RU" sz="2000" dirty="0" smtClean="0"/>
              <a:t> (фаза размножения) образуются последовательно:</a:t>
            </a:r>
            <a:br>
              <a:rPr lang="ru-RU" sz="2000" dirty="0" smtClean="0"/>
            </a:br>
            <a:r>
              <a:rPr lang="ru-RU" sz="2000" dirty="0" smtClean="0"/>
              <a:t>1 ооцит I порядка - фаза роста</a:t>
            </a:r>
            <a:br>
              <a:rPr lang="ru-RU" sz="2000" dirty="0" smtClean="0"/>
            </a:br>
            <a:r>
              <a:rPr lang="ru-RU" sz="2000" dirty="0" smtClean="0"/>
              <a:t>2 ооцита II порядка - фаза созревания (мейоз)</a:t>
            </a:r>
            <a:br>
              <a:rPr lang="ru-RU" sz="2000" dirty="0" smtClean="0"/>
            </a:br>
            <a:r>
              <a:rPr lang="ru-RU" sz="2000" dirty="0" smtClean="0"/>
              <a:t>4 </a:t>
            </a:r>
            <a:r>
              <a:rPr lang="ru-RU" sz="2000" dirty="0" err="1" smtClean="0"/>
              <a:t>оотиды</a:t>
            </a:r>
            <a:r>
              <a:rPr lang="ru-RU" sz="2000" dirty="0" smtClean="0"/>
              <a:t> - фаза созревания (итог мейоза)</a:t>
            </a:r>
            <a:br>
              <a:rPr lang="ru-RU" sz="2000" dirty="0" smtClean="0"/>
            </a:br>
            <a:r>
              <a:rPr lang="ru-RU" sz="2000" dirty="0" smtClean="0"/>
              <a:t>Из </a:t>
            </a:r>
            <a:r>
              <a:rPr lang="ru-RU" sz="2000" dirty="0" smtClean="0"/>
              <a:t>4 </a:t>
            </a:r>
            <a:r>
              <a:rPr lang="ru-RU" sz="2000" dirty="0" err="1" smtClean="0"/>
              <a:t>оотид</a:t>
            </a:r>
            <a:r>
              <a:rPr lang="ru-RU" sz="2000" dirty="0" smtClean="0"/>
              <a:t> только 1 становится яйцеклеткой (гаметой - половой клеткой), а 3 другие становятся полярными тельцами, функция которых - отбор лишнего набора хромосом. Яйцеклеткой становится не всякая </a:t>
            </a:r>
            <a:r>
              <a:rPr lang="ru-RU" sz="2000" dirty="0" err="1" smtClean="0"/>
              <a:t>оотида</a:t>
            </a:r>
            <a:r>
              <a:rPr lang="ru-RU" sz="2000" dirty="0" smtClean="0"/>
              <a:t>, а только самая достойная! ^^)</a:t>
            </a:r>
            <a:endParaRPr lang="ru-RU" sz="2000" b="1" i="1" dirty="0" smtClean="0"/>
          </a:p>
          <a:p>
            <a:endParaRPr lang="ru-RU" sz="20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ge_4.png"/>
          <p:cNvPicPr>
            <a:picLocks noChangeAspect="1"/>
          </p:cNvPicPr>
          <p:nvPr/>
        </p:nvPicPr>
        <p:blipFill>
          <a:blip r:embed="rId2" cstate="print"/>
          <a:srcRect l="42921" r="17439" b="63926"/>
          <a:stretch>
            <a:fillRect/>
          </a:stretch>
        </p:blipFill>
        <p:spPr>
          <a:xfrm>
            <a:off x="7308304" y="188640"/>
            <a:ext cx="1625612" cy="1052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hlinkClick r:id="rId3"/>
              </a:rPr>
              <a:t>https://uchitel.pro/</a:t>
            </a:r>
            <a:r>
              <a:rPr lang="ru-RU" sz="2000" dirty="0" err="1" smtClean="0">
                <a:hlinkClick r:id="rId3"/>
              </a:rPr>
              <a:t>гены-генетический-код</a:t>
            </a:r>
            <a:r>
              <a:rPr lang="ru-RU" sz="2000" dirty="0" smtClean="0">
                <a:hlinkClick r:id="rId3"/>
              </a:rPr>
              <a:t>/ </a:t>
            </a:r>
            <a:endParaRPr lang="ru-RU" sz="2000" dirty="0" smtClean="0"/>
          </a:p>
          <a:p>
            <a:r>
              <a:rPr lang="en-US" sz="2000" dirty="0" smtClean="0">
                <a:hlinkClick r:id="rId4"/>
              </a:rPr>
              <a:t>https://uchitel.pro/</a:t>
            </a:r>
            <a:r>
              <a:rPr lang="ru-RU" sz="2000" dirty="0" smtClean="0">
                <a:hlinkClick r:id="rId4"/>
              </a:rPr>
              <a:t>биология-егэ-задание-3</a:t>
            </a:r>
            <a:r>
              <a:rPr lang="ru-RU" sz="2000" dirty="0" smtClean="0">
                <a:hlinkClick r:id="rId4"/>
              </a:rPr>
              <a:t>/</a:t>
            </a:r>
            <a:endParaRPr lang="ru-RU" sz="2000" dirty="0" smtClean="0"/>
          </a:p>
          <a:p>
            <a:r>
              <a:rPr lang="en-US" sz="2000" dirty="0" smtClean="0">
                <a:hlinkClick r:id="rId5"/>
              </a:rPr>
              <a:t>https://</a:t>
            </a:r>
            <a:r>
              <a:rPr lang="en-US" sz="2000" dirty="0" smtClean="0">
                <a:hlinkClick r:id="rId5"/>
              </a:rPr>
              <a:t>studarium.ru/working/2/3/page-1</a:t>
            </a:r>
            <a:endParaRPr lang="ru-RU" sz="2000" dirty="0" smtClean="0"/>
          </a:p>
          <a:p>
            <a:r>
              <a:rPr lang="ru-RU" sz="2000" u="sng" dirty="0" smtClean="0">
                <a:hlinkClick r:id="rId6"/>
              </a:rPr>
              <a:t>http</a:t>
            </a:r>
            <a:r>
              <a:rPr lang="ru-RU" sz="2000" u="sng" dirty="0" smtClean="0">
                <a:hlinkClick r:id="rId6"/>
              </a:rPr>
              <a:t>://www.freepptbackgrounds.net/wp-content/uploads/2014/02/Clean-Business-Template-for-Powerpoint.jpg</a:t>
            </a:r>
            <a:endParaRPr lang="ru-RU" sz="2000" dirty="0" smtClean="0"/>
          </a:p>
          <a:p>
            <a:r>
              <a:rPr lang="ru-RU" sz="2000" u="sng" dirty="0" smtClean="0">
                <a:hlinkClick r:id="rId7"/>
              </a:rPr>
              <a:t>http://school29.centerstart.ru/sites/default/files/u18/ege_4.png егэ4</a:t>
            </a:r>
            <a:endParaRPr lang="ru-RU" sz="2000" dirty="0" smtClean="0"/>
          </a:p>
          <a:p>
            <a:r>
              <a:rPr lang="ru-RU" sz="2000" u="sng" dirty="0" smtClean="0">
                <a:hlinkClick r:id="rId8"/>
              </a:rPr>
              <a:t>http://shkla-13.ucoz.ru/js/7fc56837a7f15d34af55fb4a721681b3.jpg</a:t>
            </a:r>
            <a:endParaRPr lang="ru-RU" sz="2000" dirty="0" smtClean="0"/>
          </a:p>
          <a:p>
            <a:r>
              <a:rPr lang="ru-RU" sz="2000" u="sng" dirty="0" smtClean="0">
                <a:hlinkClick r:id="rId9"/>
              </a:rPr>
              <a:t>https://cloud.maxni.ru/tn3_0_51846400_1515587497.jpg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ge_4.png"/>
          <p:cNvPicPr>
            <a:picLocks noChangeAspect="1"/>
          </p:cNvPicPr>
          <p:nvPr/>
        </p:nvPicPr>
        <p:blipFill>
          <a:blip r:embed="rId2" cstate="print"/>
          <a:srcRect l="42921" r="17439" b="63926"/>
          <a:stretch>
            <a:fillRect/>
          </a:stretch>
        </p:blipFill>
        <p:spPr>
          <a:xfrm>
            <a:off x="0" y="0"/>
            <a:ext cx="1625612" cy="1052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Биология ЕГЭ Задание 3</a:t>
            </a:r>
            <a:r>
              <a:rPr lang="ru-RU" sz="2800" dirty="0" smtClean="0"/>
              <a:t> проверяет знания </a:t>
            </a:r>
            <a:r>
              <a:rPr lang="ru-RU" sz="2800" b="1" dirty="0" smtClean="0"/>
              <a:t>основных законов генетики и цитологии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318022"/>
            <a:ext cx="8064896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300" dirty="0" smtClean="0"/>
              <a:t>Чтобы решить такое задание, необходимо знать генетико-цитологические особенности организации и функционирования жизни, хранения и передачи наследственной информации. Задание представляет собой текстовую задачу, которая решается с помощью арифметических вычислений либо основных правил </a:t>
            </a:r>
            <a:r>
              <a:rPr lang="ru-RU" sz="2300" dirty="0" err="1" smtClean="0"/>
              <a:t>комплементарности</a:t>
            </a:r>
            <a:r>
              <a:rPr lang="ru-RU" sz="2300" dirty="0" smtClean="0"/>
              <a:t> генетического кода. В ответе надо записать </a:t>
            </a:r>
            <a:r>
              <a:rPr lang="ru-RU" sz="2300" b="1" i="1" dirty="0" smtClean="0"/>
              <a:t>целое число</a:t>
            </a:r>
            <a:r>
              <a:rPr lang="ru-RU" sz="2300" dirty="0" smtClean="0"/>
              <a:t>. Если при вычислении получится дробное число, его следует округлить до целого согласно основным правилам округления дробных чисел.</a:t>
            </a:r>
          </a:p>
          <a:p>
            <a:pPr algn="just" fontAlgn="base"/>
            <a:r>
              <a:rPr lang="ru-RU" sz="2300" i="1" dirty="0" smtClean="0"/>
              <a:t>Коды </a:t>
            </a:r>
            <a:r>
              <a:rPr lang="ru-RU" sz="2300" i="1" dirty="0" smtClean="0"/>
              <a:t>проверяемых элементов содержания (КЭС): 2.3, 2.6, 2.7. </a:t>
            </a:r>
            <a:endParaRPr lang="ru-RU" sz="2300" i="1" dirty="0" smtClean="0"/>
          </a:p>
          <a:p>
            <a:pPr algn="just" fontAlgn="base"/>
            <a:r>
              <a:rPr lang="ru-RU" sz="2300" i="1" dirty="0" smtClean="0"/>
              <a:t>Уровень </a:t>
            </a:r>
            <a:r>
              <a:rPr lang="ru-RU" sz="2300" i="1" dirty="0" smtClean="0"/>
              <a:t>сложности: Б. </a:t>
            </a:r>
            <a:endParaRPr lang="ru-RU" sz="2300" i="1" dirty="0" smtClean="0"/>
          </a:p>
          <a:p>
            <a:pPr algn="just" fontAlgn="base"/>
            <a:r>
              <a:rPr lang="ru-RU" sz="2300" i="1" dirty="0" smtClean="0"/>
              <a:t>Максимальный </a:t>
            </a:r>
            <a:r>
              <a:rPr lang="ru-RU" sz="2300" i="1" dirty="0" smtClean="0"/>
              <a:t>балл: 1. </a:t>
            </a:r>
            <a:endParaRPr lang="ru-RU" sz="2300" i="1" dirty="0" smtClean="0"/>
          </a:p>
          <a:p>
            <a:pPr algn="just" fontAlgn="base"/>
            <a:r>
              <a:rPr lang="ru-RU" sz="2300" i="1" dirty="0" smtClean="0"/>
              <a:t>Примерное </a:t>
            </a:r>
            <a:r>
              <a:rPr lang="ru-RU" sz="2300" i="1" dirty="0" smtClean="0"/>
              <a:t>время выполнения: 4 мин. </a:t>
            </a:r>
            <a:endParaRPr lang="ru-RU" sz="2300" i="1" dirty="0" smtClean="0"/>
          </a:p>
          <a:p>
            <a:pPr algn="just" fontAlgn="base"/>
            <a:r>
              <a:rPr lang="ru-RU" sz="2300" i="1" dirty="0" smtClean="0"/>
              <a:t>Средний </a:t>
            </a:r>
            <a:r>
              <a:rPr lang="ru-RU" sz="2300" i="1" dirty="0" smtClean="0"/>
              <a:t>% выполнения: 66,2.</a:t>
            </a:r>
            <a:endParaRPr lang="ru-RU" sz="23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ge_4.png"/>
          <p:cNvPicPr>
            <a:picLocks noChangeAspect="1"/>
          </p:cNvPicPr>
          <p:nvPr/>
        </p:nvPicPr>
        <p:blipFill>
          <a:blip r:embed="rId2" cstate="print"/>
          <a:srcRect l="42921" r="17439" b="63926"/>
          <a:stretch>
            <a:fillRect/>
          </a:stretch>
        </p:blipFill>
        <p:spPr>
          <a:xfrm>
            <a:off x="7518388" y="188640"/>
            <a:ext cx="1625612" cy="1052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Алгоритм выполнения задания № 3 на ЕГЭ по биологии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fontAlgn="base"/>
            <a:r>
              <a:rPr lang="ru-RU" dirty="0" smtClean="0"/>
              <a:t>Внимательно прочитайте задачу.</a:t>
            </a:r>
          </a:p>
          <a:p>
            <a:pPr lvl="0" fontAlgn="base"/>
            <a:r>
              <a:rPr lang="ru-RU" dirty="0" smtClean="0"/>
              <a:t>Проанализируйте, о каком генетическом процессе идёт речь.</a:t>
            </a:r>
          </a:p>
          <a:p>
            <a:pPr lvl="0" fontAlgn="base"/>
            <a:r>
              <a:rPr lang="ru-RU" dirty="0" smtClean="0"/>
              <a:t>Выполните необходимые вычисления на черновике.</a:t>
            </a:r>
          </a:p>
          <a:p>
            <a:pPr lvl="0" fontAlgn="base"/>
            <a:r>
              <a:rPr lang="ru-RU" dirty="0" smtClean="0"/>
              <a:t>Запишите целое число в поле ответа КИМ и бланк ответов N 1.</a:t>
            </a:r>
          </a:p>
          <a:p>
            <a:pPr algn="ctr" fontAlgn="base">
              <a:buNone/>
            </a:pPr>
            <a:r>
              <a:rPr lang="ru-RU" b="1" i="1" dirty="0" smtClean="0"/>
              <a:t>Будьте внимательны при математических расчётах! Сначала выполните вычисление на черновике, проверьте, а затем запишите ответ (целое число, не дробное).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ge_4.png"/>
          <p:cNvPicPr>
            <a:picLocks noChangeAspect="1"/>
          </p:cNvPicPr>
          <p:nvPr/>
        </p:nvPicPr>
        <p:blipFill>
          <a:blip r:embed="rId2" cstate="print"/>
          <a:srcRect l="42921" r="17439" b="63926"/>
          <a:stretch>
            <a:fillRect/>
          </a:stretch>
        </p:blipFill>
        <p:spPr>
          <a:xfrm>
            <a:off x="0" y="0"/>
            <a:ext cx="1625612" cy="1052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Теоретический блок по данному вопросу</a:t>
            </a:r>
            <a:endParaRPr lang="ru-RU" sz="28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79512" y="1124744"/>
          <a:ext cx="8640959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ge_4.png"/>
          <p:cNvPicPr>
            <a:picLocks noChangeAspect="1"/>
          </p:cNvPicPr>
          <p:nvPr/>
        </p:nvPicPr>
        <p:blipFill>
          <a:blip r:embed="rId2" cstate="print"/>
          <a:srcRect l="42921" r="17439" b="63926"/>
          <a:stretch>
            <a:fillRect/>
          </a:stretch>
        </p:blipFill>
        <p:spPr>
          <a:xfrm>
            <a:off x="0" y="0"/>
            <a:ext cx="1625612" cy="1052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/>
              <a:t>НЕОБХОДИМЫЕ ПОЯСНЕНИЯ:</a:t>
            </a:r>
            <a:endParaRPr lang="ru-RU" sz="2800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57200" y="1340768"/>
            <a:ext cx="8229600" cy="478539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3571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7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молекуле ДНК: А+Г=Т+Ц (Правило Чаргаффа: ∑(А) = ∑(Т), ∑(Г) = ∑(Ц), ∑(А+Г) =∑(Т+Ц)</a:t>
            </a:r>
          </a:p>
          <a:p>
            <a:pPr marL="0" marR="0" lvl="0" indent="3571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7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Комплементарность нуклеотидов: А=Т; Г=Ц</a:t>
            </a:r>
          </a:p>
          <a:p>
            <a:pPr marL="0" marR="0" lvl="0" indent="3571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7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Цепи ДНК удерживаются водородными связями, которые образуются между комплементарными азотистыми основаниями: аденин с тимином соединяются 2 водородными связями, а гуанин с цитозином тремя.</a:t>
            </a:r>
          </a:p>
          <a:p>
            <a:pPr marL="0" marR="0" lvl="0" indent="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7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Каждая аминокислота кодируется тремя нуклеотидами (одним триплетом, или кодоном), поэтому количество кодирующих нуклеотидов всегда в три раза больше, а количество триплетов (кодонов) равно количеству аминокислот в белке.</a:t>
            </a:r>
          </a:p>
          <a:p>
            <a:pPr marL="0" marR="0" lvl="0" indent="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7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Каждая аминокислота доставляется к рибосомам одной тРНК, следовательно, количество аминокислот в белке равно количеству молекул тРНК, участвовавших в синтезе белка.</a:t>
            </a:r>
          </a:p>
          <a:p>
            <a:pPr marL="0" marR="0" lvl="0" indent="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7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Каждая тРНК имеет антикодон, комплементарный кодону иРНК, поэтому количество антикодонов, а значит, и в целом молекул тРНК, равно количеству кодонов иРНК.</a:t>
            </a:r>
          </a:p>
          <a:p>
            <a:pPr marL="0" marR="0" lvl="0" indent="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7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иРНК комплементарна одной из цепей ДНК, поэтому количество нуклеотидов иРНК равно количеству нуклеотидов ДНК. Количество триплетов, разумеется, также будет одинаковым.</a:t>
            </a:r>
            <a:endParaRPr kumimoji="0" lang="ru-RU" sz="1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ge_4.png"/>
          <p:cNvPicPr>
            <a:picLocks noChangeAspect="1"/>
          </p:cNvPicPr>
          <p:nvPr/>
        </p:nvPicPr>
        <p:blipFill>
          <a:blip r:embed="rId2" cstate="print"/>
          <a:srcRect l="42921" r="17439" b="63926"/>
          <a:stretch>
            <a:fillRect/>
          </a:stretch>
        </p:blipFill>
        <p:spPr>
          <a:xfrm>
            <a:off x="7518388" y="188640"/>
            <a:ext cx="1625612" cy="1052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Теория, которую необходимо повторить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algn="just" fontAlgn="base"/>
            <a:r>
              <a:rPr lang="ru-RU" dirty="0" smtClean="0"/>
              <a:t>КЭС 2.3. Химический состав клетки. Взаимосвязь строения и функций неорганических и органических веществ, входящих в состав клетки. Роль химических веществ в клетке и организме человека (</a:t>
            </a:r>
            <a:r>
              <a:rPr lang="ru-RU" dirty="0" smtClean="0">
                <a:hlinkClick r:id="rId3"/>
              </a:rPr>
              <a:t>Конспект</a:t>
            </a:r>
            <a:r>
              <a:rPr lang="ru-RU" dirty="0" smtClean="0"/>
              <a:t>).</a:t>
            </a:r>
          </a:p>
          <a:p>
            <a:pPr lvl="0" algn="just" fontAlgn="base"/>
            <a:r>
              <a:rPr lang="ru-RU" dirty="0" smtClean="0"/>
              <a:t>КЭС 2.6. Генетическая информация в клетке. Гены, генетический код и его свойства. Биосинтез белка и нуклеиновых кислот (</a:t>
            </a:r>
            <a:r>
              <a:rPr lang="ru-RU" dirty="0" smtClean="0">
                <a:hlinkClick r:id="rId4"/>
              </a:rPr>
              <a:t>Конспект 1</a:t>
            </a:r>
            <a:r>
              <a:rPr lang="ru-RU" dirty="0" smtClean="0"/>
              <a:t>, </a:t>
            </a:r>
            <a:r>
              <a:rPr lang="ru-RU" dirty="0" smtClean="0">
                <a:hlinkClick r:id="rId5"/>
              </a:rPr>
              <a:t>Конспект 2</a:t>
            </a:r>
            <a:r>
              <a:rPr lang="ru-RU" dirty="0" smtClean="0"/>
              <a:t>).</a:t>
            </a:r>
          </a:p>
          <a:p>
            <a:pPr lvl="0" algn="just" fontAlgn="base"/>
            <a:r>
              <a:rPr lang="ru-RU" dirty="0" smtClean="0"/>
              <a:t>КЭС 2.7. Клетка — генетическая единица живого. Хромосомы, их строение и функции. Число хромосом и их видовое постоянство. Соматические и половые клетки. Жизненный цикл клетки: интерфаза и митоз. Митоз, мейоз. Фазы митоза и мейоза. Развитие половых клеток. Деление клетки. Роль мейоза и митоза (</a:t>
            </a:r>
            <a:r>
              <a:rPr lang="ru-RU" dirty="0" smtClean="0">
                <a:hlinkClick r:id="rId6"/>
              </a:rPr>
              <a:t>Конспект 1</a:t>
            </a:r>
            <a:r>
              <a:rPr lang="ru-RU" dirty="0" smtClean="0"/>
              <a:t>, </a:t>
            </a:r>
            <a:r>
              <a:rPr lang="ru-RU" dirty="0" smtClean="0">
                <a:hlinkClick r:id="rId7"/>
              </a:rPr>
              <a:t>Конспект 2</a:t>
            </a:r>
            <a:r>
              <a:rPr lang="ru-RU" dirty="0" smtClean="0"/>
              <a:t>, </a:t>
            </a:r>
            <a:r>
              <a:rPr lang="ru-RU" dirty="0" smtClean="0">
                <a:hlinkClick r:id="rId8"/>
              </a:rPr>
              <a:t>Конспект 3</a:t>
            </a:r>
            <a:r>
              <a:rPr lang="ru-RU" dirty="0" smtClean="0"/>
              <a:t>, </a:t>
            </a:r>
            <a:r>
              <a:rPr lang="ru-RU" dirty="0" smtClean="0">
                <a:hlinkClick r:id="rId9"/>
              </a:rPr>
              <a:t>Конспект 4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ge_4.png"/>
          <p:cNvPicPr>
            <a:picLocks noChangeAspect="1"/>
          </p:cNvPicPr>
          <p:nvPr/>
        </p:nvPicPr>
        <p:blipFill>
          <a:blip r:embed="rId2" cstate="print"/>
          <a:srcRect l="42921" r="17439" b="63926"/>
          <a:stretch>
            <a:fillRect/>
          </a:stretch>
        </p:blipFill>
        <p:spPr>
          <a:xfrm>
            <a:off x="0" y="0"/>
            <a:ext cx="1625612" cy="1052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/>
              <a:t>РАЗБОР ЗАДАНИЙ, которые вас могут ожидать на экзамене</a:t>
            </a:r>
            <a:endParaRPr lang="ru-RU" sz="2800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57200" y="1340768"/>
            <a:ext cx="8229600" cy="478539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b="1" i="1" dirty="0" smtClean="0"/>
              <a:t>Задача № 1.</a:t>
            </a:r>
            <a:r>
              <a:rPr lang="ru-RU" sz="2000" dirty="0" smtClean="0"/>
              <a:t> Сколько половых хромосом содержит соматическая клетка млекопитающего, если в ней содержится 60 хромосом? В ответе запишите только соответствующее число.</a:t>
            </a:r>
          </a:p>
          <a:p>
            <a:r>
              <a:rPr lang="ru-RU" sz="2000" i="1" dirty="0" smtClean="0"/>
              <a:t>Решение: </a:t>
            </a:r>
            <a:r>
              <a:rPr lang="ru-RU" sz="2000" b="1" i="1" dirty="0" smtClean="0"/>
              <a:t>ЗАПОМНИТЕ: </a:t>
            </a:r>
            <a:r>
              <a:rPr lang="ru-RU" sz="2000" b="1" i="1" dirty="0" smtClean="0"/>
              <a:t>КОЛИЧЕСТВО ПОЛОВЫХ ХРОМОСОМ В СОМАТИЧЕСКОЙ КЛЕТКЕ ДВЕ, В ПОЛОВОЙ ОДНА.</a:t>
            </a:r>
            <a:endParaRPr lang="ru-RU" sz="2000" dirty="0" smtClean="0"/>
          </a:p>
          <a:p>
            <a:r>
              <a:rPr lang="ru-RU" sz="2000" dirty="0" smtClean="0"/>
              <a:t>Ответ: 2</a:t>
            </a:r>
            <a:endParaRPr lang="ru-RU" sz="2000" dirty="0" smtClean="0"/>
          </a:p>
          <a:p>
            <a:endParaRPr lang="ru-RU" sz="2000" b="1" i="1" dirty="0" smtClean="0"/>
          </a:p>
          <a:p>
            <a:r>
              <a:rPr lang="ru-RU" sz="2000" b="1" i="1" dirty="0" smtClean="0"/>
              <a:t>Задача </a:t>
            </a:r>
            <a:r>
              <a:rPr lang="ru-RU" sz="2000" b="1" i="1" dirty="0" smtClean="0"/>
              <a:t>2. </a:t>
            </a:r>
            <a:r>
              <a:rPr lang="ru-RU" sz="2000" dirty="0" smtClean="0"/>
              <a:t>В соматической клетке тела рыбы 56 хромосом. Какой набор хромосом имеет сперматозоид рыбы? В ответе запишите только количество хромосом</a:t>
            </a:r>
          </a:p>
          <a:p>
            <a:r>
              <a:rPr lang="ru-RU" sz="2000" i="1" dirty="0" smtClean="0"/>
              <a:t>Решение:</a:t>
            </a:r>
            <a:r>
              <a:rPr lang="ru-RU" sz="2000" dirty="0" smtClean="0"/>
              <a:t> т.к. соматическая клетка содержит диплоидный  набор хромосом, а половые клетки – гаплоидный набор хромосом, то сперматозоид рыбы содержит 56:2=28 хромосом (из них 27 соматические и 1 половая </a:t>
            </a:r>
            <a:r>
              <a:rPr lang="en-US" sz="2000" dirty="0" smtClean="0"/>
              <a:t>X </a:t>
            </a:r>
            <a:r>
              <a:rPr lang="ru-RU" sz="2000" dirty="0" smtClean="0"/>
              <a:t>или </a:t>
            </a:r>
            <a:r>
              <a:rPr lang="en-US" sz="2000" dirty="0" smtClean="0"/>
              <a:t>Y</a:t>
            </a:r>
            <a:r>
              <a:rPr lang="ru-RU" sz="2000" dirty="0" smtClean="0"/>
              <a:t>)</a:t>
            </a:r>
            <a:endParaRPr lang="ru-RU" sz="20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ge_4.png"/>
          <p:cNvPicPr>
            <a:picLocks noChangeAspect="1"/>
          </p:cNvPicPr>
          <p:nvPr/>
        </p:nvPicPr>
        <p:blipFill>
          <a:blip r:embed="rId2" cstate="print"/>
          <a:srcRect l="42921" r="17439" b="63926"/>
          <a:stretch>
            <a:fillRect/>
          </a:stretch>
        </p:blipFill>
        <p:spPr>
          <a:xfrm>
            <a:off x="0" y="0"/>
            <a:ext cx="1625612" cy="1052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/>
              <a:t>РАЗБОР ЗАДАНИЙ, которые вас могут ожидать на экзамене</a:t>
            </a:r>
            <a:endParaRPr lang="ru-RU" sz="2800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57200" y="1340768"/>
            <a:ext cx="8229600" cy="478539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b="1" dirty="0" smtClean="0"/>
              <a:t>Задача 3. </a:t>
            </a:r>
            <a:r>
              <a:rPr lang="ru-RU" sz="2000" dirty="0" smtClean="0"/>
              <a:t>В клетках эндосперма семян лилии содержатся  21 хромосома. Определите число хромосом в клетках эпидермиса листьев.</a:t>
            </a:r>
          </a:p>
          <a:p>
            <a:r>
              <a:rPr lang="ru-RU" sz="2000" i="1" dirty="0" smtClean="0"/>
              <a:t>Решение: </a:t>
            </a:r>
            <a:endParaRPr lang="ru-RU" sz="2000" dirty="0" smtClean="0"/>
          </a:p>
          <a:p>
            <a:r>
              <a:rPr lang="ru-RU" sz="2000" b="1" i="1" dirty="0" smtClean="0"/>
              <a:t>ВСПОМНИМ: Для цветковых растений характерно двойное оплодотворение: после опыления прорастает пыльцевая трубка, в которой содержатся 2 спермия (</a:t>
            </a:r>
            <a:r>
              <a:rPr lang="en-US" sz="2000" b="1" i="1" dirty="0" smtClean="0"/>
              <a:t>n</a:t>
            </a:r>
            <a:r>
              <a:rPr lang="ru-RU" sz="2000" b="1" i="1" dirty="0" smtClean="0"/>
              <a:t>). 1-й из них сливается с яйцеклеткой (</a:t>
            </a:r>
            <a:r>
              <a:rPr lang="en-US" sz="2000" b="1" i="1" dirty="0" smtClean="0"/>
              <a:t>n</a:t>
            </a:r>
            <a:r>
              <a:rPr lang="ru-RU" sz="2000" b="1" i="1" dirty="0" smtClean="0"/>
              <a:t>), образуется диплоидный зародыш (семя=2</a:t>
            </a:r>
            <a:r>
              <a:rPr lang="en-US" sz="2000" b="1" i="1" dirty="0" smtClean="0"/>
              <a:t>n</a:t>
            </a:r>
            <a:r>
              <a:rPr lang="ru-RU" sz="2000" b="1" i="1" dirty="0" smtClean="0"/>
              <a:t>), второй спермий(</a:t>
            </a:r>
            <a:r>
              <a:rPr lang="en-US" sz="2000" b="1" i="1" dirty="0" smtClean="0"/>
              <a:t>n</a:t>
            </a:r>
            <a:r>
              <a:rPr lang="ru-RU" sz="2000" b="1" i="1" dirty="0" smtClean="0"/>
              <a:t>) сливается с центральной диплоидной клеткой (2</a:t>
            </a:r>
            <a:r>
              <a:rPr lang="en-US" sz="2000" b="1" i="1" dirty="0" smtClean="0"/>
              <a:t>n</a:t>
            </a:r>
            <a:r>
              <a:rPr lang="ru-RU" sz="2000" b="1" i="1" dirty="0" smtClean="0"/>
              <a:t>) – образуется </a:t>
            </a:r>
            <a:r>
              <a:rPr lang="ru-RU" sz="2000" b="1" i="1" dirty="0" err="1" smtClean="0"/>
              <a:t>триплоидный</a:t>
            </a:r>
            <a:r>
              <a:rPr lang="ru-RU" sz="2000" b="1" i="1" dirty="0" smtClean="0"/>
              <a:t> эндосперм (3</a:t>
            </a:r>
            <a:r>
              <a:rPr lang="en-US" sz="2000" b="1" i="1" dirty="0" smtClean="0"/>
              <a:t>n</a:t>
            </a:r>
            <a:r>
              <a:rPr lang="ru-RU" sz="2000" b="1" i="1" dirty="0" smtClean="0"/>
              <a:t>). </a:t>
            </a:r>
            <a:endParaRPr lang="ru-RU" sz="2000" dirty="0" smtClean="0"/>
          </a:p>
          <a:p>
            <a:r>
              <a:rPr lang="ru-RU" sz="2000" dirty="0" smtClean="0"/>
              <a:t>ИТАК: эндосперм – 3</a:t>
            </a:r>
            <a:r>
              <a:rPr lang="en-US" sz="2000" dirty="0" smtClean="0"/>
              <a:t>n</a:t>
            </a:r>
            <a:r>
              <a:rPr lang="ru-RU" sz="2000" dirty="0" smtClean="0"/>
              <a:t> = 21 хромосом</a:t>
            </a:r>
          </a:p>
          <a:p>
            <a:r>
              <a:rPr lang="ru-RU" sz="2000" dirty="0" smtClean="0"/>
              <a:t>             Гаметы – </a:t>
            </a:r>
            <a:r>
              <a:rPr lang="en-US" sz="2000" dirty="0" smtClean="0"/>
              <a:t>n</a:t>
            </a:r>
            <a:r>
              <a:rPr lang="ru-RU" sz="2000" dirty="0" smtClean="0"/>
              <a:t> =21:3=7</a:t>
            </a:r>
          </a:p>
          <a:p>
            <a:r>
              <a:rPr lang="ru-RU" sz="2000" dirty="0" smtClean="0"/>
              <a:t>             Эпидермис листьев – СОМАТИЧЕСКАЯ клетка, 2</a:t>
            </a:r>
            <a:r>
              <a:rPr lang="en-US" sz="2000" dirty="0" smtClean="0"/>
              <a:t>n</a:t>
            </a:r>
            <a:r>
              <a:rPr lang="ru-RU" sz="2000" dirty="0" smtClean="0"/>
              <a:t> =2*7=14</a:t>
            </a:r>
          </a:p>
          <a:p>
            <a:r>
              <a:rPr lang="ru-RU" sz="2000" dirty="0" smtClean="0"/>
              <a:t>Ответ: в клетках эпидермиса листьев лилии содержатся 14 хромосом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ge_4.png"/>
          <p:cNvPicPr>
            <a:picLocks noChangeAspect="1"/>
          </p:cNvPicPr>
          <p:nvPr/>
        </p:nvPicPr>
        <p:blipFill>
          <a:blip r:embed="rId2" cstate="print"/>
          <a:srcRect l="42921" r="17439" b="63926"/>
          <a:stretch>
            <a:fillRect/>
          </a:stretch>
        </p:blipFill>
        <p:spPr>
          <a:xfrm>
            <a:off x="0" y="0"/>
            <a:ext cx="1625612" cy="1052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/>
              <a:t>РАЗБОР ЗАДАНИЙ, которые вас могут ожидать на экзамене</a:t>
            </a:r>
            <a:endParaRPr lang="ru-RU" sz="2800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57200" y="1340768"/>
            <a:ext cx="8229600" cy="478539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b="1" i="1" dirty="0" smtClean="0"/>
              <a:t>Задача № 4</a:t>
            </a:r>
            <a:r>
              <a:rPr lang="ru-RU" sz="2000" b="1" i="1" dirty="0" smtClean="0"/>
              <a:t>.</a:t>
            </a:r>
            <a:r>
              <a:rPr lang="ru-RU" sz="2000" dirty="0" smtClean="0"/>
              <a:t> В молекуле ДНК на долю </a:t>
            </a:r>
            <a:r>
              <a:rPr lang="ru-RU" sz="2000" dirty="0" err="1" smtClean="0"/>
              <a:t>цитидиловых</a:t>
            </a:r>
            <a:r>
              <a:rPr lang="ru-RU" sz="2000" dirty="0" smtClean="0"/>
              <a:t> нуклеотидов приходится 18%. Определите процентное содержание других нуклеотидов в этой ДНК.</a:t>
            </a:r>
          </a:p>
          <a:p>
            <a:r>
              <a:rPr lang="ru-RU" sz="2000" i="1" dirty="0" smtClean="0"/>
              <a:t>Решение: </a:t>
            </a:r>
            <a:r>
              <a:rPr lang="ru-RU" sz="2000" b="1" i="1" dirty="0" smtClean="0"/>
              <a:t>ЗАПОМНИТЕ: А=Т, Ц=Г!!! А+Т+Г+Ц=100%</a:t>
            </a:r>
            <a:endParaRPr lang="ru-RU" sz="2000" dirty="0" smtClean="0"/>
          </a:p>
          <a:p>
            <a:r>
              <a:rPr lang="ru-RU" sz="2000" dirty="0" smtClean="0"/>
              <a:t>1) т.к. Ц = 18%, то и Г = 18% (правило </a:t>
            </a:r>
            <a:r>
              <a:rPr lang="ru-RU" sz="2000" dirty="0" err="1" smtClean="0"/>
              <a:t>Чаргоффа</a:t>
            </a:r>
            <a:r>
              <a:rPr lang="ru-RU" sz="2000" dirty="0" smtClean="0"/>
              <a:t>);</a:t>
            </a:r>
            <a:br>
              <a:rPr lang="ru-RU" sz="2000" dirty="0" smtClean="0"/>
            </a:br>
            <a:r>
              <a:rPr lang="ru-RU" sz="2000" dirty="0" smtClean="0"/>
              <a:t>2) на долю А+Т приходится 100% – (18% +18%) = 64%, т.е. по 32%</a:t>
            </a:r>
          </a:p>
          <a:p>
            <a:endParaRPr lang="ru-RU" sz="2000" b="1" i="1" dirty="0" smtClean="0"/>
          </a:p>
          <a:p>
            <a:r>
              <a:rPr lang="ru-RU" sz="2000" b="1" i="1" dirty="0" smtClean="0"/>
              <a:t>Задача 5. </a:t>
            </a:r>
            <a:r>
              <a:rPr lang="ru-RU" sz="2000" dirty="0" smtClean="0"/>
              <a:t>Какое число триплетов кодируют 27 аминокислот? В ответе запишите только соответствующее число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Верный ответ: 27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Один триплет (3 нуклеотида) кодирует одну аминокислоту, следовательно 27 триплетов (81 нуклеотид) кодируют 27 аминокислот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1113</Words>
  <Application>Microsoft Office PowerPoint</Application>
  <PresentationFormat>Экран (4:3)</PresentationFormat>
  <Paragraphs>124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Особенности решения биологических задач к линии 3 ЕГЭ</vt:lpstr>
      <vt:lpstr>Биология ЕГЭ Задание 3 проверяет знания основных законов генетики и цитологии.</vt:lpstr>
      <vt:lpstr>Алгоритм выполнения задания № 3 на ЕГЭ по биологии:</vt:lpstr>
      <vt:lpstr>Теоретический блок по данному вопросу</vt:lpstr>
      <vt:lpstr>НЕОБХОДИМЫЕ ПОЯСНЕНИЯ:</vt:lpstr>
      <vt:lpstr>Теория, которую необходимо повторить</vt:lpstr>
      <vt:lpstr>РАЗБОР ЗАДАНИЙ, которые вас могут ожидать на экзамене</vt:lpstr>
      <vt:lpstr>РАЗБОР ЗАДАНИЙ, которые вас могут ожидать на экзамене</vt:lpstr>
      <vt:lpstr>РАЗБОР ЗАДАНИЙ, которые вас могут ожидать на экзамене</vt:lpstr>
      <vt:lpstr>ВОЗМОЖНО, вас будут ждать задания следующего типа:</vt:lpstr>
      <vt:lpstr>ВОЗМОЖНО, вас будут ждать задания следующего типа:</vt:lpstr>
      <vt:lpstr>ВОЗМОЖНО, вас будут ждать задания следующего типа:</vt:lpstr>
      <vt:lpstr>ВОЗМОЖНО, вас будут ждать задания следующего типа:</vt:lpstr>
      <vt:lpstr>ВОЗМОЖНО, вас будут ждать задания следующего типа:</vt:lpstr>
      <vt:lpstr>ВОЗМОЖНО, вас будут ждать задания следующего типа:</vt:lpstr>
      <vt:lpstr>ВОЗМОЖНО, вас будут ждать задания следующего типа:</vt:lpstr>
      <vt:lpstr>ВОЗМОЖНО, вас будут ждать задания следующего типа:</vt:lpstr>
      <vt:lpstr>ВОЗМОЖНО, вас будут ждать задания следующего типа:</vt:lpstr>
      <vt:lpstr>Источники: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</dc:creator>
  <cp:lastModifiedBy>Дмитрий Воробьев</cp:lastModifiedBy>
  <cp:revision>19</cp:revision>
  <dcterms:created xsi:type="dcterms:W3CDTF">2019-03-30T12:01:06Z</dcterms:created>
  <dcterms:modified xsi:type="dcterms:W3CDTF">2023-11-12T08:57:53Z</dcterms:modified>
</cp:coreProperties>
</file>