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75" r:id="rId3"/>
    <p:sldId id="264" r:id="rId4"/>
    <p:sldId id="276" r:id="rId5"/>
    <p:sldId id="277" r:id="rId6"/>
    <p:sldId id="274" r:id="rId7"/>
    <p:sldId id="267" r:id="rId8"/>
    <p:sldId id="278" r:id="rId9"/>
    <p:sldId id="273" r:id="rId10"/>
    <p:sldId id="260" r:id="rId11"/>
    <p:sldId id="279" r:id="rId12"/>
    <p:sldId id="295" r:id="rId13"/>
    <p:sldId id="296" r:id="rId14"/>
    <p:sldId id="297" r:id="rId15"/>
    <p:sldId id="285" r:id="rId16"/>
    <p:sldId id="280" r:id="rId17"/>
    <p:sldId id="283" r:id="rId18"/>
    <p:sldId id="282" r:id="rId19"/>
    <p:sldId id="298" r:id="rId20"/>
    <p:sldId id="290" r:id="rId21"/>
    <p:sldId id="291" r:id="rId22"/>
    <p:sldId id="286" r:id="rId23"/>
    <p:sldId id="261" r:id="rId24"/>
    <p:sldId id="262" r:id="rId25"/>
    <p:sldId id="272" r:id="rId26"/>
    <p:sldId id="263" r:id="rId27"/>
    <p:sldId id="287" r:id="rId28"/>
    <p:sldId id="288" r:id="rId29"/>
    <p:sldId id="265" r:id="rId30"/>
    <p:sldId id="289" r:id="rId31"/>
    <p:sldId id="268" r:id="rId32"/>
    <p:sldId id="270" r:id="rId33"/>
    <p:sldId id="269" r:id="rId34"/>
    <p:sldId id="271" r:id="rId35"/>
    <p:sldId id="281" r:id="rId36"/>
    <p:sldId id="257" r:id="rId37"/>
    <p:sldId id="294" r:id="rId38"/>
    <p:sldId id="292" r:id="rId39"/>
    <p:sldId id="293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B1FC53-CAF6-40A2-9726-42556965BF1A}" type="doc">
      <dgm:prSet loTypeId="urn:microsoft.com/office/officeart/2005/8/layout/cycle7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2FF714C-FE16-4E98-9122-052ED44756FE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4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Цепь питания</a:t>
          </a:r>
        </a:p>
      </dgm:t>
    </dgm:pt>
    <dgm:pt modelId="{B4984BC5-7F15-4395-A4A3-32843CE6330C}" type="parTrans" cxnId="{CBC0FE46-57E4-4E3B-96DD-4A6803EFAE60}">
      <dgm:prSet/>
      <dgm:spPr/>
      <dgm:t>
        <a:bodyPr/>
        <a:lstStyle/>
        <a:p>
          <a:endParaRPr lang="ru-RU"/>
        </a:p>
      </dgm:t>
    </dgm:pt>
    <dgm:pt modelId="{B467C0E9-A2F1-44A7-BEE1-7DA225F7072E}" type="sibTrans" cxnId="{CBC0FE46-57E4-4E3B-96DD-4A6803EFAE60}">
      <dgm:prSet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21A28CBC-7FCE-4958-B87D-14B514B1D678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Пастбищная (</a:t>
          </a:r>
          <a:r>
            <a:rPr lang="ru-RU" sz="3600" b="1" dirty="0" err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выедания</a:t>
          </a:r>
          <a:r>
            <a: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gm:t>
    </dgm:pt>
    <dgm:pt modelId="{A18B24D6-458F-49BA-91DF-7F949EDAEA44}" type="parTrans" cxnId="{765A9789-D57F-4B2F-99E8-B13E26CC95C6}">
      <dgm:prSet/>
      <dgm:spPr/>
      <dgm:t>
        <a:bodyPr/>
        <a:lstStyle/>
        <a:p>
          <a:endParaRPr lang="ru-RU"/>
        </a:p>
      </dgm:t>
    </dgm:pt>
    <dgm:pt modelId="{7B29D6FE-7C88-465C-814C-20F892CC21B2}" type="sibTrans" cxnId="{765A9789-D57F-4B2F-99E8-B13E26CC95C6}">
      <dgm:prSet/>
      <dgm:spPr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 dirty="0"/>
        </a:p>
      </dgm:t>
    </dgm:pt>
    <dgm:pt modelId="{12B31D70-7DF4-459C-95D3-E2C73D81CDFF}">
      <dgm:prSet phldrT="[Текст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ln w="76200"/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r>
            <a:rPr lang="ru-RU" sz="3600" b="1" dirty="0" err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Детритная</a:t>
          </a:r>
          <a:r>
            <a:rPr lang="ru-RU" sz="3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(разложения</a:t>
          </a:r>
          <a:r>
            <a: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</a:t>
          </a:r>
        </a:p>
      </dgm:t>
    </dgm:pt>
    <dgm:pt modelId="{F29EDF71-AF62-4098-8525-EB1258D44ABB}" type="parTrans" cxnId="{9ADDD5EB-B4B3-4DD7-9679-B4DB30A38D86}">
      <dgm:prSet/>
      <dgm:spPr/>
      <dgm:t>
        <a:bodyPr/>
        <a:lstStyle/>
        <a:p>
          <a:endParaRPr lang="ru-RU"/>
        </a:p>
      </dgm:t>
    </dgm:pt>
    <dgm:pt modelId="{A0E6BA38-516C-4DDF-A305-7AA492008F9A}" type="sibTrans" cxnId="{9ADDD5EB-B4B3-4DD7-9679-B4DB30A38D86}">
      <dgm:prSet/>
      <dgm:spPr>
        <a:solidFill>
          <a:schemeClr val="accent3">
            <a:lumMod val="75000"/>
          </a:schemeClr>
        </a:solidFill>
        <a:scene3d>
          <a:camera prst="orthographicFront"/>
          <a:lightRig rig="threePt" dir="t"/>
        </a:scene3d>
        <a:sp3d>
          <a:bevelT prst="relaxedInset"/>
        </a:sp3d>
      </dgm:spPr>
      <dgm:t>
        <a:bodyPr/>
        <a:lstStyle/>
        <a:p>
          <a:endParaRPr lang="ru-RU"/>
        </a:p>
      </dgm:t>
    </dgm:pt>
    <dgm:pt modelId="{CD229E9B-C9F1-484B-8F23-E01948A8D08A}" type="pres">
      <dgm:prSet presAssocID="{98B1FC53-CAF6-40A2-9726-42556965BF1A}" presName="Name0" presStyleCnt="0">
        <dgm:presLayoutVars>
          <dgm:dir/>
          <dgm:resizeHandles val="exact"/>
        </dgm:presLayoutVars>
      </dgm:prSet>
      <dgm:spPr/>
    </dgm:pt>
    <dgm:pt modelId="{36EE3E9B-4973-4E44-9D6D-E299AB19E940}" type="pres">
      <dgm:prSet presAssocID="{12FF714C-FE16-4E98-9122-052ED44756FE}" presName="node" presStyleLbl="node1" presStyleIdx="0" presStyleCnt="3" custScaleX="201665" custRadScaleRad="91575" custRadScaleInc="2315">
        <dgm:presLayoutVars>
          <dgm:bulletEnabled val="1"/>
        </dgm:presLayoutVars>
      </dgm:prSet>
      <dgm:spPr/>
    </dgm:pt>
    <dgm:pt modelId="{D2F948B3-E22D-4321-9823-40BFE882F00F}" type="pres">
      <dgm:prSet presAssocID="{B467C0E9-A2F1-44A7-BEE1-7DA225F7072E}" presName="sibTrans" presStyleLbl="sibTrans2D1" presStyleIdx="0" presStyleCnt="3" custScaleX="291603" custLinFactX="15042" custLinFactNeighborX="100000" custLinFactNeighborY="-201"/>
      <dgm:spPr>
        <a:prstGeom prst="rightArrow">
          <a:avLst/>
        </a:prstGeom>
      </dgm:spPr>
    </dgm:pt>
    <dgm:pt modelId="{6C457741-D154-457D-8B25-ED6B3B6B0A63}" type="pres">
      <dgm:prSet presAssocID="{B467C0E9-A2F1-44A7-BEE1-7DA225F7072E}" presName="connectorText" presStyleLbl="sibTrans2D1" presStyleIdx="0" presStyleCnt="3"/>
      <dgm:spPr/>
    </dgm:pt>
    <dgm:pt modelId="{08D1CBE1-494A-4537-ABB4-54B183F9F409}" type="pres">
      <dgm:prSet presAssocID="{21A28CBC-7FCE-4958-B87D-14B514B1D678}" presName="node" presStyleLbl="node1" presStyleIdx="1" presStyleCnt="3" custScaleX="139542" custRadScaleRad="86962" custRadScaleInc="-38344">
        <dgm:presLayoutVars>
          <dgm:bulletEnabled val="1"/>
        </dgm:presLayoutVars>
      </dgm:prSet>
      <dgm:spPr/>
    </dgm:pt>
    <dgm:pt modelId="{6784182D-38E4-4196-820B-1848361500A7}" type="pres">
      <dgm:prSet presAssocID="{7B29D6FE-7C88-465C-814C-20F892CC21B2}" presName="sibTrans" presStyleLbl="sibTrans2D1" presStyleIdx="1" presStyleCnt="3" custFlipVert="0" custFlipHor="1" custScaleX="9489" custScaleY="11668"/>
      <dgm:spPr>
        <a:prstGeom prst="bracketPair">
          <a:avLst/>
        </a:prstGeom>
      </dgm:spPr>
    </dgm:pt>
    <dgm:pt modelId="{FBB274BE-2A72-4621-93F4-F005E896DC9E}" type="pres">
      <dgm:prSet presAssocID="{7B29D6FE-7C88-465C-814C-20F892CC21B2}" presName="connectorText" presStyleLbl="sibTrans2D1" presStyleIdx="1" presStyleCnt="3"/>
      <dgm:spPr/>
    </dgm:pt>
    <dgm:pt modelId="{57B488F4-FDFA-4B03-9F0F-B3C345F90E1F}" type="pres">
      <dgm:prSet presAssocID="{12B31D70-7DF4-459C-95D3-E2C73D81CDFF}" presName="node" presStyleLbl="node1" presStyleIdx="2" presStyleCnt="3" custScaleX="134048" custRadScaleRad="76531" custRadScaleInc="36746">
        <dgm:presLayoutVars>
          <dgm:bulletEnabled val="1"/>
        </dgm:presLayoutVars>
      </dgm:prSet>
      <dgm:spPr/>
    </dgm:pt>
    <dgm:pt modelId="{CA9DBB0F-5620-4F04-81BD-9C8AB3260B64}" type="pres">
      <dgm:prSet presAssocID="{A0E6BA38-516C-4DDF-A305-7AA492008F9A}" presName="sibTrans" presStyleLbl="sibTrans2D1" presStyleIdx="2" presStyleCnt="3" custScaleX="295366" custLinFactNeighborX="-49962" custLinFactNeighborY="1362"/>
      <dgm:spPr>
        <a:prstGeom prst="leftArrow">
          <a:avLst/>
        </a:prstGeom>
      </dgm:spPr>
    </dgm:pt>
    <dgm:pt modelId="{BD5B1388-280F-445E-AE42-4BAC0F4011BE}" type="pres">
      <dgm:prSet presAssocID="{A0E6BA38-516C-4DDF-A305-7AA492008F9A}" presName="connectorText" presStyleLbl="sibTrans2D1" presStyleIdx="2" presStyleCnt="3"/>
      <dgm:spPr/>
    </dgm:pt>
  </dgm:ptLst>
  <dgm:cxnLst>
    <dgm:cxn modelId="{6066E315-173E-475C-AEB3-82A16C8B25EB}" type="presOf" srcId="{12FF714C-FE16-4E98-9122-052ED44756FE}" destId="{36EE3E9B-4973-4E44-9D6D-E299AB19E940}" srcOrd="0" destOrd="0" presId="urn:microsoft.com/office/officeart/2005/8/layout/cycle7"/>
    <dgm:cxn modelId="{B3813425-DB3A-44D6-B57F-40869386C4D8}" type="presOf" srcId="{B467C0E9-A2F1-44A7-BEE1-7DA225F7072E}" destId="{6C457741-D154-457D-8B25-ED6B3B6B0A63}" srcOrd="1" destOrd="0" presId="urn:microsoft.com/office/officeart/2005/8/layout/cycle7"/>
    <dgm:cxn modelId="{8219722F-AE05-432E-9EED-38C24914D8D0}" type="presOf" srcId="{B467C0E9-A2F1-44A7-BEE1-7DA225F7072E}" destId="{D2F948B3-E22D-4321-9823-40BFE882F00F}" srcOrd="0" destOrd="0" presId="urn:microsoft.com/office/officeart/2005/8/layout/cycle7"/>
    <dgm:cxn modelId="{82945542-EB38-403F-B9F3-69A18F069C11}" type="presOf" srcId="{21A28CBC-7FCE-4958-B87D-14B514B1D678}" destId="{08D1CBE1-494A-4537-ABB4-54B183F9F409}" srcOrd="0" destOrd="0" presId="urn:microsoft.com/office/officeart/2005/8/layout/cycle7"/>
    <dgm:cxn modelId="{CBC0FE46-57E4-4E3B-96DD-4A6803EFAE60}" srcId="{98B1FC53-CAF6-40A2-9726-42556965BF1A}" destId="{12FF714C-FE16-4E98-9122-052ED44756FE}" srcOrd="0" destOrd="0" parTransId="{B4984BC5-7F15-4395-A4A3-32843CE6330C}" sibTransId="{B467C0E9-A2F1-44A7-BEE1-7DA225F7072E}"/>
    <dgm:cxn modelId="{63B66347-E7C2-4448-A421-0871B8D05666}" type="presOf" srcId="{A0E6BA38-516C-4DDF-A305-7AA492008F9A}" destId="{BD5B1388-280F-445E-AE42-4BAC0F4011BE}" srcOrd="1" destOrd="0" presId="urn:microsoft.com/office/officeart/2005/8/layout/cycle7"/>
    <dgm:cxn modelId="{B0E06A4E-9791-4800-92F4-A7EFB9454B7C}" type="presOf" srcId="{A0E6BA38-516C-4DDF-A305-7AA492008F9A}" destId="{CA9DBB0F-5620-4F04-81BD-9C8AB3260B64}" srcOrd="0" destOrd="0" presId="urn:microsoft.com/office/officeart/2005/8/layout/cycle7"/>
    <dgm:cxn modelId="{84977784-84CC-4129-8B28-8CFC83596583}" type="presOf" srcId="{98B1FC53-CAF6-40A2-9726-42556965BF1A}" destId="{CD229E9B-C9F1-484B-8F23-E01948A8D08A}" srcOrd="0" destOrd="0" presId="urn:microsoft.com/office/officeart/2005/8/layout/cycle7"/>
    <dgm:cxn modelId="{765A9789-D57F-4B2F-99E8-B13E26CC95C6}" srcId="{98B1FC53-CAF6-40A2-9726-42556965BF1A}" destId="{21A28CBC-7FCE-4958-B87D-14B514B1D678}" srcOrd="1" destOrd="0" parTransId="{A18B24D6-458F-49BA-91DF-7F949EDAEA44}" sibTransId="{7B29D6FE-7C88-465C-814C-20F892CC21B2}"/>
    <dgm:cxn modelId="{A59FE0A1-4ABB-4C62-8FE5-6FE1096F5CEE}" type="presOf" srcId="{7B29D6FE-7C88-465C-814C-20F892CC21B2}" destId="{FBB274BE-2A72-4621-93F4-F005E896DC9E}" srcOrd="1" destOrd="0" presId="urn:microsoft.com/office/officeart/2005/8/layout/cycle7"/>
    <dgm:cxn modelId="{057659C2-87DB-4363-B998-4B0D860B1D04}" type="presOf" srcId="{7B29D6FE-7C88-465C-814C-20F892CC21B2}" destId="{6784182D-38E4-4196-820B-1848361500A7}" srcOrd="0" destOrd="0" presId="urn:microsoft.com/office/officeart/2005/8/layout/cycle7"/>
    <dgm:cxn modelId="{814C6BDF-2AC1-4467-9693-DD9803C3578A}" type="presOf" srcId="{12B31D70-7DF4-459C-95D3-E2C73D81CDFF}" destId="{57B488F4-FDFA-4B03-9F0F-B3C345F90E1F}" srcOrd="0" destOrd="0" presId="urn:microsoft.com/office/officeart/2005/8/layout/cycle7"/>
    <dgm:cxn modelId="{9ADDD5EB-B4B3-4DD7-9679-B4DB30A38D86}" srcId="{98B1FC53-CAF6-40A2-9726-42556965BF1A}" destId="{12B31D70-7DF4-459C-95D3-E2C73D81CDFF}" srcOrd="2" destOrd="0" parTransId="{F29EDF71-AF62-4098-8525-EB1258D44ABB}" sibTransId="{A0E6BA38-516C-4DDF-A305-7AA492008F9A}"/>
    <dgm:cxn modelId="{C8F8C14A-BD26-4339-97E6-4B749EEA5338}" type="presParOf" srcId="{CD229E9B-C9F1-484B-8F23-E01948A8D08A}" destId="{36EE3E9B-4973-4E44-9D6D-E299AB19E940}" srcOrd="0" destOrd="0" presId="urn:microsoft.com/office/officeart/2005/8/layout/cycle7"/>
    <dgm:cxn modelId="{FD1AB048-E81C-4859-9D0E-0A8D56669C92}" type="presParOf" srcId="{CD229E9B-C9F1-484B-8F23-E01948A8D08A}" destId="{D2F948B3-E22D-4321-9823-40BFE882F00F}" srcOrd="1" destOrd="0" presId="urn:microsoft.com/office/officeart/2005/8/layout/cycle7"/>
    <dgm:cxn modelId="{E7A1C6FC-96B6-44DC-A147-6654F14D6C7C}" type="presParOf" srcId="{D2F948B3-E22D-4321-9823-40BFE882F00F}" destId="{6C457741-D154-457D-8B25-ED6B3B6B0A63}" srcOrd="0" destOrd="0" presId="urn:microsoft.com/office/officeart/2005/8/layout/cycle7"/>
    <dgm:cxn modelId="{8BF2701A-EC8C-4843-910D-95C900BA8046}" type="presParOf" srcId="{CD229E9B-C9F1-484B-8F23-E01948A8D08A}" destId="{08D1CBE1-494A-4537-ABB4-54B183F9F409}" srcOrd="2" destOrd="0" presId="urn:microsoft.com/office/officeart/2005/8/layout/cycle7"/>
    <dgm:cxn modelId="{0208654C-C41A-49FA-8EF2-75D4AEE02A7D}" type="presParOf" srcId="{CD229E9B-C9F1-484B-8F23-E01948A8D08A}" destId="{6784182D-38E4-4196-820B-1848361500A7}" srcOrd="3" destOrd="0" presId="urn:microsoft.com/office/officeart/2005/8/layout/cycle7"/>
    <dgm:cxn modelId="{D590C5F8-42C8-40C0-8C82-8D519A34C47B}" type="presParOf" srcId="{6784182D-38E4-4196-820B-1848361500A7}" destId="{FBB274BE-2A72-4621-93F4-F005E896DC9E}" srcOrd="0" destOrd="0" presId="urn:microsoft.com/office/officeart/2005/8/layout/cycle7"/>
    <dgm:cxn modelId="{D2966FDE-08FF-40F5-BBD1-5BB9B11816F4}" type="presParOf" srcId="{CD229E9B-C9F1-484B-8F23-E01948A8D08A}" destId="{57B488F4-FDFA-4B03-9F0F-B3C345F90E1F}" srcOrd="4" destOrd="0" presId="urn:microsoft.com/office/officeart/2005/8/layout/cycle7"/>
    <dgm:cxn modelId="{5D914030-3EC6-4755-B25F-D06A45426D6E}" type="presParOf" srcId="{CD229E9B-C9F1-484B-8F23-E01948A8D08A}" destId="{CA9DBB0F-5620-4F04-81BD-9C8AB3260B64}" srcOrd="5" destOrd="0" presId="urn:microsoft.com/office/officeart/2005/8/layout/cycle7"/>
    <dgm:cxn modelId="{5CF018DB-B391-4A7D-8104-A26C4AF6A7DF}" type="presParOf" srcId="{CA9DBB0F-5620-4F04-81BD-9C8AB3260B64}" destId="{BD5B1388-280F-445E-AE42-4BAC0F4011BE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E3E9B-4973-4E44-9D6D-E299AB19E940}">
      <dsp:nvSpPr>
        <dsp:cNvPr id="0" name=""/>
        <dsp:cNvSpPr/>
      </dsp:nvSpPr>
      <dsp:spPr>
        <a:xfrm>
          <a:off x="1295409" y="228599"/>
          <a:ext cx="5680640" cy="1408434"/>
        </a:xfrm>
        <a:prstGeom prst="roundRect">
          <a:avLst>
            <a:gd name="adj" fmla="val 10000"/>
          </a:avLst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8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Цепь питания</a:t>
          </a:r>
        </a:p>
      </dsp:txBody>
      <dsp:txXfrm>
        <a:off x="1336661" y="269851"/>
        <a:ext cx="5598136" cy="1325930"/>
      </dsp:txXfrm>
    </dsp:sp>
    <dsp:sp modelId="{D2F948B3-E22D-4321-9823-40BFE882F00F}">
      <dsp:nvSpPr>
        <dsp:cNvPr id="0" name=""/>
        <dsp:cNvSpPr/>
      </dsp:nvSpPr>
      <dsp:spPr>
        <a:xfrm rot="3031997">
          <a:off x="5141855" y="2056952"/>
          <a:ext cx="1167933" cy="492952"/>
        </a:xfrm>
        <a:prstGeom prst="rightArrow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5289741" y="2155542"/>
        <a:ext cx="872161" cy="295772"/>
      </dsp:txXfrm>
    </dsp:sp>
    <dsp:sp modelId="{08D1CBE1-494A-4537-ABB4-54B183F9F409}">
      <dsp:nvSpPr>
        <dsp:cNvPr id="0" name=""/>
        <dsp:cNvSpPr/>
      </dsp:nvSpPr>
      <dsp:spPr>
        <a:xfrm>
          <a:off x="4429020" y="2971804"/>
          <a:ext cx="3930716" cy="1408434"/>
        </a:xfrm>
        <a:prstGeom prst="roundRect">
          <a:avLst>
            <a:gd name="adj" fmla="val 10000"/>
          </a:avLst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Пастбищная (</a:t>
          </a:r>
          <a:r>
            <a:rPr lang="ru-RU" sz="3600" b="1" kern="1200" dirty="0" err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выедания</a:t>
          </a:r>
          <a:r>
            <a:rPr lang="ru-RU" sz="36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</a:t>
          </a:r>
        </a:p>
      </dsp:txBody>
      <dsp:txXfrm>
        <a:off x="4470272" y="3013056"/>
        <a:ext cx="3848212" cy="1325930"/>
      </dsp:txXfrm>
    </dsp:sp>
    <dsp:sp modelId="{6784182D-38E4-4196-820B-1848361500A7}">
      <dsp:nvSpPr>
        <dsp:cNvPr id="0" name=""/>
        <dsp:cNvSpPr/>
      </dsp:nvSpPr>
      <dsp:spPr>
        <a:xfrm rot="10799994" flipH="1">
          <a:off x="4159691" y="3647259"/>
          <a:ext cx="38005" cy="57517"/>
        </a:xfrm>
        <a:prstGeom prst="bracketPair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 dirty="0"/>
        </a:p>
      </dsp:txBody>
      <dsp:txXfrm rot="10800000">
        <a:off x="4171093" y="3658762"/>
        <a:ext cx="15202" cy="34511"/>
      </dsp:txXfrm>
    </dsp:sp>
    <dsp:sp modelId="{57B488F4-FDFA-4B03-9F0F-B3C345F90E1F}">
      <dsp:nvSpPr>
        <dsp:cNvPr id="0" name=""/>
        <dsp:cNvSpPr/>
      </dsp:nvSpPr>
      <dsp:spPr>
        <a:xfrm>
          <a:off x="152410" y="2971797"/>
          <a:ext cx="3775957" cy="1408434"/>
        </a:xfrm>
        <a:prstGeom prst="roundRect">
          <a:avLst>
            <a:gd name="adj" fmla="val 10000"/>
          </a:avLst>
        </a:prstGeom>
        <a:solidFill>
          <a:schemeClr val="lt1"/>
        </a:solidFill>
        <a:ln w="76200" cap="flat" cmpd="sng" algn="ctr">
          <a:solidFill>
            <a:schemeClr val="accent3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kern="1200" dirty="0" err="1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Детритная</a:t>
          </a:r>
          <a:r>
            <a:rPr lang="ru-RU" sz="3600" b="1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(разложения</a:t>
          </a:r>
          <a:r>
            <a:rPr lang="ru-RU" sz="2800" kern="12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) </a:t>
          </a:r>
        </a:p>
      </dsp:txBody>
      <dsp:txXfrm>
        <a:off x="193662" y="3013049"/>
        <a:ext cx="3693453" cy="1325930"/>
      </dsp:txXfrm>
    </dsp:sp>
    <dsp:sp modelId="{CA9DBB0F-5620-4F04-81BD-9C8AB3260B64}">
      <dsp:nvSpPr>
        <dsp:cNvPr id="0" name=""/>
        <dsp:cNvSpPr/>
      </dsp:nvSpPr>
      <dsp:spPr>
        <a:xfrm rot="18442424">
          <a:off x="2296448" y="2064653"/>
          <a:ext cx="1183004" cy="492952"/>
        </a:xfrm>
        <a:prstGeom prst="leftArrow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/>
        </a:scene3d>
        <a:sp3d>
          <a:bevelT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/>
        </a:p>
      </dsp:txBody>
      <dsp:txXfrm>
        <a:off x="2444334" y="2163243"/>
        <a:ext cx="887232" cy="2957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EC9EA-BC83-4104-8D71-687CEC1D9FFE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C4FC-BC69-4620-A3E3-9C3834225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C4FC-BC69-4620-A3E3-9C38342252B6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C4FC-BC69-4620-A3E3-9C38342252B6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schkola-nomer3.narod.ru/0f25f3d840719557f8ecb94276159612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4976832"/>
            <a:ext cx="168768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clipartpanda.com/environment-clipart-eco-earth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20.11.2023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844824"/>
            <a:ext cx="9144000" cy="5013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images.clipartpanda.com/environment-clipart-eco-earth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614" y="357032"/>
            <a:ext cx="1816106" cy="181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6669000"/>
            <a:ext cx="7120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>
                <a:solidFill>
                  <a:srgbClr val="00B050"/>
                </a:solidFill>
                <a:effectLst/>
                <a:latin typeface="Alexandra Zeferino Thre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Thre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png"/><Relationship Id="rId4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fipi.ru/oge/otkrytyy-bank-zadaniy-oge?ysclid=lovaw0wi34905937020" TargetMode="External"/><Relationship Id="rId2" Type="http://schemas.openxmlformats.org/officeDocument/2006/relationships/hyperlink" Target="https://iro23.ru/?page_id=2710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bio-oge.sdamgia.ru/?r&amp;ysclid=lovazdvo1r550118508" TargetMode="External"/><Relationship Id="rId5" Type="http://schemas.openxmlformats.org/officeDocument/2006/relationships/hyperlink" Target="https://4ege.ru/gia-po-biologii/68347-demoversija-oge-2024-po-biologii.html?ysclid=lovayq3wp7771039221" TargetMode="External"/><Relationship Id="rId4" Type="http://schemas.openxmlformats.org/officeDocument/2006/relationships/hyperlink" Target="https://gdzotvet.ru/component/tags/tag/oge-biologiya?ysclid=lovaxxuzf820599262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1815" y="5181599"/>
            <a:ext cx="7200800" cy="1143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Учитель биологии МБОУ СОШ №44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Крымский район </a:t>
            </a:r>
          </a:p>
          <a:p>
            <a:pPr marL="0" indent="0" algn="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2000" b="1" i="1" dirty="0" err="1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Денишаева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cs typeface="Arial" charset="0"/>
              </a:rPr>
              <a:t> Э.Н.</a:t>
            </a:r>
          </a:p>
        </p:txBody>
      </p:sp>
      <p:sp>
        <p:nvSpPr>
          <p:cNvPr id="5" name="Заголовок 5"/>
          <p:cNvSpPr txBox="1">
            <a:spLocks/>
          </p:cNvSpPr>
          <p:nvPr/>
        </p:nvSpPr>
        <p:spPr>
          <a:xfrm>
            <a:off x="457200" y="1447800"/>
            <a:ext cx="8229600" cy="3170099"/>
          </a:xfrm>
          <a:prstGeom prst="rect">
            <a:avLst/>
          </a:prstGeom>
          <a:blipFill dpi="0" rotWithShape="1">
            <a:blip r:embed="rId2">
              <a:alphaModFix amt="0"/>
            </a:blip>
            <a:srcRect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ru-RU" sz="50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rial" charset="0"/>
              </a:rPr>
              <a:t>Методические приёмы формирования                                              у обучающихся умения составлять пищевые цепи</a:t>
            </a: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  <a:t>СЛОВАРЬ</a:t>
            </a:r>
            <a:br>
              <a:rPr lang="ru-RU" sz="4800" b="1" dirty="0">
                <a:solidFill>
                  <a:schemeClr val="accent3">
                    <a:lumMod val="75000"/>
                  </a:schemeClr>
                </a:solidFill>
                <a:latin typeface="Comic Sans MS" pitchFamily="66" charset="0"/>
              </a:rPr>
            </a:br>
            <a:endParaRPr lang="ru-RU" sz="4800" b="1" dirty="0">
              <a:solidFill>
                <a:schemeClr val="accent3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267200" cy="5486400"/>
          </a:xfrm>
        </p:spPr>
        <p:txBody>
          <a:bodyPr/>
          <a:lstStyle/>
          <a:p>
            <a:r>
              <a:rPr lang="ru-RU" dirty="0"/>
              <a:t>Экосистема </a:t>
            </a:r>
          </a:p>
          <a:p>
            <a:r>
              <a:rPr lang="ru-RU" dirty="0"/>
              <a:t>Сеть питания </a:t>
            </a:r>
          </a:p>
          <a:p>
            <a:r>
              <a:rPr lang="ru-RU" dirty="0"/>
              <a:t>Цепь питания</a:t>
            </a:r>
          </a:p>
          <a:p>
            <a:r>
              <a:rPr lang="ru-RU" dirty="0"/>
              <a:t>Трофические связи</a:t>
            </a:r>
          </a:p>
          <a:p>
            <a:r>
              <a:rPr lang="ru-RU" dirty="0"/>
              <a:t>Биотические отношения</a:t>
            </a:r>
          </a:p>
          <a:p>
            <a:r>
              <a:rPr lang="ru-RU" dirty="0"/>
              <a:t>Продуценты</a:t>
            </a:r>
          </a:p>
          <a:p>
            <a:r>
              <a:rPr lang="ru-RU" dirty="0" err="1"/>
              <a:t>Консументы</a:t>
            </a:r>
            <a:endParaRPr lang="ru-RU" dirty="0"/>
          </a:p>
          <a:p>
            <a:r>
              <a:rPr lang="ru-RU" dirty="0" err="1"/>
              <a:t>Редуценты</a:t>
            </a:r>
            <a:endParaRPr lang="ru-RU" dirty="0"/>
          </a:p>
          <a:p>
            <a:r>
              <a:rPr lang="ru-RU" dirty="0"/>
              <a:t>Автотроф </a:t>
            </a:r>
          </a:p>
          <a:p>
            <a:r>
              <a:rPr lang="ru-RU" dirty="0" err="1"/>
              <a:t>Сапротроф</a:t>
            </a:r>
            <a:r>
              <a:rPr lang="ru-RU" dirty="0"/>
              <a:t>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486400"/>
          </a:xfrm>
        </p:spPr>
        <p:txBody>
          <a:bodyPr/>
          <a:lstStyle/>
          <a:p>
            <a:r>
              <a:rPr lang="ru-RU" dirty="0"/>
              <a:t>Гетеротрофы</a:t>
            </a:r>
          </a:p>
          <a:p>
            <a:r>
              <a:rPr lang="ru-RU" dirty="0"/>
              <a:t>Всеядное животное</a:t>
            </a:r>
          </a:p>
          <a:p>
            <a:r>
              <a:rPr lang="ru-RU" dirty="0"/>
              <a:t>Детрит </a:t>
            </a:r>
          </a:p>
          <a:p>
            <a:r>
              <a:rPr lang="ru-RU" dirty="0"/>
              <a:t>Фитофаг</a:t>
            </a:r>
          </a:p>
          <a:p>
            <a:r>
              <a:rPr lang="ru-RU" dirty="0"/>
              <a:t>Зоофаг </a:t>
            </a:r>
          </a:p>
          <a:p>
            <a:r>
              <a:rPr lang="ru-RU" dirty="0" err="1"/>
              <a:t>Детритофаг</a:t>
            </a:r>
            <a:endParaRPr lang="ru-RU" dirty="0"/>
          </a:p>
          <a:p>
            <a:r>
              <a:rPr lang="ru-RU" dirty="0"/>
              <a:t>Плотоядный </a:t>
            </a:r>
          </a:p>
          <a:p>
            <a:r>
              <a:rPr lang="ru-RU" dirty="0"/>
              <a:t>Экологическое описание</a:t>
            </a:r>
          </a:p>
          <a:p>
            <a:r>
              <a:rPr lang="ru-RU" dirty="0" err="1"/>
              <a:t>Фильтраторы</a:t>
            </a:r>
            <a:r>
              <a:rPr lang="ru-RU" dirty="0"/>
              <a:t> 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571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81000" y="381000"/>
            <a:ext cx="8382000" cy="5745163"/>
          </a:xfrm>
        </p:spPr>
        <p:txBody>
          <a:bodyPr/>
          <a:lstStyle/>
          <a:p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Пищевая цепь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ряд взаимосвязанных видов , из которых каждый предыдущий служит пищей последующему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Продуценты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 это автотрофные организмы, способные строить  свои тела за счет неорганических соединений (зеленые растения,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ФСбактерии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Консументы</a:t>
            </a:r>
            <a:r>
              <a:rPr lang="ru-RU" sz="2400" b="1" dirty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гетеротрофные организмы, потребляющие органические вещества продуцентов или других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консументов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b="1" i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Редуценты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это разрушители органических соединений до минеральных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Трофический уровень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  это совокупность организмов,  занимающих определенное положение в цепи питания. К одному трофическому уровню относятся организмы, получающие энергию Солнца через одинаковое число ступеней. 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 noChangeAspect="1"/>
          </p:cNvGraphicFramePr>
          <p:nvPr>
            <p:ph idx="1"/>
          </p:nvPr>
        </p:nvGraphicFramePr>
        <p:xfrm>
          <a:off x="533400" y="533400"/>
          <a:ext cx="8077200" cy="579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Документ" r:id="rId3" imgW="9253412" imgH="6338633" progId="Word.Document.12">
                  <p:embed/>
                </p:oleObj>
              </mc:Choice>
              <mc:Fallback>
                <p:oleObj name="Документ" r:id="rId3" imgW="9253412" imgH="6338633" progId="Word.Document.12">
                  <p:embed/>
                  <p:pic>
                    <p:nvPicPr>
                      <p:cNvPr id="0" name="Содержимое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8077200" cy="579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 noChangeAspect="1"/>
          </p:cNvGraphicFramePr>
          <p:nvPr>
            <p:ph idx="1"/>
          </p:nvPr>
        </p:nvGraphicFramePr>
        <p:xfrm>
          <a:off x="457200" y="457200"/>
          <a:ext cx="8229600" cy="586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окумент" r:id="rId3" imgW="9252332" imgH="6451681" progId="Word.Document.12">
                  <p:embed/>
                </p:oleObj>
              </mc:Choice>
              <mc:Fallback>
                <p:oleObj name="Документ" r:id="rId3" imgW="9252332" imgH="6451681" progId="Word.Document.12">
                  <p:embed/>
                  <p:pic>
                    <p:nvPicPr>
                      <p:cNvPr id="0" name="Содержимое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7200"/>
                        <a:ext cx="8229600" cy="586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14800" y="1295400"/>
            <a:ext cx="4572000" cy="4830763"/>
          </a:xfrm>
        </p:spPr>
        <p:txBody>
          <a:bodyPr/>
          <a:lstStyle/>
          <a:p>
            <a:pPr>
              <a:buNone/>
            </a:pPr>
            <a:r>
              <a:rPr lang="ru-RU" sz="2400" dirty="0"/>
              <a:t>		</a:t>
            </a:r>
            <a:r>
              <a:rPr lang="ru-RU" sz="2170" dirty="0"/>
              <a:t>В любой экосистеме можно выделить три группы организмов: </a:t>
            </a:r>
            <a:r>
              <a:rPr lang="ru-RU" sz="2170" b="1" i="1" dirty="0"/>
              <a:t>производители</a:t>
            </a:r>
            <a:r>
              <a:rPr lang="ru-RU" sz="2170" dirty="0"/>
              <a:t>, или </a:t>
            </a:r>
            <a:r>
              <a:rPr lang="ru-RU" sz="2170" b="1" i="1" dirty="0"/>
              <a:t>продуценты</a:t>
            </a:r>
            <a:r>
              <a:rPr lang="ru-RU" sz="2170" dirty="0"/>
              <a:t>,– зеленые растения; </a:t>
            </a:r>
            <a:r>
              <a:rPr lang="ru-RU" sz="2170" b="1" i="1" dirty="0"/>
              <a:t>потребители</a:t>
            </a:r>
            <a:r>
              <a:rPr lang="ru-RU" sz="2170" dirty="0"/>
              <a:t>, или </a:t>
            </a:r>
            <a:r>
              <a:rPr lang="ru-RU" sz="2170" b="1" i="1" dirty="0" err="1"/>
              <a:t>консументы</a:t>
            </a:r>
            <a:r>
              <a:rPr lang="ru-RU" sz="2170" dirty="0"/>
              <a:t>, - различные растительноядные, всеядные и хищные животные; </a:t>
            </a:r>
            <a:r>
              <a:rPr lang="ru-RU" sz="2170" b="1" i="1" dirty="0"/>
              <a:t>разрушители</a:t>
            </a:r>
            <a:r>
              <a:rPr lang="ru-RU" sz="2170" dirty="0"/>
              <a:t>, или </a:t>
            </a:r>
            <a:r>
              <a:rPr lang="ru-RU" sz="2170" b="1" i="1" dirty="0" err="1"/>
              <a:t>редуценты</a:t>
            </a:r>
            <a:r>
              <a:rPr lang="ru-RU" sz="2170" dirty="0"/>
              <a:t>, - бактерии, грибы, почвенные черви, жуки-могильщики и пр. </a:t>
            </a:r>
          </a:p>
          <a:p>
            <a:pPr>
              <a:buNone/>
            </a:pPr>
            <a:r>
              <a:rPr lang="ru-RU" sz="2170" dirty="0"/>
              <a:t>		В экосистемах между ними устанавливаются пищевые связи – </a:t>
            </a:r>
            <a:r>
              <a:rPr lang="ru-RU" sz="2170" b="1" i="1" dirty="0"/>
              <a:t>цепи питания. Обычно они состоят из 3-5 звеньев.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5" descr="C:\Users\Марина\Downloads\3-1 (1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999" y="1295400"/>
            <a:ext cx="4027289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ocuments\ЕГЭ эксперт - пробники\ЕГЭ - 19\slide-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4582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04800" y="457200"/>
          <a:ext cx="8229600" cy="5440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 descr="D:\ТОЧКА РОСТА\oc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" y="5029200"/>
            <a:ext cx="7848600" cy="1381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Типы пищевых цепей</a:t>
            </a: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8077200" cy="47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19400"/>
            <a:ext cx="8382000" cy="3733800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100" dirty="0">
                <a:cs typeface="Calibri" pitchFamily="34" charset="0"/>
              </a:rPr>
              <a:t>Живые организмы в биоценозе тесным образом взаимосвязаны не только друг с другом, но также с окружающей неживой природой. Выражением этой связи является поступление веществ из внешней среды в живые организмы. Пища служит источником энергии для организма. Существование биоценоза возможно только при передаче вещества и энергии через цепи питания. Пищевые связи между отдельными организмами сообщества можно изобразить в виде схемы. Для каждого сообщества такая схема напоминает сложную сеть и носит  название       </a:t>
            </a:r>
            <a:r>
              <a:rPr lang="ru-RU" sz="2100" b="1" dirty="0">
                <a:cs typeface="Calibri" pitchFamily="34" charset="0"/>
              </a:rPr>
              <a:t>пищевая (трофическая) сеть</a:t>
            </a:r>
            <a:r>
              <a:rPr lang="ru-RU" sz="2100" dirty="0">
                <a:cs typeface="Calibri" pitchFamily="34" charset="0"/>
              </a:rPr>
              <a:t>.</a:t>
            </a:r>
          </a:p>
          <a:p>
            <a:pPr>
              <a:buNone/>
            </a:pPr>
            <a:endParaRPr lang="ru-RU" sz="2100" i="1" dirty="0"/>
          </a:p>
          <a:p>
            <a:endParaRPr lang="ru-RU" sz="2100" dirty="0"/>
          </a:p>
        </p:txBody>
      </p:sp>
      <p:pic>
        <p:nvPicPr>
          <p:cNvPr id="4" name="Picture 6" descr="БИОЛОГ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57199"/>
            <a:ext cx="5257800" cy="270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>
              <a:buNone/>
            </a:pPr>
            <a:r>
              <a:rPr lang="ru-RU" sz="2200" dirty="0"/>
              <a:t>		Круговорот веществ в экосистеме сопровождается  переходом одного вида энергии в другой: солнечная энергии в процессе фотосинтеза превращается в химическую, животные получают эту энергию  вместе с пищей. Лишь небольшая доля усвоенной животными  пищи идет на рост, т.е. откладывается в его теле.  Остальная расходуется на поддержание обмена веществ. В среднем на рост идет около 10% усвоенной энергии. </a:t>
            </a:r>
          </a:p>
          <a:p>
            <a:pPr>
              <a:buNone/>
            </a:pPr>
            <a:r>
              <a:rPr lang="ru-RU" sz="2200" dirty="0"/>
              <a:t>		Таким образом, передача веществ и энергии по цепям питания   подчиняется </a:t>
            </a:r>
            <a:r>
              <a:rPr lang="ru-RU" sz="2200" b="1" i="1" dirty="0"/>
              <a:t>правилу десяти процентов.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0"/>
            <a:ext cx="80772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609600"/>
            <a:ext cx="8001000" cy="5364163"/>
          </a:xfrm>
        </p:spPr>
        <p:txBody>
          <a:bodyPr/>
          <a:lstStyle/>
          <a:p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Линия 19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проверяет умение работать с информацией биологического содержания, представленной в разной форме (в виде текста, табличных данных, схем, графиков, фотографий и др.), а также работать с терминами и понятиями – следовало выбрать правильные характеристики для экологического описания заданного вида.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Линия 20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проверяет умение составлять пищевые цепи. </a:t>
            </a:r>
          </a:p>
          <a:p>
            <a:r>
              <a:rPr lang="ru-RU" sz="2400" b="1" u="sng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Линия 21 </a:t>
            </a:r>
            <a:r>
              <a:rPr lang="ru-RU" sz="2400" dirty="0">
                <a:latin typeface="Calibri" pitchFamily="34" charset="0"/>
                <a:cs typeface="Calibri" pitchFamily="34" charset="0"/>
              </a:rPr>
              <a:t>(задания по типу задания 2 ЕГЭ) проверяет знание теоретического материала из блока «Взаимосвязи организмов и окружающей среды»; умение выявлять причинно-следственные связи, анализировать и оценивать воздействие факторов окружающей среды, факторов риска на здоровье, последствий деятельности человека в экосистемах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4754562"/>
          </a:xfrm>
        </p:spPr>
        <p:txBody>
          <a:bodyPr/>
          <a:lstStyle/>
          <a:p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Закон </a:t>
            </a:r>
            <a:r>
              <a:rPr lang="ru-RU" sz="4000" b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Линдемана</a:t>
            </a:r>
            <a:br>
              <a:rPr lang="ru-RU" sz="4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(правило 10%)</a:t>
            </a:r>
            <a:b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 каждом этапе передачи вещества и энергии по пищевой цепи теряется примерно 90%. 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Только 10 % энергии переходит с одного уровня на другой к очередному потребителю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Это правило передачи энергии в пищевых связях организмов называют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«правилом десяти процентов».</a:t>
            </a:r>
            <a:b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52800"/>
            <a:ext cx="8001000" cy="1066800"/>
          </a:xfrm>
        </p:spPr>
        <p:txBody>
          <a:bodyPr/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		Можно подсчитать, что энергия, которая доходит до пятого уровня, составляет всего 0,01 % энергии, поглощённой продуцентами. Большая часть энергии, содержащейся в пище, расходуется на различные процессы жизнедеятельности, превращаясь при этом в тепло и рассеиваясь. Из-за таких больших потерь энергии пищевые цепи не могут быть очень длинными.</a:t>
            </a: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Users\ПК\Documents\ЕГЭ эксперт - пробники\ЕГЭ - 19\image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5257800"/>
            <a:ext cx="6477000" cy="1209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				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r>
              <a:rPr lang="ru-RU" dirty="0"/>
              <a:t>                                            </a:t>
            </a:r>
            <a:endParaRPr lang="ru-RU" sz="36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00200" y="381000"/>
            <a:ext cx="5105400" cy="350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810000"/>
            <a:ext cx="7391400" cy="233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1981200" y="57150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</a:rPr>
              <a:t>2  5 6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ТОЧКА РОСТА\innerimg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038600" cy="4525963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5105400"/>
            <a:ext cx="7924800" cy="108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05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81000"/>
            <a:ext cx="419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6019800"/>
            <a:ext cx="80333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  М                    В                     Г                      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56388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М                    Д                     Г                      А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480060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ТОЧКА РОСТА\innerimg0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3604008" cy="4525963"/>
          </a:xfrm>
          <a:prstGeom prst="rect">
            <a:avLst/>
          </a:prstGeom>
          <a:noFill/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600" y="4953000"/>
            <a:ext cx="7086600" cy="1276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38600" y="2362200"/>
            <a:ext cx="47244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Придумайте три задания к рисунку фрагмента экосистемы </a:t>
            </a:r>
            <a:r>
              <a:rPr kumimoji="0" lang="ru-RU" sz="1200" b="1" i="0" u="sng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пресного водоема:</a:t>
            </a:r>
            <a:r>
              <a:rPr kumimoji="0" lang="ru-RU" sz="1200" b="1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 выбором нескольких верных ответов , на  составление пищевой цепи,  на установление соответствия. В задании должны быть указаны: личинка подёнки, карась, щука.</a:t>
            </a:r>
            <a:endParaRPr kumimoji="0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182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346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4876799" y="42672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3                    2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447800" y="60198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М                Ж                К                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47800" y="5638800"/>
            <a:ext cx="594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М                О                Ж                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ТОЧКА РОСТА\F9562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525487" cy="4525963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"/>
            <a:ext cx="3505200" cy="4283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3000" y="4876800"/>
            <a:ext cx="693420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828800" y="6096000"/>
            <a:ext cx="548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Р                П               Н               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5715000"/>
            <a:ext cx="5410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Р                П               О               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ТОЧКА РОСТА\F9562D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3525487" cy="4525963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5029200"/>
            <a:ext cx="6934200" cy="1297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38600" y="2590800"/>
            <a:ext cx="4724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5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0" y="533400"/>
            <a:ext cx="5080621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 flipH="1">
            <a:off x="45720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125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768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2                2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60960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Р                З                 Г                 О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52600" y="57150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Р                З                 И                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ТОЧКА РОСТА\0D34F4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04800"/>
            <a:ext cx="4267200" cy="4525963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4953000"/>
            <a:ext cx="789613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762000" y="6019800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В                   П                   И                   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2000" y="5638800"/>
            <a:ext cx="6477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В                   П                   О                   Н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ТОЧКА РОСТА\505F4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038600" cy="4572000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457200"/>
            <a:ext cx="3886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4953000"/>
            <a:ext cx="75723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752600" y="6096000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М                Д                  Ж                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52600" y="5715000"/>
            <a:ext cx="6096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М                Д                  Е                  Л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ТОЧКА РОСТА\505F4A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4038600" cy="4572000"/>
          </a:xfrm>
          <a:prstGeom prst="rect">
            <a:avLst/>
          </a:prstGeom>
          <a:noFill/>
        </p:spPr>
      </p:pic>
      <p:pic>
        <p:nvPicPr>
          <p:cNvPr id="81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533400"/>
            <a:ext cx="4351423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2438400"/>
            <a:ext cx="43624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5105400"/>
            <a:ext cx="77724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648200" y="16764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05400" y="41148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        1                    1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60960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 Р                  Н                  К                   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4601" y="3982998"/>
            <a:ext cx="342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РОГВ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71600" y="5791200"/>
            <a:ext cx="6248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Р                  О                  Г                   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D:\ТОЧКА РОСТА\FD813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38600" cy="4114800"/>
          </a:xfrm>
          <a:prstGeom prst="rect">
            <a:avLst/>
          </a:prstGeom>
          <a:noFill/>
        </p:spPr>
      </p:pic>
      <p:pic>
        <p:nvPicPr>
          <p:cNvPr id="9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1" y="457200"/>
            <a:ext cx="4190999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724400"/>
            <a:ext cx="790956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609600" y="59436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Л Г М Т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5943600"/>
            <a:ext cx="312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</a:rPr>
              <a:t>             Ф Г М 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447800" y="54102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     Л                    З                   М                   Т</a:t>
            </a:r>
            <a:r>
              <a:rPr lang="ru-RU" b="1" dirty="0">
                <a:solidFill>
                  <a:srgbClr val="FF0000"/>
                </a:solidFill>
              </a:rPr>
              <a:t>  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505200" y="5943600"/>
            <a:ext cx="158461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Ф З  М Т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715000" y="1676400"/>
            <a:ext cx="3008313" cy="3090863"/>
          </a:xfrm>
        </p:spPr>
        <p:txBody>
          <a:bodyPr/>
          <a:lstStyle/>
          <a:p>
            <a:r>
              <a:rPr lang="ru-RU" sz="2000" b="1" u="sng" dirty="0">
                <a:solidFill>
                  <a:srgbClr val="002060"/>
                </a:solidFill>
              </a:rPr>
              <a:t>Задание 20</a:t>
            </a:r>
            <a:r>
              <a:rPr lang="ru-RU" sz="2000" dirty="0"/>
              <a:t>:  </a:t>
            </a:r>
            <a:r>
              <a:rPr lang="ru-RU" sz="2000" b="1" i="1" dirty="0">
                <a:latin typeface="Times New Roman" panose="02020603050405020304" pitchFamily="18" charset="0"/>
                <a:ea typeface="DejaVu Sans"/>
              </a:rPr>
              <a:t>выполнение в среднем 45,6 %, </a:t>
            </a:r>
            <a:r>
              <a:rPr lang="ru-RU" sz="2000" b="1" i="1" spc="-20" dirty="0">
                <a:latin typeface="Times New Roman" panose="02020603050405020304" pitchFamily="18" charset="0"/>
                <a:ea typeface="DejaVu Sans"/>
              </a:rPr>
              <a:t>в группах, получивших отметку </a:t>
            </a:r>
          </a:p>
          <a:p>
            <a:r>
              <a:rPr lang="ru-RU" sz="2000" b="1" i="1" spc="-20" dirty="0">
                <a:latin typeface="Times New Roman" panose="02020603050405020304" pitchFamily="18" charset="0"/>
                <a:ea typeface="DejaVu Sans"/>
              </a:rPr>
              <a:t>«2» - 5,6-6,5 %                                                  «3» - 24,6-25 %, </a:t>
            </a:r>
          </a:p>
          <a:p>
            <a:r>
              <a:rPr lang="ru-RU" sz="2000" b="1" i="1" spc="-20" dirty="0">
                <a:latin typeface="Times New Roman" panose="02020603050405020304" pitchFamily="18" charset="0"/>
                <a:ea typeface="DejaVu Sans"/>
              </a:rPr>
              <a:t>«4» - 50,3-52 % </a:t>
            </a:r>
          </a:p>
          <a:p>
            <a:r>
              <a:rPr lang="ru-RU" sz="2000" b="1" i="1" spc="-20" dirty="0">
                <a:latin typeface="Times New Roman" panose="02020603050405020304" pitchFamily="18" charset="0"/>
                <a:ea typeface="DejaVu Sans"/>
              </a:rPr>
              <a:t>«5» - 78,3-79,8 %</a:t>
            </a:r>
            <a:endParaRPr lang="ru-RU" sz="2000" dirty="0"/>
          </a:p>
          <a:p>
            <a:endParaRPr lang="ru-RU" dirty="0"/>
          </a:p>
        </p:txBody>
      </p:sp>
      <p:pic>
        <p:nvPicPr>
          <p:cNvPr id="4098" name="Picture 2" descr="D:\ТОЧКА РОСТА\6FF07F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381000"/>
            <a:ext cx="5111750" cy="43751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800600"/>
            <a:ext cx="7086600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endParaRPr lang="ru-RU"/>
          </a:p>
        </p:txBody>
      </p:sp>
      <p:pic>
        <p:nvPicPr>
          <p:cNvPr id="5122" name="Picture 2" descr="D:\ТОЧКА РОСТА\FD813F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38600" cy="4114800"/>
          </a:xfrm>
          <a:prstGeom prst="rect">
            <a:avLst/>
          </a:prstGeo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457200"/>
            <a:ext cx="4463716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876800"/>
            <a:ext cx="785480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9600" y="2209800"/>
            <a:ext cx="43434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1" y="38862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4953000" y="1676401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356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4114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3                            2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71600" y="5562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   Н                         П                        Р                     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4851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4494212" cy="1866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/>
          <p:cNvPicPr>
            <a:picLocks noGrp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5257800"/>
            <a:ext cx="4038600" cy="83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3800" y="3048000"/>
            <a:ext cx="4800600" cy="204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419600" y="4648201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        2                           3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5943601"/>
            <a:ext cx="3429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 Д         Б           В            Г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6800" y="4267200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rgbClr val="FF0000"/>
                </a:solidFill>
              </a:rPr>
              <a:t>135</a:t>
            </a:r>
          </a:p>
        </p:txBody>
      </p:sp>
      <p:sp>
        <p:nvSpPr>
          <p:cNvPr id="13" name="Прямоугольник 12"/>
          <p:cNvSpPr/>
          <p:nvPr/>
        </p:nvSpPr>
        <p:spPr>
          <a:xfrm flipH="1">
            <a:off x="1142996" y="5638801"/>
            <a:ext cx="35052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М         Л           З            Г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448514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5238890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257800"/>
            <a:ext cx="5943601" cy="104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124200"/>
            <a:ext cx="4645239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219200" y="47244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236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7800" y="5867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Д                  Б                 З                Г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4800601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2                           2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71600" y="6248400"/>
            <a:ext cx="4876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М                 Л                 З                Г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34000" cy="263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5691188" cy="2638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5486400"/>
            <a:ext cx="5791200" cy="1074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276600"/>
            <a:ext cx="47229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371600" y="5029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71600" y="6096000"/>
            <a:ext cx="693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И                Д                 А                 Б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953000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2                     3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228600"/>
            <a:ext cx="5334000" cy="2636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5280212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5181600"/>
            <a:ext cx="6191250" cy="132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572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143000" y="4800601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135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47800" y="6096001"/>
            <a:ext cx="6781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И                 Д                  К                  Ж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48006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2                    2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19200" y="6400800"/>
            <a:ext cx="769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        И                 Д                 Л                  Ж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651" name="Picture 3" descr="H:\Утюгенов\0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457200"/>
            <a:ext cx="4038600" cy="5743111"/>
          </a:xfrm>
          <a:prstGeom prst="rect">
            <a:avLst/>
          </a:prstGeom>
          <a:noFill/>
        </p:spPr>
      </p:pic>
      <p:pic>
        <p:nvPicPr>
          <p:cNvPr id="27652" name="Picture 4" descr="H:\Утюгенов\00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457200"/>
            <a:ext cx="3810000" cy="5772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endParaRPr lang="ru-RU" sz="3200" b="1" dirty="0">
              <a:ln>
                <a:solidFill>
                  <a:schemeClr val="bg1"/>
                </a:solidFill>
              </a:ln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Группа 1"/>
          <p:cNvGrpSpPr>
            <a:grpSpLocks/>
          </p:cNvGrpSpPr>
          <p:nvPr/>
        </p:nvGrpSpPr>
        <p:grpSpPr bwMode="auto">
          <a:xfrm>
            <a:off x="2483909" y="381000"/>
            <a:ext cx="4297891" cy="6001643"/>
            <a:chOff x="1359130" y="-1703152"/>
            <a:chExt cx="7576242" cy="948921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2219175" y="-1703152"/>
              <a:ext cx="6716197" cy="9489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Не было гвоздя -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Подкова -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Пропала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Не было подковы –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Лошадь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Захромала.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Лошадь захромала –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Командир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Убит.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Конница разбита –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Армия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Бежит.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Враг вступает в город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Пленных не щадя,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Оттого, что в кузнице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2400" b="1" i="1" dirty="0">
                  <a:solidFill>
                    <a:schemeClr val="accent3">
                      <a:lumMod val="50000"/>
                    </a:schemeClr>
                  </a:solidFill>
                  <a:latin typeface="Comic Sans MS" pitchFamily="66" charset="0"/>
                  <a:cs typeface="Iskoola Pota" pitchFamily="34" charset="0"/>
                </a:rPr>
                <a:t>Не было гвоздя!</a:t>
              </a:r>
            </a:p>
          </p:txBody>
        </p:sp>
        <p:sp>
          <p:nvSpPr>
            <p:cNvPr id="6" name="Прямоугольник 3"/>
            <p:cNvSpPr>
              <a:spLocks noChangeArrowheads="1"/>
            </p:cNvSpPr>
            <p:nvPr/>
          </p:nvSpPr>
          <p:spPr bwMode="auto">
            <a:xfrm>
              <a:off x="1359130" y="3813294"/>
              <a:ext cx="6491880" cy="6326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2000" dirty="0">
                <a:solidFill>
                  <a:schemeClr val="accent3">
                    <a:lumMod val="50000"/>
                  </a:schemeClr>
                </a:solidFill>
                <a:latin typeface="Monotype Corsiva" pitchFamily="66" charset="0"/>
                <a:cs typeface="Arial" charset="0"/>
              </a:endParaRPr>
            </a:p>
          </p:txBody>
        </p:sp>
      </p:grp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7000" y="5105400"/>
            <a:ext cx="215066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2667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24400" y="273050"/>
            <a:ext cx="3962400" cy="5853113"/>
          </a:xfrm>
        </p:spPr>
        <p:txBody>
          <a:bodyPr/>
          <a:lstStyle/>
          <a:p>
            <a:pPr>
              <a:buNone/>
            </a:pPr>
            <a:endParaRPr lang="ru-RU" b="1" dirty="0">
              <a:latin typeface="Segoe Script" pitchFamily="34" charset="0"/>
            </a:endParaRPr>
          </a:p>
          <a:p>
            <a:pPr>
              <a:buNone/>
            </a:pPr>
            <a:endParaRPr lang="ru-RU" b="1" dirty="0">
              <a:latin typeface="Segoe Script" pitchFamily="34" charset="0"/>
            </a:endParaRPr>
          </a:p>
          <a:p>
            <a:pPr>
              <a:buNone/>
            </a:pPr>
            <a:r>
              <a:rPr lang="ru-RU" b="1" dirty="0">
                <a:latin typeface="Segoe Script" pitchFamily="34" charset="0"/>
              </a:rPr>
              <a:t>		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Успех –</a:t>
            </a:r>
          </a:p>
          <a:p>
            <a:pPr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 это сумма результатов маленьких шажков, которые мы делаем ежедневно…</a:t>
            </a:r>
          </a:p>
          <a:p>
            <a:pPr algn="r">
              <a:buNone/>
            </a:pPr>
            <a:r>
              <a:rPr lang="ru-RU" b="1" dirty="0" err="1">
                <a:solidFill>
                  <a:srgbClr val="FF0000"/>
                </a:solidFill>
                <a:latin typeface="Segoe Script" pitchFamily="34" charset="0"/>
              </a:rPr>
              <a:t>Р.Колльер</a:t>
            </a:r>
            <a:endParaRPr lang="ru-RU" b="1" dirty="0">
              <a:solidFill>
                <a:srgbClr val="FF0000"/>
              </a:solidFill>
              <a:latin typeface="Segoe Script" pitchFamily="34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505200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 descr="https://img2.freepng.ru/20180222/gfe/kisspng-download-cartoon-books-are-the-ladder-of-people-on-board-5a8f0809bc6949.154597631519323145771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388620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ТЬЮТОР - 2023\img4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04800"/>
            <a:ext cx="8610600" cy="6286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85800"/>
          </a:xfrm>
        </p:spPr>
        <p:txBody>
          <a:bodyPr/>
          <a:lstStyle/>
          <a:p>
            <a:r>
              <a:rPr lang="ru-RU" sz="4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Список   источников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ОГЭ. Биология: типовые экзаменационные варианты: 30 вариантов/под редакцией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В.С.Рохлова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.. – Москва: изд.Национальное образование, 2024.</a:t>
            </a:r>
          </a:p>
          <a:p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Реймерс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 Н.Ф.Краткий словарь биологических терминов. М.: Просвещение, 1995.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Сонин Н.И. Биология: Многообразие живых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оранизмов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: Животные.  8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  <a:hlinkClick r:id="rId2"/>
              </a:rPr>
              <a:t>кл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2"/>
              </a:rPr>
              <a:t>.  М.: Дрофа, 2019. </a:t>
            </a: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2"/>
              </a:rPr>
              <a:t>https://iro23.ru/?page_id=27107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3"/>
              </a:rPr>
              <a:t>https://fipi.ru/oge/otkrytyy-bank-zadaniy-oge?ysclid=lovaw0wi34905937020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4"/>
              </a:rPr>
              <a:t>https://gdzotvet.ru/component/tags/tag/oge-biologiya?ysclid=lovaxxuzf8205992621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5"/>
              </a:rPr>
              <a:t>https://4ege.ru/gia-po-biologii/68347-demoversija-oge-2024-po-biologii.html?ysclid=lovayq3wp7771039221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  <a:hlinkClick r:id="rId6"/>
              </a:rPr>
              <a:t>https://bio-oge.sdamgia.ru/?r&amp;ysclid=lovazdvo1r550118508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181600" y="1752600"/>
            <a:ext cx="3541713" cy="3014663"/>
          </a:xfrm>
        </p:spPr>
        <p:txBody>
          <a:bodyPr/>
          <a:lstStyle/>
          <a:p>
            <a:r>
              <a:rPr lang="ru-RU" sz="2400" b="1" u="sng" dirty="0">
                <a:solidFill>
                  <a:srgbClr val="002060"/>
                </a:solidFill>
              </a:rPr>
              <a:t>Задание 19</a:t>
            </a:r>
            <a:r>
              <a:rPr lang="ru-RU" sz="2400" dirty="0"/>
              <a:t>:  </a:t>
            </a:r>
            <a:r>
              <a:rPr lang="ru-RU" sz="2400" b="1" i="1" dirty="0">
                <a:latin typeface="Times New Roman" panose="02020603050405020304" pitchFamily="18" charset="0"/>
                <a:ea typeface="DejaVu Sans"/>
              </a:rPr>
              <a:t>выполнение в среднем 74.2%</a:t>
            </a:r>
            <a:endParaRPr lang="ru-RU" sz="2400" dirty="0"/>
          </a:p>
        </p:txBody>
      </p:sp>
      <p:pic>
        <p:nvPicPr>
          <p:cNvPr id="4098" name="Picture 2" descr="D:\ТОЧКА РОСТА\6FF07F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304800"/>
            <a:ext cx="4191000" cy="3587080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C26327F-2BB5-4724-B4B7-46547A1467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26541"/>
            <a:ext cx="7917342" cy="262665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5105400" y="1600200"/>
            <a:ext cx="3541713" cy="2405063"/>
          </a:xfrm>
        </p:spPr>
        <p:txBody>
          <a:bodyPr/>
          <a:lstStyle/>
          <a:p>
            <a:r>
              <a:rPr lang="ru-RU" sz="2400" b="1" u="sng" dirty="0">
                <a:solidFill>
                  <a:srgbClr val="002060"/>
                </a:solidFill>
              </a:rPr>
              <a:t>Задание 21</a:t>
            </a:r>
            <a:r>
              <a:rPr lang="ru-RU" sz="2400" dirty="0"/>
              <a:t>:  </a:t>
            </a:r>
            <a:r>
              <a:rPr lang="ru-RU" sz="2400" b="1" i="1" dirty="0">
                <a:latin typeface="Times New Roman" panose="02020603050405020304" pitchFamily="18" charset="0"/>
                <a:ea typeface="DejaVu Sans"/>
              </a:rPr>
              <a:t>выполнение в среднем 77.5%</a:t>
            </a:r>
            <a:endParaRPr lang="ru-RU" sz="2400" dirty="0"/>
          </a:p>
        </p:txBody>
      </p:sp>
      <p:pic>
        <p:nvPicPr>
          <p:cNvPr id="4098" name="Picture 2" descr="D:\ТОЧКА РОСТА\6FF07F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57200" y="304800"/>
            <a:ext cx="3205046" cy="2743200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2FD65EF-7FF7-4EC4-9DE9-22FF191496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0"/>
            <a:ext cx="8153400" cy="34215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/>
          <a:lstStyle/>
          <a:p>
            <a:r>
              <a:rPr lang="ru-RU" sz="5400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Типичные ошибки</a:t>
            </a: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Учащиеся не владеют биологической терминологией.</a:t>
            </a:r>
          </a:p>
          <a:p>
            <a:pPr marL="514350" indent="-514350">
              <a:buAutoNum type="arabicPeriod"/>
            </a:pPr>
            <a:r>
              <a:rPr lang="ru-RU" dirty="0"/>
              <a:t>Учащиеся не дочитывают до конца, читают невнимательно условие  задачи («Цепь начинается с ПРОДУЦЕНТА!»)</a:t>
            </a:r>
          </a:p>
          <a:p>
            <a:pPr marL="514350" indent="-514350">
              <a:buNone/>
            </a:pP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3. У выпускников не сформированы понятие  «ПРОДУЦЕНТ»</a:t>
            </a:r>
          </a:p>
          <a:p>
            <a:pPr>
              <a:buNone/>
            </a:pPr>
            <a:r>
              <a:rPr lang="ru-RU" dirty="0"/>
              <a:t>4. Учащиеся не знают, какие организмы относятся к ПРОДУЦЕНТАМ.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Алгоритм выполнения            	   заданий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линии  19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838200" y="1828800"/>
            <a:ext cx="7848600" cy="429736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Читаем задание  полностью, 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внимательно  рассматриваем 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2.Находим на рисунке выделенный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 тексте задания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объект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3.Выбираем верные ответы. (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характеристики для экологического описания вида!)</a:t>
            </a:r>
          </a:p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4.Записываем ответы, проверяем.</a:t>
            </a:r>
          </a:p>
          <a:p>
            <a:pPr>
              <a:buNone/>
            </a:pPr>
            <a:endParaRPr lang="ru-RU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24000"/>
          </a:xfrm>
        </p:spPr>
        <p:txBody>
          <a:bodyPr/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MingLiU_HKSCS" pitchFamily="18" charset="-120"/>
                <a:cs typeface="Times New Roman" pitchFamily="18" charset="0"/>
              </a:rPr>
              <a:t>Алгоритм выполнения            	   заданий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ea typeface="MingLiU_HKSCS" pitchFamily="18" charset="-120"/>
                <a:cs typeface="Times New Roman" pitchFamily="18" charset="0"/>
              </a:rPr>
              <a:t>линии  20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4602163"/>
          </a:xfrm>
        </p:spPr>
        <p:txBody>
          <a:bodyPr/>
          <a:lstStyle/>
          <a:p>
            <a:pPr marL="0"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Читаем задание  полностью, 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внимательно  рассматриваем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рисунок!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2.Находим на рисунке выделенный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 тексте задания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объект.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3.При составлении пищевой цепи помним, что она начинается с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продуцентов или детрита!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В цепи только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четыре (!)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элемента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Обращаем внимание на направление переноса веществ и энергии от источника к потребителю (       ).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В ответе заложено несколько вариантов цепей.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 .Записываем ответы, проверяем.</a:t>
            </a:r>
          </a:p>
          <a:p>
            <a:endParaRPr lang="ru-RU" sz="28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8001000" y="5334000"/>
            <a:ext cx="533400" cy="158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Алгоритм выполнения            	   заданий 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  <a:cs typeface="Times New Roman" pitchFamily="18" charset="0"/>
              </a:rPr>
              <a:t>линии 21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09600" y="1828800"/>
            <a:ext cx="8077200" cy="4297363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1.Читаем задание полностью,  внимательно!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2.Устанавливаем причинно- следственные связи, опираясь на пищевые отношения указанных организмов.</a:t>
            </a:r>
          </a:p>
          <a:p>
            <a:pPr>
              <a:spcBef>
                <a:spcPts val="0"/>
              </a:spcBef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Смотрим только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прямые связи.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Выбираем верные ответы.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Записываем ответы, проверяем.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Выполнять задание с опорой на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2034</TotalTime>
  <Words>1352</Words>
  <Application>Microsoft Office PowerPoint</Application>
  <PresentationFormat>Экран (4:3)</PresentationFormat>
  <Paragraphs>162</Paragraphs>
  <Slides>39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51" baseType="lpstr">
      <vt:lpstr>MingLiU_HKSCS</vt:lpstr>
      <vt:lpstr>Alexandra Zeferino Three</vt:lpstr>
      <vt:lpstr>Arial</vt:lpstr>
      <vt:lpstr>Calibri</vt:lpstr>
      <vt:lpstr>Comic Sans MS</vt:lpstr>
      <vt:lpstr>DejaVu Sans</vt:lpstr>
      <vt:lpstr>Iskoola Pota</vt:lpstr>
      <vt:lpstr>Monotype Corsiva</vt:lpstr>
      <vt:lpstr>Segoe Script</vt:lpstr>
      <vt:lpstr>Times New Roman</vt:lpstr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Типичные ошибки</vt:lpstr>
      <vt:lpstr>        Алгоритм выполнения                заданий линии  19</vt:lpstr>
      <vt:lpstr>        Алгоритм выполнения                заданий линии  20</vt:lpstr>
      <vt:lpstr>        Алгоритм выполнения                заданий линии 21</vt:lpstr>
      <vt:lpstr>СЛОВАРЬ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пищевых цепей</vt:lpstr>
      <vt:lpstr>Презентация PowerPoint</vt:lpstr>
      <vt:lpstr>Презентация PowerPoint</vt:lpstr>
      <vt:lpstr>Закон Линдемана (правило 10%)  На каждом этапе передачи вещества и энергии по пищевой цепи теряется примерно 90%.  Только 10 % энергии переходит с одного уровня на другой к очередному потребителю    Это правило передачи энергии в пищевых связях организмов называют «правилом десяти процентов».   </vt:lpstr>
      <vt:lpstr>                        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 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Экологический-3</dc:title>
  <dc:creator>Фокина Лидия Петровна</dc:creator>
  <cp:keywords>Шаблон презентации</cp:keywords>
  <cp:lastModifiedBy>Татьяна Н. Мокеева</cp:lastModifiedBy>
  <cp:revision>224</cp:revision>
  <dcterms:created xsi:type="dcterms:W3CDTF">2017-02-23T13:11:39Z</dcterms:created>
  <dcterms:modified xsi:type="dcterms:W3CDTF">2023-11-20T11:13:22Z</dcterms:modified>
</cp:coreProperties>
</file>