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91" r:id="rId5"/>
    <p:sldId id="258" r:id="rId6"/>
    <p:sldId id="275" r:id="rId7"/>
    <p:sldId id="283" r:id="rId8"/>
    <p:sldId id="290" r:id="rId9"/>
    <p:sldId id="281" r:id="rId10"/>
    <p:sldId id="286" r:id="rId11"/>
    <p:sldId id="287" r:id="rId12"/>
    <p:sldId id="282" r:id="rId13"/>
    <p:sldId id="289" r:id="rId14"/>
    <p:sldId id="293" r:id="rId15"/>
    <p:sldId id="277" r:id="rId16"/>
    <p:sldId id="284" r:id="rId17"/>
    <p:sldId id="295" r:id="rId18"/>
    <p:sldId id="296" r:id="rId19"/>
    <p:sldId id="294" r:id="rId20"/>
    <p:sldId id="280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9E782-0643-4BD6-AC72-3FE12F6BE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B002E-D2C7-4322-82C1-F56F30884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4F73C-8B51-48C1-8A8F-6E4AE66DC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FC9D3-9AD9-42B8-A5A5-1A336D7AE1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678B8-43FE-4338-AAF2-9C47F098C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89A949-FBE3-40D4-8735-FC000A81A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B073B6-C826-4A0D-82BA-BF4B9FBB6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A5F2B-A3CE-4FF3-9695-E3DDE45DAC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40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D7835E-6841-4477-9E5F-D28DCFB9B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348553-F1FB-436E-BF19-B948CCD99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81F0E5-AE30-47A6-BBDD-F3F47009E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AC991-D1BA-4047-AEFC-A1DDE2EDE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2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0F9F52-4177-40A8-8D9B-C2E9D2933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2255-B94B-4778-A6BD-8F7B95463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837EC2-4191-43C5-9A35-BAF812F34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BE08-812D-4663-8635-E6EA71AFD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26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DEB5B2-C8A3-444C-ADA3-B6B816622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46F59-09C5-4F65-BA2B-1E1EAD449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BCB346-7465-43BC-8563-35EFD54A3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7D645-CE92-4F03-9A96-3749D917AD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3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9345C-E115-44AE-8A36-68C5C5FC5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47938-58B0-42CC-9CC0-E9C66A3DF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31A86-75F4-4F0E-841F-38F443ECB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276C6-6875-43D4-B3C2-F6907BCB0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89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B786D-6E49-4DDE-BBCE-919FC9AA8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0208E0-EA9E-4D01-877C-02A8B7473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5E74D0-45A4-433B-BC61-6886E1DB9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BC74B-35AE-4269-A89F-E6EFFC1AE8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0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53330F-2C2E-4DE9-A734-C56FE7025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9B627D-3069-4BEE-9EF2-E075B8818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DC397B-A713-4BEF-87E7-7286C3F0F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09C98-7883-4450-AD68-202B8DA5BB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18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02BB34-C719-4A11-BDF4-BDD4D1096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27C3BC-AE70-4385-9DD8-B6C8CA067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4EDA6E-AE18-4D6B-9DDE-8FB6CF1E1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F4038-D93E-4588-80A9-3633ECE59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37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98472-A538-4E4E-AEE1-FD647A99D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E5A0B-0955-492D-A0EF-C4A980434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22D6D-872C-4623-91DD-81DB56083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0DD8D-D17E-41D9-91A2-4B3EB5C8DD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680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697CA-2505-4013-AD88-7A98EA3C6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BE96B-B652-4BEA-9569-BA9153039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E9833-6528-404B-BD6A-86209680B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185B5-0ACB-416D-B77C-56177290A9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53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88A21A-593E-46F7-873C-84BFA6531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3D1A03-58A5-47EF-8CA6-AB8B3D696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C4BFC6-01F7-4D31-9957-B8EB971537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D3ED4A-C808-4D58-8E98-B9393C3188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F65E67-62A7-4D09-BE02-DBC2960F06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E1769-3D66-45B7-890C-A78B58AABB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aterial-dlya-oge-po-biologii-raschet-energozatrat-4201215.htmlhttps:/infourok.ru/material-dlya-oge-po-biologii-raschet-energozatrat-4201215.html" TargetMode="External"/><Relationship Id="rId2" Type="http://schemas.openxmlformats.org/officeDocument/2006/relationships/hyperlink" Target="https://infourok.ru/prezentaciya-s-kommentariyami-po-biologii-na-temu-algoritm-resheniya-zadach-na-energozatrati-dlya-podgotovki-k-oge-2540765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5E3333E-1110-440C-99B8-D16A0344D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847013" cy="2187575"/>
          </a:xfrm>
        </p:spPr>
        <p:txBody>
          <a:bodyPr/>
          <a:lstStyle/>
          <a:p>
            <a:pPr eaLnBrk="1" hangingPunct="1"/>
            <a:r>
              <a:rPr lang="ru-RU" altLang="ru-RU" sz="4000"/>
              <a:t>Особенности подготовки обучающихся при решении расчетных задач на рацион питания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92AA42-51E3-4034-B940-72B3EC6DED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51275" y="4581525"/>
            <a:ext cx="5000625" cy="16557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000" b="1"/>
              <a:t>Автор: Лозовская Елена Васильевна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000" b="1"/>
              <a:t>учитель биологииМБОУ СОШ №10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000" b="1"/>
              <a:t>им. В.Ф.Маргелова п Степной Кавказского района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2F4FBB52-BC56-4905-878B-6613B25B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584200"/>
            <a:ext cx="61118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03FF539C-2A66-4A07-883A-392633E3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50" y="5157788"/>
            <a:ext cx="54197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855A74D-63EB-4387-BF69-31B15C98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947738"/>
            <a:ext cx="67151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6841BAC-7E61-42FB-A81D-5B5B097C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1028700"/>
            <a:ext cx="6667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2323145-2243-49BA-9437-678595D4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3" y="1243013"/>
            <a:ext cx="63912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>
            <a:extLst>
              <a:ext uri="{FF2B5EF4-FFF2-40B4-BE49-F238E27FC236}">
                <a16:creationId xmlns:a16="http://schemas.microsoft.com/office/drawing/2014/main" id="{25D3F91A-EFF6-40D8-B7C5-8CD3C901B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724400"/>
            <a:ext cx="7772400" cy="1500188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b="1"/>
              <a:t>   </a:t>
            </a:r>
            <a:endParaRPr lang="ru-RU" altLang="ru-RU" sz="1000" b="1"/>
          </a:p>
          <a:p>
            <a:pPr algn="just">
              <a:spcBef>
                <a:spcPct val="0"/>
              </a:spcBef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увлекается альпинизмом. Он решил записаться в группу, пожелавшую совершить восхождение на Эльбрус. Подъем на Эльбрус и спуск с него у не очень тренированных людей в группе занимает 8 дней. Высота горы 5642 м над уровнем моря. В течение этого времени альпинисты должны совершить тренировочный подъем на 2600 м. Это займет по времени 6 часов. На этой высоте разбивается первый лагерь, в котором туристы отдыхают и ночуют. На следующий день они взойдут на высоту 4045 м. Там будет разбит второй тренировочный лагерь. Подъем займет 8 часов. Следующее восхождение будет совершено через день на высоту 4700 м, которое займет 4 часа. На этой высоте туристы разбивают третий лагерь. Из этого лагеря альпинисты уже пойдут на покорение вершины. Вместе со спуском до третьего лагеря это займет примерно 12 часов (9 на подъем и 3 на спуск.)</a:t>
            </a:r>
          </a:p>
          <a:p>
            <a:pPr algn="just">
              <a:spcBef>
                <a:spcPct val="0"/>
              </a:spcBef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1)  Подсчитайте энергозатраты, которые будут у Николая во все периоды восхождения.</a:t>
            </a:r>
          </a:p>
          <a:p>
            <a:pPr algn="just">
              <a:spcBef>
                <a:spcPct val="0"/>
              </a:spcBef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2)  Сколько энергии будет затрачено на покорение вершины и спуск с нее в последний день?</a:t>
            </a:r>
          </a:p>
          <a:p>
            <a:pPr algn="just">
              <a:spcBef>
                <a:spcPct val="0"/>
              </a:spcBef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3)  Напишите, какие продукты удобнее всего взять с собой Николаю на последнее восхождение и в каком количестве, чтобы восполнить эти затраты и не перегружать рюкзак, в котором находится альпинистское снаряжение.</a:t>
            </a:r>
          </a:p>
          <a:p>
            <a:pPr algn="just">
              <a:spcBef>
                <a:spcPct val="0"/>
              </a:spcBef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4)  Подсчитайте примерный вес взятых продуктов.</a:t>
            </a:r>
          </a:p>
          <a:p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1A1057-6815-4BA4-9C32-B6FBB3AB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</a:rPr>
              <a:t>       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Д31 С3 №1592 «Восхождение на Эльбрус»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972BFEE3-720A-43E7-B5BD-C6B0BAA0F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25" y="1031875"/>
            <a:ext cx="3744913" cy="460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1)  Подсчитайте энергозатраты, которые будут у Николая во все периоды восхождения.</a:t>
            </a:r>
          </a:p>
          <a:p>
            <a:pPr marL="0" indent="0" eaLnBrk="1" hangingPunct="1">
              <a:buFontTx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134F548-8049-4765-A70E-EC56A4C377E0}"/>
              </a:ext>
            </a:extLst>
          </p:cNvPr>
          <p:cNvCxnSpPr/>
          <p:nvPr/>
        </p:nvCxnSpPr>
        <p:spPr>
          <a:xfrm flipV="1">
            <a:off x="971550" y="4876800"/>
            <a:ext cx="1008063" cy="865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E52DC65-F632-4507-B50B-48883076CDA3}"/>
              </a:ext>
            </a:extLst>
          </p:cNvPr>
          <p:cNvCxnSpPr/>
          <p:nvPr/>
        </p:nvCxnSpPr>
        <p:spPr>
          <a:xfrm flipV="1">
            <a:off x="1987550" y="4887913"/>
            <a:ext cx="712788" cy="7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C18F620-A7EC-4080-B709-38CF7B03EB84}"/>
              </a:ext>
            </a:extLst>
          </p:cNvPr>
          <p:cNvCxnSpPr/>
          <p:nvPr/>
        </p:nvCxnSpPr>
        <p:spPr>
          <a:xfrm>
            <a:off x="3563938" y="422116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0A77767-022C-4C17-A40F-F570BD094538}"/>
              </a:ext>
            </a:extLst>
          </p:cNvPr>
          <p:cNvCxnSpPr/>
          <p:nvPr/>
        </p:nvCxnSpPr>
        <p:spPr>
          <a:xfrm>
            <a:off x="4859338" y="357346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5C2298E-3301-49BC-83C4-A18AD2B50741}"/>
              </a:ext>
            </a:extLst>
          </p:cNvPr>
          <p:cNvCxnSpPr/>
          <p:nvPr/>
        </p:nvCxnSpPr>
        <p:spPr>
          <a:xfrm>
            <a:off x="6516688" y="1700213"/>
            <a:ext cx="863600" cy="201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C047CB9-7292-4E5F-8CEA-954E5019CCF4}"/>
              </a:ext>
            </a:extLst>
          </p:cNvPr>
          <p:cNvCxnSpPr/>
          <p:nvPr/>
        </p:nvCxnSpPr>
        <p:spPr>
          <a:xfrm flipV="1">
            <a:off x="2700338" y="4221163"/>
            <a:ext cx="863600" cy="674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7">
            <a:extLst>
              <a:ext uri="{FF2B5EF4-FFF2-40B4-BE49-F238E27FC236}">
                <a16:creationId xmlns:a16="http://schemas.microsoft.com/office/drawing/2014/main" id="{F0C079D2-D28F-492C-8568-4BC7C053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260975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6ч</a:t>
            </a:r>
          </a:p>
        </p:txBody>
      </p:sp>
      <p:sp>
        <p:nvSpPr>
          <p:cNvPr id="16394" name="TextBox 18">
            <a:extLst>
              <a:ext uri="{FF2B5EF4-FFF2-40B4-BE49-F238E27FC236}">
                <a16:creationId xmlns:a16="http://schemas.microsoft.com/office/drawing/2014/main" id="{514FCA06-1545-49F4-9103-304CD2D6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4491038"/>
            <a:ext cx="80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 </a:t>
            </a:r>
            <a:r>
              <a:rPr lang="ru-RU" altLang="ru-RU" sz="1000" b="1"/>
              <a:t>лагерь</a:t>
            </a:r>
          </a:p>
        </p:txBody>
      </p:sp>
      <p:sp>
        <p:nvSpPr>
          <p:cNvPr id="16395" name="TextBox 21">
            <a:extLst>
              <a:ext uri="{FF2B5EF4-FFF2-40B4-BE49-F238E27FC236}">
                <a16:creationId xmlns:a16="http://schemas.microsoft.com/office/drawing/2014/main" id="{834D83E5-CBBB-4CC0-A301-96F9CE62F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838575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 </a:t>
            </a:r>
            <a:r>
              <a:rPr lang="ru-RU" altLang="ru-RU" sz="1000" b="1"/>
              <a:t>лагерь</a:t>
            </a:r>
          </a:p>
        </p:txBody>
      </p:sp>
      <p:sp>
        <p:nvSpPr>
          <p:cNvPr id="16396" name="TextBox 22">
            <a:extLst>
              <a:ext uri="{FF2B5EF4-FFF2-40B4-BE49-F238E27FC236}">
                <a16:creationId xmlns:a16="http://schemas.microsoft.com/office/drawing/2014/main" id="{19597961-6849-49A1-9E42-AFC7D83E7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3089275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 </a:t>
            </a:r>
            <a:r>
              <a:rPr lang="ru-RU" altLang="ru-RU" sz="1000" b="1"/>
              <a:t>лагерь</a:t>
            </a:r>
          </a:p>
        </p:txBody>
      </p:sp>
      <p:sp>
        <p:nvSpPr>
          <p:cNvPr id="16397" name="TextBox 19">
            <a:extLst>
              <a:ext uri="{FF2B5EF4-FFF2-40B4-BE49-F238E27FC236}">
                <a16:creationId xmlns:a16="http://schemas.microsoft.com/office/drawing/2014/main" id="{CE8FAA0D-2152-4D47-9EE4-26BDA948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4508500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8ч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B05DF01-4363-435B-9C34-0F1D14A61A49}"/>
              </a:ext>
            </a:extLst>
          </p:cNvPr>
          <p:cNvCxnSpPr/>
          <p:nvPr/>
        </p:nvCxnSpPr>
        <p:spPr>
          <a:xfrm flipV="1">
            <a:off x="4192588" y="3573463"/>
            <a:ext cx="66675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Box 23">
            <a:extLst>
              <a:ext uri="{FF2B5EF4-FFF2-40B4-BE49-F238E27FC236}">
                <a16:creationId xmlns:a16="http://schemas.microsoft.com/office/drawing/2014/main" id="{F707114E-E1DE-467F-858D-D4BD63EA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82428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4ч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0B05814-0D26-47BC-9EB1-67D1F383E3DF}"/>
              </a:ext>
            </a:extLst>
          </p:cNvPr>
          <p:cNvCxnSpPr/>
          <p:nvPr/>
        </p:nvCxnSpPr>
        <p:spPr>
          <a:xfrm flipV="1">
            <a:off x="5467350" y="1700213"/>
            <a:ext cx="1049338" cy="1873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28">
            <a:extLst>
              <a:ext uri="{FF2B5EF4-FFF2-40B4-BE49-F238E27FC236}">
                <a16:creationId xmlns:a16="http://schemas.microsoft.com/office/drawing/2014/main" id="{A2EAA4E8-D703-4450-B313-F14650B7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264001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9ч</a:t>
            </a:r>
          </a:p>
        </p:txBody>
      </p:sp>
      <p:sp>
        <p:nvSpPr>
          <p:cNvPr id="16402" name="TextBox 30">
            <a:extLst>
              <a:ext uri="{FF2B5EF4-FFF2-40B4-BE49-F238E27FC236}">
                <a16:creationId xmlns:a16="http://schemas.microsoft.com/office/drawing/2014/main" id="{ABD7D14D-5EA3-4A66-9893-E4493042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253365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3ч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EE755E5-8981-4A32-A7A2-D0FEDDC848D7}"/>
              </a:ext>
            </a:extLst>
          </p:cNvPr>
          <p:cNvCxnSpPr/>
          <p:nvPr/>
        </p:nvCxnSpPr>
        <p:spPr>
          <a:xfrm>
            <a:off x="7380288" y="370681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37">
            <a:extLst>
              <a:ext uri="{FF2B5EF4-FFF2-40B4-BE49-F238E27FC236}">
                <a16:creationId xmlns:a16="http://schemas.microsoft.com/office/drawing/2014/main" id="{6559F401-F5E1-49C4-8FA6-1DA56D98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3336925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 </a:t>
            </a:r>
            <a:r>
              <a:rPr lang="ru-RU" altLang="ru-RU" sz="1000" b="1"/>
              <a:t>лагерь</a:t>
            </a:r>
          </a:p>
        </p:txBody>
      </p:sp>
      <p:sp>
        <p:nvSpPr>
          <p:cNvPr id="16405" name="TextBox 7172">
            <a:extLst>
              <a:ext uri="{FF2B5EF4-FFF2-40B4-BE49-F238E27FC236}">
                <a16:creationId xmlns:a16="http://schemas.microsoft.com/office/drawing/2014/main" id="{D05D54A5-CFC0-4F10-8148-EDB83F5C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327150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7030A0"/>
                </a:solidFill>
              </a:rPr>
              <a:t>Покорение вершины</a:t>
            </a:r>
          </a:p>
        </p:txBody>
      </p:sp>
      <p:sp>
        <p:nvSpPr>
          <p:cNvPr id="16406" name="Заголовок 1">
            <a:extLst>
              <a:ext uri="{FF2B5EF4-FFF2-40B4-BE49-F238E27FC236}">
                <a16:creationId xmlns:a16="http://schemas.microsoft.com/office/drawing/2014/main" id="{A8C78A06-CF41-408E-AD3B-1A368E156942}"/>
              </a:ext>
            </a:extLst>
          </p:cNvPr>
          <p:cNvSpPr txBox="1">
            <a:spLocks/>
          </p:cNvSpPr>
          <p:nvPr/>
        </p:nvSpPr>
        <p:spPr bwMode="auto">
          <a:xfrm>
            <a:off x="249238" y="2603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0000"/>
                </a:solidFill>
              </a:rPr>
              <a:t>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Д31 С3 №1592 «Восхождение на Эльбрус»</a:t>
            </a: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Арка 2">
            <a:extLst>
              <a:ext uri="{FF2B5EF4-FFF2-40B4-BE49-F238E27FC236}">
                <a16:creationId xmlns:a16="http://schemas.microsoft.com/office/drawing/2014/main" id="{7ADB3E31-DE1D-4FDD-8634-5E52AB25D0AA}"/>
              </a:ext>
            </a:extLst>
          </p:cNvPr>
          <p:cNvSpPr/>
          <p:nvPr/>
        </p:nvSpPr>
        <p:spPr>
          <a:xfrm rot="9048153" flipV="1">
            <a:off x="307975" y="2921000"/>
            <a:ext cx="6270625" cy="1128713"/>
          </a:xfrm>
          <a:prstGeom prst="blockArc">
            <a:avLst>
              <a:gd name="adj1" fmla="val 10859715"/>
              <a:gd name="adj2" fmla="val 0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6408" name="Picture 23">
            <a:extLst>
              <a:ext uri="{FF2B5EF4-FFF2-40B4-BE49-F238E27FC236}">
                <a16:creationId xmlns:a16="http://schemas.microsoft.com/office/drawing/2014/main" id="{C87D1FF9-9E67-43A7-AB0C-075619EA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225" y="5151438"/>
            <a:ext cx="51720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io-oge.sdamgia.ru/img/briefcase--plus.png">
            <a:extLst>
              <a:ext uri="{FF2B5EF4-FFF2-40B4-BE49-F238E27FC236}">
                <a16:creationId xmlns:a16="http://schemas.microsoft.com/office/drawing/2014/main" id="{4E406815-EA83-4ABA-BCA3-5D199C35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363" y="-1922463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ttps://bio-oge.sdamgia.ru/img/exclamation-white.png">
            <a:extLst>
              <a:ext uri="{FF2B5EF4-FFF2-40B4-BE49-F238E27FC236}">
                <a16:creationId xmlns:a16="http://schemas.microsoft.com/office/drawing/2014/main" id="{C70C25AB-4229-4717-8C55-C00E1767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64782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8CC06-1296-473C-BCF9-6FB44FD78CA6}"/>
              </a:ext>
            </a:extLst>
          </p:cNvPr>
          <p:cNvSpPr txBox="1"/>
          <p:nvPr/>
        </p:nvSpPr>
        <p:spPr>
          <a:xfrm>
            <a:off x="827088" y="1123950"/>
            <a:ext cx="7462837" cy="5078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Считаем общее время затраченное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восхождение: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6+8+4+9= 27 часов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1час = 60 минут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27 часов = 60х27=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1620 минут</a:t>
            </a: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все этапы восхождения: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Альпинизм  восхождение -  9ккал/мин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1620 минут х 9,5ккал/мин =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15390ккал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>
            <a:extLst>
              <a:ext uri="{FF2B5EF4-FFF2-40B4-BE49-F238E27FC236}">
                <a16:creationId xmlns:a16="http://schemas.microsoft.com/office/drawing/2014/main" id="{A5431E28-0B79-4D78-AEAC-E2436486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25" y="1031875"/>
            <a:ext cx="3744913" cy="4603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  Сколько энергии будет затрачено на покорение вершины и спуск с нее в последний день (9 на подъем и 3 на спуск)?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A20EC99-156E-475E-A795-18FAA422A126}"/>
              </a:ext>
            </a:extLst>
          </p:cNvPr>
          <p:cNvCxnSpPr/>
          <p:nvPr/>
        </p:nvCxnSpPr>
        <p:spPr>
          <a:xfrm flipV="1">
            <a:off x="971550" y="4876800"/>
            <a:ext cx="1008063" cy="865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C528B36-FC3B-4E6E-91D5-3F60BDFAAF92}"/>
              </a:ext>
            </a:extLst>
          </p:cNvPr>
          <p:cNvCxnSpPr/>
          <p:nvPr/>
        </p:nvCxnSpPr>
        <p:spPr>
          <a:xfrm flipV="1">
            <a:off x="1987550" y="4887913"/>
            <a:ext cx="712788" cy="7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E659CFD-FE0E-462C-9076-C0A3670CCF72}"/>
              </a:ext>
            </a:extLst>
          </p:cNvPr>
          <p:cNvCxnSpPr/>
          <p:nvPr/>
        </p:nvCxnSpPr>
        <p:spPr>
          <a:xfrm>
            <a:off x="3563938" y="422116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B6DC353-05DD-4194-B9FE-DDCC5BC04FC4}"/>
              </a:ext>
            </a:extLst>
          </p:cNvPr>
          <p:cNvCxnSpPr/>
          <p:nvPr/>
        </p:nvCxnSpPr>
        <p:spPr>
          <a:xfrm>
            <a:off x="4859338" y="357346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35CD097-0C10-419B-A8A4-CF6DE2E8C22B}"/>
              </a:ext>
            </a:extLst>
          </p:cNvPr>
          <p:cNvCxnSpPr/>
          <p:nvPr/>
        </p:nvCxnSpPr>
        <p:spPr>
          <a:xfrm>
            <a:off x="6516688" y="1700213"/>
            <a:ext cx="863600" cy="201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5B1BCE6-A3F0-4EC0-95F8-34EF3B0582DD}"/>
              </a:ext>
            </a:extLst>
          </p:cNvPr>
          <p:cNvCxnSpPr/>
          <p:nvPr/>
        </p:nvCxnSpPr>
        <p:spPr>
          <a:xfrm flipV="1">
            <a:off x="2700338" y="4221163"/>
            <a:ext cx="863600" cy="674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7">
            <a:extLst>
              <a:ext uri="{FF2B5EF4-FFF2-40B4-BE49-F238E27FC236}">
                <a16:creationId xmlns:a16="http://schemas.microsoft.com/office/drawing/2014/main" id="{F2DBF0B8-F639-47EC-8E54-B63E16F2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260975"/>
            <a:ext cx="43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6ч</a:t>
            </a:r>
          </a:p>
        </p:txBody>
      </p:sp>
      <p:sp>
        <p:nvSpPr>
          <p:cNvPr id="18442" name="TextBox 18">
            <a:extLst>
              <a:ext uri="{FF2B5EF4-FFF2-40B4-BE49-F238E27FC236}">
                <a16:creationId xmlns:a16="http://schemas.microsoft.com/office/drawing/2014/main" id="{651813FB-581C-4584-AF59-FBA1D623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4491038"/>
            <a:ext cx="80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1 </a:t>
            </a:r>
            <a:r>
              <a:rPr lang="ru-RU" altLang="ru-RU" sz="1000" b="1"/>
              <a:t>лагерь</a:t>
            </a:r>
          </a:p>
        </p:txBody>
      </p:sp>
      <p:sp>
        <p:nvSpPr>
          <p:cNvPr id="18443" name="TextBox 21">
            <a:extLst>
              <a:ext uri="{FF2B5EF4-FFF2-40B4-BE49-F238E27FC236}">
                <a16:creationId xmlns:a16="http://schemas.microsoft.com/office/drawing/2014/main" id="{A530994B-94C8-4A80-A864-D86BE0919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3838575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 </a:t>
            </a:r>
            <a:r>
              <a:rPr lang="ru-RU" altLang="ru-RU" sz="1000" b="1"/>
              <a:t>лагерь</a:t>
            </a:r>
          </a:p>
        </p:txBody>
      </p:sp>
      <p:sp>
        <p:nvSpPr>
          <p:cNvPr id="18444" name="TextBox 22">
            <a:extLst>
              <a:ext uri="{FF2B5EF4-FFF2-40B4-BE49-F238E27FC236}">
                <a16:creationId xmlns:a16="http://schemas.microsoft.com/office/drawing/2014/main" id="{A8C01954-6751-4E17-88BC-3EA59CE37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3089275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 </a:t>
            </a:r>
            <a:r>
              <a:rPr lang="ru-RU" altLang="ru-RU" sz="1000" b="1"/>
              <a:t>лагерь</a:t>
            </a:r>
          </a:p>
        </p:txBody>
      </p:sp>
      <p:sp>
        <p:nvSpPr>
          <p:cNvPr id="18445" name="TextBox 19">
            <a:extLst>
              <a:ext uri="{FF2B5EF4-FFF2-40B4-BE49-F238E27FC236}">
                <a16:creationId xmlns:a16="http://schemas.microsoft.com/office/drawing/2014/main" id="{7A146146-33EA-4A19-A677-B3CE415D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4508500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8ч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2440E81-C0BA-400A-BD22-7E4DFF188B04}"/>
              </a:ext>
            </a:extLst>
          </p:cNvPr>
          <p:cNvCxnSpPr/>
          <p:nvPr/>
        </p:nvCxnSpPr>
        <p:spPr>
          <a:xfrm flipV="1">
            <a:off x="4192588" y="3573463"/>
            <a:ext cx="66675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TextBox 23">
            <a:extLst>
              <a:ext uri="{FF2B5EF4-FFF2-40B4-BE49-F238E27FC236}">
                <a16:creationId xmlns:a16="http://schemas.microsoft.com/office/drawing/2014/main" id="{BADF5DB5-9DF5-455B-8D9E-388B2FE3A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82428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4ч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B30FFEB-2D66-48DE-83D2-D6D7CE6E9041}"/>
              </a:ext>
            </a:extLst>
          </p:cNvPr>
          <p:cNvCxnSpPr/>
          <p:nvPr/>
        </p:nvCxnSpPr>
        <p:spPr>
          <a:xfrm flipV="1">
            <a:off x="5467350" y="1700213"/>
            <a:ext cx="1049338" cy="1873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28">
            <a:extLst>
              <a:ext uri="{FF2B5EF4-FFF2-40B4-BE49-F238E27FC236}">
                <a16:creationId xmlns:a16="http://schemas.microsoft.com/office/drawing/2014/main" id="{F085CC43-8073-43AA-8675-4824EB89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264001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9ч</a:t>
            </a:r>
          </a:p>
        </p:txBody>
      </p:sp>
      <p:sp>
        <p:nvSpPr>
          <p:cNvPr id="18450" name="TextBox 30">
            <a:extLst>
              <a:ext uri="{FF2B5EF4-FFF2-40B4-BE49-F238E27FC236}">
                <a16:creationId xmlns:a16="http://schemas.microsoft.com/office/drawing/2014/main" id="{392FA861-0BD4-4988-A13D-3050626F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253365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3ч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ED77EFCA-42F3-4335-AE7F-15B501C5AA76}"/>
              </a:ext>
            </a:extLst>
          </p:cNvPr>
          <p:cNvCxnSpPr/>
          <p:nvPr/>
        </p:nvCxnSpPr>
        <p:spPr>
          <a:xfrm>
            <a:off x="7380288" y="3706813"/>
            <a:ext cx="6397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37">
            <a:extLst>
              <a:ext uri="{FF2B5EF4-FFF2-40B4-BE49-F238E27FC236}">
                <a16:creationId xmlns:a16="http://schemas.microsoft.com/office/drawing/2014/main" id="{54F5CA7D-3538-4AAA-BD77-4AC9E8E0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3336925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3 </a:t>
            </a:r>
            <a:r>
              <a:rPr lang="ru-RU" altLang="ru-RU" sz="1000" b="1"/>
              <a:t>лагерь</a:t>
            </a:r>
          </a:p>
        </p:txBody>
      </p:sp>
      <p:sp>
        <p:nvSpPr>
          <p:cNvPr id="18453" name="TextBox 7172">
            <a:extLst>
              <a:ext uri="{FF2B5EF4-FFF2-40B4-BE49-F238E27FC236}">
                <a16:creationId xmlns:a16="http://schemas.microsoft.com/office/drawing/2014/main" id="{7CB865B1-70BB-461D-B971-67E817B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327150"/>
            <a:ext cx="262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7030A0"/>
                </a:solidFill>
              </a:rPr>
              <a:t>Покорение вершины</a:t>
            </a:r>
          </a:p>
        </p:txBody>
      </p:sp>
      <p:sp>
        <p:nvSpPr>
          <p:cNvPr id="18454" name="Заголовок 1">
            <a:extLst>
              <a:ext uri="{FF2B5EF4-FFF2-40B4-BE49-F238E27FC236}">
                <a16:creationId xmlns:a16="http://schemas.microsoft.com/office/drawing/2014/main" id="{5BC15A02-73EF-495B-A3B6-0618CC121538}"/>
              </a:ext>
            </a:extLst>
          </p:cNvPr>
          <p:cNvSpPr txBox="1">
            <a:spLocks/>
          </p:cNvSpPr>
          <p:nvPr/>
        </p:nvSpPr>
        <p:spPr bwMode="auto">
          <a:xfrm>
            <a:off x="249238" y="2603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FF0000"/>
                </a:solidFill>
              </a:rPr>
              <a:t>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Д31 С3 №1592 «Восхождение на Эльбрус»</a:t>
            </a:r>
            <a:endParaRPr lang="ru-RU" altLang="ru-RU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55" name="Picture 2">
            <a:extLst>
              <a:ext uri="{FF2B5EF4-FFF2-40B4-BE49-F238E27FC236}">
                <a16:creationId xmlns:a16="http://schemas.microsoft.com/office/drawing/2014/main" id="{ACF6F716-C3DA-4456-9BB1-28CC0789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5322888"/>
            <a:ext cx="5640388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Кольцо 3">
            <a:extLst>
              <a:ext uri="{FF2B5EF4-FFF2-40B4-BE49-F238E27FC236}">
                <a16:creationId xmlns:a16="http://schemas.microsoft.com/office/drawing/2014/main" id="{3B554059-7961-46D8-8889-65711C9E9927}"/>
              </a:ext>
            </a:extLst>
          </p:cNvPr>
          <p:cNvSpPr/>
          <p:nvPr/>
        </p:nvSpPr>
        <p:spPr>
          <a:xfrm>
            <a:off x="5240338" y="1639888"/>
            <a:ext cx="2520950" cy="2917825"/>
          </a:xfrm>
          <a:prstGeom prst="donut">
            <a:avLst>
              <a:gd name="adj" fmla="val 369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io-oge.sdamgia.ru/img/briefcase--plus.png">
            <a:extLst>
              <a:ext uri="{FF2B5EF4-FFF2-40B4-BE49-F238E27FC236}">
                <a16:creationId xmlns:a16="http://schemas.microsoft.com/office/drawing/2014/main" id="{FE84440A-25F8-4995-ADAA-1F6E6553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363" y="-1922463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https://bio-oge.sdamgia.ru/img/exclamation-white.png">
            <a:extLst>
              <a:ext uri="{FF2B5EF4-FFF2-40B4-BE49-F238E27FC236}">
                <a16:creationId xmlns:a16="http://schemas.microsoft.com/office/drawing/2014/main" id="{A931C0AC-DF88-42A0-808B-AC260F70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64782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A5B74-0D99-4402-9591-DCFFB8E696C1}"/>
              </a:ext>
            </a:extLst>
          </p:cNvPr>
          <p:cNvSpPr txBox="1"/>
          <p:nvPr/>
        </p:nvSpPr>
        <p:spPr>
          <a:xfrm>
            <a:off x="755650" y="620713"/>
            <a:ext cx="7777163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Считаем общее время затраченное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восхождение: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6+8+4+9= 27 часов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1час = 60 минут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27 часов = 60х27=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1620 минут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покорение вершины: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-восхождение 9ч (540мин):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Альпинизм  восхождение -  9ккал/мин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540 минут х 9.5 ккал/мин =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5130ккал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-спуск 3ч (180мин):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Альпинизм  спуск -  6.5ккал/мин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180 минут х 6.5ккал/мин =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1170ккал</a:t>
            </a:r>
          </a:p>
          <a:p>
            <a:pPr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5130ккал + 1170ккал = 6300ккал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3">
            <a:extLst>
              <a:ext uri="{FF2B5EF4-FFF2-40B4-BE49-F238E27FC236}">
                <a16:creationId xmlns:a16="http://schemas.microsoft.com/office/drawing/2014/main" id="{D0FEACB4-2FAA-4498-A9FF-FB957DC91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692150"/>
            <a:ext cx="7775575" cy="4691063"/>
          </a:xfrm>
        </p:spPr>
        <p:txBody>
          <a:bodyPr/>
          <a:lstStyle/>
          <a:p>
            <a:r>
              <a:rPr lang="ru-RU" altLang="ru-RU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3)  Напишите, какие продукты удобнее всего взять с собой Николаю на последнее восхождение и в каком количестве, чтобы восполнить эти затраты и не перегружать рюкзак, в котором находится альпинистское снаряжение.</a:t>
            </a: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 Пример меню общей энергетической ценностью 6442 ккал:</a:t>
            </a:r>
          </a:p>
          <a:p>
            <a:r>
              <a:rPr lang="ru-RU" altLang="ru-RU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− 300 г крекера (1056 ккал)</a:t>
            </a:r>
          </a:p>
          <a:p>
            <a:r>
              <a:rPr lang="ru-RU" altLang="ru-RU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− 3 плитки темного шоколада (1638 ккал)</a:t>
            </a:r>
          </a:p>
          <a:p>
            <a:r>
              <a:rPr lang="ru-RU" altLang="ru-RU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− 200 г фундука (1402 ккал)</a:t>
            </a:r>
          </a:p>
          <a:p>
            <a:r>
              <a:rPr lang="ru-RU" altLang="ru-RU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 порции лапши (652 ккал)</a:t>
            </a:r>
          </a:p>
          <a:p>
            <a:r>
              <a:rPr lang="ru-RU" altLang="ru-RU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− 1 банка свиной тушенки (1694 ккал)</a:t>
            </a:r>
          </a:p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4)  Подсчитайте примерный вес взятых продуктов.</a:t>
            </a:r>
          </a:p>
          <a:p>
            <a:r>
              <a:rPr lang="ru-RU" altLang="ru-RU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вес указанных продуктов примерно 1 кг 350 г.</a:t>
            </a:r>
          </a:p>
          <a:p>
            <a:pPr algn="just">
              <a:spcBef>
                <a:spcPct val="0"/>
              </a:spcBef>
            </a:pPr>
            <a:endParaRPr lang="ru-RU" altLang="ru-RU" sz="2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абочий\Desktop\ттт.PNG">
            <a:extLst>
              <a:ext uri="{FF2B5EF4-FFF2-40B4-BE49-F238E27FC236}">
                <a16:creationId xmlns:a16="http://schemas.microsoft.com/office/drawing/2014/main" id="{F31E1ABC-7100-40E5-B84A-61C53FC0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2060575"/>
            <a:ext cx="76327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A9F1E12-ABEC-45C5-834C-AD62790BE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81025"/>
            <a:ext cx="78978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26  Решать учебные задачи биологического содержания: проводить качественные и количественные расчёты, делать выводы на основании полученных результатов. Умение обосновывать необходимость рационального и здорового питания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BD3B366F-F553-4A6E-BBCB-F2BC0244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ССЫЛКИ НА ПРЕЗЕНТАЦИИ</a:t>
            </a:r>
          </a:p>
        </p:txBody>
      </p:sp>
      <p:sp>
        <p:nvSpPr>
          <p:cNvPr id="21507" name="Прямоугольник 3">
            <a:extLst>
              <a:ext uri="{FF2B5EF4-FFF2-40B4-BE49-F238E27FC236}">
                <a16:creationId xmlns:a16="http://schemas.microsoft.com/office/drawing/2014/main" id="{1F4DE96C-C1CB-43F8-B824-0A5E26918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63713"/>
            <a:ext cx="81375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1.Презентация с комментариями по биологии на тему "Алгоритм решения задач на энергозатраты, для подготовки к ОГЭ» Домошонкина А.Л.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ОЧЕНЬ ПОДРОБНАЯ</a:t>
            </a:r>
            <a:endParaRPr lang="ru-RU" altLang="ru-RU" b="1"/>
          </a:p>
          <a:p>
            <a:pPr eaLnBrk="1" hangingPunct="1"/>
            <a:r>
              <a:rPr lang="en-US" altLang="ru-RU">
                <a:hlinkClick r:id="rId2"/>
              </a:rPr>
              <a:t>https://infourok.ru/prezentaciya-s-kommentariyami-po-biologii-na-temu-algoritm-resheniya-zadach-na-energozatrati-dlya-podgotovki-k-oge-2540765.html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 b="1"/>
              <a:t>2</a:t>
            </a:r>
            <a:r>
              <a:rPr lang="ru-RU" altLang="ru-RU"/>
              <a:t>.Методические рекомендации по подготовке учащихся к выполнению задания №26 (бывшее 31) </a:t>
            </a:r>
            <a:r>
              <a:rPr lang="en-US" altLang="ru-RU">
                <a:hlinkClick r:id="rId3"/>
              </a:rPr>
              <a:t>https://infourok.ru/material-dlya-oge-po-biologii-raschet-energozatrat-4201215.htmlhttps://infourok.ru/material-dlya-oge-po-biologii-raschet-energozatrat-4201215.html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 b="1"/>
              <a:t>3. ЯКЛАСС </a:t>
            </a:r>
            <a:r>
              <a:rPr lang="ru-RU" altLang="ru-RU" b="1">
                <a:solidFill>
                  <a:srgbClr val="FF0000"/>
                </a:solidFill>
              </a:rPr>
              <a:t>ОЧЕНЬ ХОРОШО ДАНА ТЕОРИЯ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307A57B-882A-45C0-892B-5D8F748BA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000"/>
              <a:t>Спасибо за внимание!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034783E-070B-441B-BAAB-466B3EE6B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24750" y="5589588"/>
            <a:ext cx="1162050" cy="53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CDDE747F-E496-47BC-BE53-F50497A21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587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ТИПЫ ВСТРЕЧАЮЩИХСЯ ЗАДАЧ: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1 ТИП: -найти количество калорий/БЖУ+ ответить на вопрос «сколько не хватает до суточной нормы БЖУ или ккал?»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ТИП: -найти количество калорий/БЖУ+ ответить на вопрос «на сколько предложенное меню соответствует суточной нормы БЖУ или ккал?»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ТИП: - составить меню в соответствии с условием+ ответить на вопрос «на сколько предложенное меню соответствует суточной нормы БЖУ или ккал?»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3CEAFF79-E461-413E-8524-72653A56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АЛГОРИТМ   РЕШЕНИЯ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D39CC841-B096-40D9-BDC7-76ECAEC5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327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830520D8-E160-47A3-A998-DE1ACB3D2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360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</a:rPr>
              <a:t>Как подать ребятам тему?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 На первое занятие подобрать задачи максимально приближенные к жизненной ситуации подростка.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Не надо пугать учеников тем, что это очень сложное задание и выполнить его на 3 балла практически невозможно.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НЕТ НИЧЕГО НЕВОЗМОЖНОГО!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</a:rPr>
              <a:t>На что обратить внимание при  решении?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/>
              <a:t>Внимательно читаем условие!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/>
              <a:t>Подчеркиваем что нам дали и что надо найти.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/>
              <a:t>Выполняем последовательно все необходимые расчеты согласно алгоритма. Обращая внимание на вес продуктов. В таблице данные на 100г.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400" dirty="0"/>
              <a:t>Записываем ответ.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E3BF48A-727E-4C57-885B-E30B2F14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5738813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5751BC66-CB6B-4AE1-BCA1-B266C6B1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75017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98E403B-57F3-4686-B64E-240ECD781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25" y="4829175"/>
            <a:ext cx="5781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3DADF1CA-F6EB-4654-94E1-7423F7A5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620713"/>
            <a:ext cx="57245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DEBD57F3-009E-4A5E-9645-150F9B38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3513" y="620713"/>
            <a:ext cx="6164262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398CED10-9002-4F88-8E03-1796CBEF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75" y="5300663"/>
            <a:ext cx="468153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844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Особенности подготовки обучающихся при решении расчетных задач на рацион питания</vt:lpstr>
      <vt:lpstr>Презентация PowerPoint</vt:lpstr>
      <vt:lpstr>Презентация PowerPoint</vt:lpstr>
      <vt:lpstr>АЛГОРИТМ  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Д31 С3 №1592 «Восхождение на Эльбрус»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ПРЕЗЕНТАЦИИ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характеристика типа Хордовые.  Бесчерепные.  Ланцетник – представитель бесчерепных</dc:title>
  <dc:creator>андрей</dc:creator>
  <cp:lastModifiedBy>Татьяна Н. Мокеева</cp:lastModifiedBy>
  <cp:revision>38</cp:revision>
  <dcterms:created xsi:type="dcterms:W3CDTF">2017-01-08T12:06:37Z</dcterms:created>
  <dcterms:modified xsi:type="dcterms:W3CDTF">2023-11-20T11:11:51Z</dcterms:modified>
</cp:coreProperties>
</file>