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73" r:id="rId9"/>
    <p:sldId id="274" r:id="rId10"/>
    <p:sldId id="266" r:id="rId11"/>
    <p:sldId id="267" r:id="rId12"/>
    <p:sldId id="269" r:id="rId13"/>
    <p:sldId id="275" r:id="rId14"/>
    <p:sldId id="276" r:id="rId15"/>
    <p:sldId id="277" r:id="rId16"/>
    <p:sldId id="268" r:id="rId17"/>
    <p:sldId id="270" r:id="rId18"/>
    <p:sldId id="271" r:id="rId19"/>
    <p:sldId id="265" r:id="rId20"/>
    <p:sldId id="278" r:id="rId21"/>
    <p:sldId id="279" r:id="rId22"/>
    <p:sldId id="272" r:id="rId23"/>
    <p:sldId id="26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9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3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3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2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2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8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3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77B4-1517-4F50-8D6A-005E98F071DF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8598-A4DC-4EA8-9C53-110F3D60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Особенности оформления выпускниками развернутых ответов в заданиях ЕГЭ Части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37321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Марина Елена Витальевна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м</a:t>
            </a:r>
            <a:r>
              <a:rPr lang="ru-RU" sz="2000" dirty="0" smtClean="0">
                <a:solidFill>
                  <a:srgbClr val="0070C0"/>
                </a:solidFill>
              </a:rPr>
              <a:t>униципальный </a:t>
            </a:r>
            <a:r>
              <a:rPr lang="ru-RU" sz="2000" dirty="0" err="1" smtClean="0">
                <a:solidFill>
                  <a:srgbClr val="0070C0"/>
                </a:solidFill>
              </a:rPr>
              <a:t>тьютор</a:t>
            </a:r>
            <a:r>
              <a:rPr lang="ru-RU" sz="2000" dirty="0" smtClean="0">
                <a:solidFill>
                  <a:srgbClr val="0070C0"/>
                </a:solidFill>
              </a:rPr>
              <a:t> ЕГЭ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МО Павловский район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учитель биологии МБОУ СОШ № 3 им.Н.И.Дейнега ст.Павловской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Семинар по теме: Особенности подготовки выпускников к ЕГЭ в 2024 году на основе анализа результатов ЕГЭ 2023 года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6470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Если объекты (процессы), изображенные на рисунке, не определены, баллы не начисляются!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98" y="201785"/>
            <a:ext cx="5751846" cy="206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73251"/>
            <a:ext cx="6602821" cy="436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79712" y="6093296"/>
            <a:ext cx="21602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19672" y="6309320"/>
            <a:ext cx="216024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764704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Давая ответ на поставленные вопросы, доводите их до логического завершения!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 ответе может быть до 8 элементов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Некоторые, указанные Вами элементы, могут оказаться частью одного, поэтому старайтесь предусмотреть различные варианты ответа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3"/>
            <a:ext cx="5886666" cy="33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02" y="3645532"/>
            <a:ext cx="6288658" cy="295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764704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Давая ответ на поставленные вопросы, доводите их до логического завершения!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 ответе может быть до 8 элементов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Некоторые, указанные Вами элементы, могут оказаться частью одного, поэтому старайтесь предусмотреть различные варианты ответа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15816" y="3820"/>
            <a:ext cx="5862439" cy="5801444"/>
            <a:chOff x="3491879" y="3820"/>
            <a:chExt cx="5286376" cy="52920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629"/>
            <a:stretch/>
          </p:blipFill>
          <p:spPr bwMode="auto">
            <a:xfrm>
              <a:off x="3491880" y="3820"/>
              <a:ext cx="5286375" cy="1958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491879" y="1962150"/>
              <a:ext cx="5286375" cy="333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3275856" y="3573016"/>
            <a:ext cx="446449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1" y="620688"/>
            <a:ext cx="86487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3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Известно, что у прибрежных водорослей, обитающих в арктических морях, концентрация органических веществ (липидов, аминокислот и сахаров в цитоплазме клеток существенно выше, чем у родственных им групп из экваториальных и субэкваториальных вод. </a:t>
            </a:r>
            <a:r>
              <a:rPr lang="ru-RU" dirty="0" smtClean="0">
                <a:solidFill>
                  <a:srgbClr val="FF0000"/>
                </a:solidFill>
              </a:rPr>
              <a:t>Как можно объяснить такое различие? </a:t>
            </a:r>
          </a:p>
          <a:p>
            <a:pPr indent="457200" algn="just"/>
            <a:r>
              <a:rPr lang="ru-RU" dirty="0" smtClean="0"/>
              <a:t>Температура плавления ненасыщенных жирных кислот ниже, чем у насыщенных. </a:t>
            </a:r>
            <a:r>
              <a:rPr lang="ru-RU" dirty="0" smtClean="0">
                <a:solidFill>
                  <a:srgbClr val="FFC000"/>
                </a:solidFill>
              </a:rPr>
              <a:t>Предположите, в какое время года концентрация ненасыщенных жирных кислот в сустав мембранных липидов у водорослей северных морей будет максимальной. </a:t>
            </a:r>
            <a:r>
              <a:rPr lang="ru-RU" dirty="0" smtClean="0">
                <a:solidFill>
                  <a:srgbClr val="00B050"/>
                </a:solidFill>
              </a:rPr>
              <a:t>Поясните свой ответ</a:t>
            </a:r>
            <a:r>
              <a:rPr lang="ru-RU" dirty="0" smtClean="0"/>
              <a:t>. </a:t>
            </a:r>
          </a:p>
          <a:p>
            <a:pPr indent="457200" algn="just"/>
            <a:r>
              <a:rPr lang="ru-RU" dirty="0" smtClean="0">
                <a:solidFill>
                  <a:srgbClr val="00B0F0"/>
                </a:solidFill>
              </a:rPr>
              <a:t>Почему для водорослей опасно изменение агрегатного состояния внутренней среды?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99201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/>
              <a:t>Известно, что у прибрежных водорослей, обитающих в арктических морях, концентрация органических веществ (липидов, аминокислот и сахаров в цитоплазме клеток существенно выше, чем у родственных им групп из экваториальных и субэкваториальных вод. </a:t>
            </a:r>
            <a:r>
              <a:rPr lang="ru-RU" sz="1600" dirty="0" smtClean="0">
                <a:solidFill>
                  <a:srgbClr val="FF0000"/>
                </a:solidFill>
              </a:rPr>
              <a:t>Как можно объяснить такое различие? </a:t>
            </a:r>
          </a:p>
          <a:p>
            <a:pPr indent="457200" algn="just"/>
            <a:r>
              <a:rPr lang="ru-RU" sz="1600" dirty="0" smtClean="0"/>
              <a:t>Температура плавления ненасыщенных жирных кислот ниже, чем у насыщенных. </a:t>
            </a:r>
            <a:r>
              <a:rPr lang="ru-RU" sz="1600" dirty="0" smtClean="0">
                <a:solidFill>
                  <a:srgbClr val="FFC000"/>
                </a:solidFill>
              </a:rPr>
              <a:t>Предположите, в какое время года концентрация ненасыщенных жирных кислот в сустав мембранных липидов у водорослей северных морей будет максимальной. </a:t>
            </a:r>
            <a:r>
              <a:rPr lang="ru-RU" sz="1600" dirty="0" smtClean="0">
                <a:solidFill>
                  <a:srgbClr val="00B050"/>
                </a:solidFill>
              </a:rPr>
              <a:t>Поясните свой ответ</a:t>
            </a:r>
            <a:r>
              <a:rPr lang="ru-RU" sz="1600" dirty="0" smtClean="0"/>
              <a:t>. </a:t>
            </a:r>
          </a:p>
          <a:p>
            <a:pPr indent="457200" algn="just"/>
            <a:r>
              <a:rPr lang="ru-RU" sz="1600" dirty="0" smtClean="0">
                <a:solidFill>
                  <a:srgbClr val="00B0F0"/>
                </a:solidFill>
              </a:rPr>
              <a:t>Почему для водорослей опасно изменение агрегатного состояния внутренней среды?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57301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>
                <a:solidFill>
                  <a:srgbClr val="FF0000"/>
                </a:solidFill>
              </a:rPr>
              <a:t>в арктических морях температура воды ниже, чем в экваториальных или субэкваториальных водах;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rgbClr val="FF0000"/>
                </a:solidFill>
              </a:rPr>
              <a:t>органические вещества при отрицательных температурах окружающей среды поддерживают цитоплазму в жидом состоянии (препятствуют ее затвердеванию, замерзанию)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rgbClr val="FFC000"/>
                </a:solidFill>
              </a:rPr>
              <a:t>зимой (в холодное время года) будет выше концентрация ненасыщенных жирных кислот;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rgbClr val="00B050"/>
                </a:solidFill>
              </a:rPr>
              <a:t>при понижении температуры меняется текучесть мембраны («затвердевают\замерзают» насыщенные жирные кислоты);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rgbClr val="00B050"/>
                </a:solidFill>
              </a:rPr>
              <a:t>изменяется (увеличивается) количество ненасыщенных жирных кислот, чтобы сохранить текучесть мембраны;</a:t>
            </a:r>
          </a:p>
          <a:p>
            <a:pPr marL="342900" indent="-342900">
              <a:buAutoNum type="arabicParenR"/>
            </a:pPr>
            <a:r>
              <a:rPr lang="ru-RU" sz="1600" dirty="0">
                <a:solidFill>
                  <a:srgbClr val="00B0F0"/>
                </a:solidFill>
              </a:rPr>
              <a:t>при переходе воды из жидкого состояния в твердое (лед) разрывают клеточные мембраны (разрушаются клеточные органоиды).</a:t>
            </a:r>
          </a:p>
        </p:txBody>
      </p:sp>
    </p:spTree>
    <p:extLst>
      <p:ext uri="{BB962C8B-B14F-4D97-AF65-F5344CB8AC3E}">
        <p14:creationId xmlns:p14="http://schemas.microsoft.com/office/powerpoint/2010/main" val="26059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55" y="629980"/>
            <a:ext cx="3496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Задания, направленные на определение хромосомного набора клеток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01" y="260648"/>
            <a:ext cx="5463627" cy="630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292080" y="3573016"/>
            <a:ext cx="1800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2160" y="2132856"/>
            <a:ext cx="1800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23928" y="2636912"/>
            <a:ext cx="1800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0533"/>
            <a:ext cx="7056784" cy="492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55" y="629980"/>
            <a:ext cx="3496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Задания, направленные на определение хромосомного набора клеток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55652" y="3920930"/>
            <a:ext cx="1800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3568" y="3923559"/>
            <a:ext cx="9001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23928" y="4149080"/>
            <a:ext cx="1800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4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55" y="629980"/>
            <a:ext cx="349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Задания на биосинтез белка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006476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Пояснения к оформлению задач  </a:t>
            </a:r>
            <a:endParaRPr lang="ru-RU" dirty="0"/>
          </a:p>
          <a:p>
            <a:r>
              <a:rPr lang="ru-RU" dirty="0" smtClean="0"/>
              <a:t>1) У всех цепей и всех кодонов, выписываемых отдельно от цепи, пишем направление 5</a:t>
            </a:r>
            <a:r>
              <a:rPr lang="ru-RU" dirty="0"/>
              <a:t>'-3'</a:t>
            </a:r>
          </a:p>
          <a:p>
            <a:r>
              <a:rPr lang="ru-RU" dirty="0"/>
              <a:t>2) </a:t>
            </a:r>
            <a:r>
              <a:rPr lang="ru-RU" dirty="0" smtClean="0"/>
              <a:t>Не забываем, что любые цепи антипараллельны:</a:t>
            </a:r>
            <a:endParaRPr lang="ru-RU" dirty="0"/>
          </a:p>
          <a:p>
            <a:r>
              <a:rPr lang="ru-RU" dirty="0"/>
              <a:t>-ДНК </a:t>
            </a:r>
            <a:r>
              <a:rPr lang="ru-RU" dirty="0" smtClean="0"/>
              <a:t>(</a:t>
            </a:r>
            <a:r>
              <a:rPr lang="ru-RU" dirty="0" err="1" smtClean="0"/>
              <a:t>транскр</a:t>
            </a:r>
            <a:r>
              <a:rPr lang="ru-RU" dirty="0" smtClean="0"/>
              <a:t>.) и </a:t>
            </a:r>
            <a:r>
              <a:rPr lang="ru-RU" dirty="0"/>
              <a:t>ДНК </a:t>
            </a:r>
            <a:r>
              <a:rPr lang="ru-RU" dirty="0" smtClean="0"/>
              <a:t>(смысл.)</a:t>
            </a:r>
            <a:endParaRPr lang="ru-RU" dirty="0"/>
          </a:p>
          <a:p>
            <a:r>
              <a:rPr lang="ru-RU" dirty="0"/>
              <a:t>-ДНК </a:t>
            </a:r>
            <a:r>
              <a:rPr lang="ru-RU" dirty="0" smtClean="0"/>
              <a:t>(</a:t>
            </a:r>
            <a:r>
              <a:rPr lang="ru-RU" dirty="0" err="1" smtClean="0"/>
              <a:t>транскр</a:t>
            </a:r>
            <a:r>
              <a:rPr lang="ru-RU" dirty="0" smtClean="0"/>
              <a:t>.) и </a:t>
            </a:r>
            <a:r>
              <a:rPr lang="ru-RU" dirty="0" err="1" smtClean="0"/>
              <a:t>иРНК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dirty="0" err="1" smtClean="0"/>
              <a:t>иРНК</a:t>
            </a:r>
            <a:r>
              <a:rPr lang="ru-RU" dirty="0" smtClean="0"/>
              <a:t> и антикодоны </a:t>
            </a:r>
            <a:r>
              <a:rPr lang="ru-RU" dirty="0" err="1" smtClean="0"/>
              <a:t>тРНК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Аминокислоты пишутся через дефис (таким образом показываются возникающие между ними пептидные связи); не могут быть </a:t>
            </a:r>
            <a:r>
              <a:rPr lang="ru-RU" dirty="0"/>
              <a:t>обозначены 5'-</a:t>
            </a:r>
            <a:r>
              <a:rPr lang="ru-RU" dirty="0" smtClean="0"/>
              <a:t>3‘!!!</a:t>
            </a:r>
            <a:endParaRPr lang="ru-RU" dirty="0"/>
          </a:p>
          <a:p>
            <a:r>
              <a:rPr lang="ru-RU" dirty="0" smtClean="0"/>
              <a:t>4) Различные антикодоны </a:t>
            </a:r>
            <a:r>
              <a:rPr lang="ru-RU" dirty="0" err="1" smtClean="0"/>
              <a:t>тРНК</a:t>
            </a:r>
            <a:r>
              <a:rPr lang="ru-RU" dirty="0"/>
              <a:t>, </a:t>
            </a:r>
            <a:r>
              <a:rPr lang="ru-RU" dirty="0" smtClean="0"/>
              <a:t>т.к. они относятся к разным молекулам, пишутся через запятую (</a:t>
            </a:r>
            <a:r>
              <a:rPr lang="ru-RU" b="1" dirty="0" smtClean="0"/>
              <a:t>больше ничего через запятую писать нельзя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5) </a:t>
            </a:r>
            <a:r>
              <a:rPr lang="ru-RU" dirty="0" smtClean="0"/>
              <a:t>Если на конце цепи возникает стоп-кодон, то писать слово «стоп» в</a:t>
            </a:r>
          </a:p>
          <a:p>
            <a:r>
              <a:rPr lang="ru-RU" dirty="0" smtClean="0"/>
              <a:t>Полипептидную цепь нельзя, т.к. стоп-кодоны не кодируют аминокислот (отмечены прочерком в таблице генетического кода)</a:t>
            </a:r>
          </a:p>
          <a:p>
            <a:r>
              <a:rPr lang="ru-RU" dirty="0" smtClean="0"/>
              <a:t>6</a:t>
            </a:r>
            <a:r>
              <a:rPr lang="ru-RU" dirty="0"/>
              <a:t>) </a:t>
            </a:r>
            <a:r>
              <a:rPr lang="ru-RU" b="1" dirty="0" smtClean="0"/>
              <a:t>Рамка считывания не </a:t>
            </a:r>
            <a:r>
              <a:rPr lang="ru-RU" b="1" u="sng" dirty="0" smtClean="0"/>
              <a:t>обязательно начинается с первого нуклеотида</a:t>
            </a:r>
            <a:r>
              <a:rPr lang="ru-RU" dirty="0" smtClean="0"/>
              <a:t>( но никогда не содержит стоп-кодоны:  </a:t>
            </a:r>
            <a:r>
              <a:rPr lang="ru-RU" b="1" dirty="0"/>
              <a:t>5 ’ УАА 3 ’    5 ’УАГ 3 ’    5 ’ УГА 3 ’ 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7</a:t>
            </a:r>
            <a:r>
              <a:rPr lang="ru-RU" dirty="0"/>
              <a:t>) Если в задаче не указана какая цепь является </a:t>
            </a:r>
            <a:r>
              <a:rPr lang="ru-RU" dirty="0" smtClean="0"/>
              <a:t>матричной, но </a:t>
            </a:r>
            <a:r>
              <a:rPr lang="ru-RU" dirty="0"/>
              <a:t>есть указание на то, с какой  аминокислоты начинается синтез полипептидной цепи </a:t>
            </a:r>
            <a:r>
              <a:rPr lang="ru-RU" dirty="0" smtClean="0"/>
              <a:t>(или </a:t>
            </a:r>
            <a:r>
              <a:rPr lang="ru-RU" dirty="0"/>
              <a:t>заканчивается), то решать задачу нужно с поиска триплетов, которые кодируют данную аминокислоту на </a:t>
            </a:r>
            <a:r>
              <a:rPr lang="ru-RU" dirty="0" smtClean="0"/>
              <a:t>ДНК.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5"/>
            <a:ext cx="7136085" cy="22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/>
          <a:stretch/>
        </p:blipFill>
        <p:spPr bwMode="auto">
          <a:xfrm>
            <a:off x="1681782" y="2276376"/>
            <a:ext cx="6821946" cy="188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82" y="4162896"/>
            <a:ext cx="5876865" cy="26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8196262" cy="28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1306"/>
            <a:ext cx="8196262" cy="365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*Спецификация контрольных измерительных материалов для проведения в 2024 году единого государственного экзамена по БИОЛОГИИ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600801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*Демонстрационный вариант контрольных измерительных материалов для проведения в 2024 году единого государственного экзамена по БИОЛОГИИ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0932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*Методические рекомендации для учителей, подготовленные на основе анализа типичных ошибок участников ЕГЭ 2023 года по БИОЛОГИИ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908720"/>
            <a:ext cx="8953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28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40" y="164654"/>
            <a:ext cx="5137124" cy="371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" b="9933"/>
          <a:stretch/>
        </p:blipFill>
        <p:spPr bwMode="auto">
          <a:xfrm>
            <a:off x="4119365" y="4002385"/>
            <a:ext cx="4921099" cy="265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555" y="629980"/>
            <a:ext cx="39598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Пишите дано – вводите генетические обозначения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Используйте корректное определение пола (мужской\женский; самец\самка)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Фенотип нужно указывать так, как в условии задачи (нельзя писать «здоров»!!)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При решении задач на сцепленное наследование признаком указывайте </a:t>
            </a:r>
            <a:r>
              <a:rPr lang="ru-RU" dirty="0" err="1" smtClean="0">
                <a:solidFill>
                  <a:srgbClr val="0070C0"/>
                </a:solidFill>
              </a:rPr>
              <a:t>некроссоверные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 err="1" smtClean="0">
                <a:solidFill>
                  <a:srgbClr val="0070C0"/>
                </a:solidFill>
              </a:rPr>
              <a:t>кроссверные</a:t>
            </a:r>
            <a:r>
              <a:rPr lang="ru-RU" dirty="0" smtClean="0">
                <a:solidFill>
                  <a:srgbClr val="0070C0"/>
                </a:solidFill>
              </a:rPr>
              <a:t> гаметы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Давая объяснения к скрещиванию, опишите словами полученные результаты (не стоит механически заучивать клише ответа)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Не надо в ответ переписывать всю задачу (только ответ на поставленный вопрос, а все остальное отражено в схеме скрещивания)</a:t>
            </a:r>
          </a:p>
        </p:txBody>
      </p:sp>
    </p:spTree>
    <p:extLst>
      <p:ext uri="{BB962C8B-B14F-4D97-AF65-F5344CB8AC3E}">
        <p14:creationId xmlns:p14="http://schemas.microsoft.com/office/powerpoint/2010/main" val="35490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i="0" dirty="0" smtClean="0">
                <a:solidFill>
                  <a:srgbClr val="0070C0"/>
                </a:solidFill>
                <a:effectLst/>
                <a:latin typeface="BebasNeue"/>
              </a:rPr>
              <a:t>Как подготовиться к биологии на 100 баллов?</a:t>
            </a:r>
          </a:p>
          <a:p>
            <a:pPr algn="just" fontAlgn="base"/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Биология — достаточно популярный предмет на ЕГЭ. В последние годы его выбирали 17-18% учащихся. Но получить 100 баллов по нему непросто: нужно хорошо знать все разделы, уметь развернуто отвечать на вопросы. Несколько советов о том, как организовать подготовку, чтобы </a:t>
            </a:r>
            <a:r>
              <a:rPr lang="ru-RU" sz="1100" b="0" i="0" dirty="0" smtClean="0">
                <a:effectLst/>
                <a:latin typeface="inherit"/>
              </a:rPr>
              <a:t>сдать биологию на 100 баллов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: </a:t>
            </a:r>
          </a:p>
          <a:p>
            <a:pPr fontAlgn="base">
              <a:buFont typeface="Arial"/>
              <a:buChar char="•"/>
            </a:pP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составьте </a:t>
            </a: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план подготовки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Сначала напишите пробник, чтобы найти свои слабые места. После этого распишите, сколько недель будете тратить на тот или иной раздел. Воспользуйтесь демоверсией, чтобы понять, что проверяется в экзамене. При желании можно сделать расписание даже по дням. Не забывайте время от времени решать новые варианты, чтобы следить за прогрессом;</a:t>
            </a:r>
          </a:p>
          <a:p>
            <a:pPr fontAlgn="base">
              <a:buFont typeface="Arial"/>
              <a:buChar char="•"/>
            </a:pP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запаситесь </a:t>
            </a: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учебниками и методичками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В ЕГЭ есть вопросы как за 11 класс, так и за 6, а еще много сложных моментов, о которых мало говорят на уроках. Чем больше материала вы будете использовать при подготовке, тем лучше;</a:t>
            </a:r>
          </a:p>
          <a:p>
            <a:pPr fontAlgn="base">
              <a:buFont typeface="Arial"/>
              <a:buChar char="•"/>
            </a:pP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ведите </a:t>
            </a: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конспекты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Необязательно полностью переписывать учебник, достаточно выделять основные термины и законы, полезные рисунки. Во-первых, в процессе письма мы лучше запоминаем информацию. Во-вторых, конспект пригодится вам перед экзаменом, когда вы займетесь повторением;</a:t>
            </a:r>
          </a:p>
          <a:p>
            <a:pPr fontAlgn="base">
              <a:buFont typeface="Arial"/>
              <a:buChar char="•"/>
            </a:pP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тренируйте </a:t>
            </a: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вторую часть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С тестовыми заданиями худо-бедно справляются все. С вопросами из второй части куда сложнее, ведь там надо самостоятельно писать и объяснять ответ. Учитесь аргументировать свои слова, и тогда на ЕГЭ вы сделаете эти номера быстро и без особых затруднений;</a:t>
            </a:r>
          </a:p>
          <a:p>
            <a:pPr fontAlgn="base">
              <a:buFont typeface="Arial"/>
              <a:buChar char="•"/>
            </a:pP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не зубрите, а понимайте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Заученный материал быстро забывается. К тому же, если в задании немного изменят формулировку, вы не сможете дать правильный ответ. Лучше разбираться в теме: рисовать таблицы и графики, визуализировать понятия;</a:t>
            </a:r>
          </a:p>
          <a:p>
            <a:pPr fontAlgn="base">
              <a:buFont typeface="Arial"/>
              <a:buChar char="•"/>
            </a:pP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не забывайте о практике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Учить материал — это важно, но необходимо также его отрабатывать. Решайте задания из ЕГЭ, например, по только что пройденной теме;</a:t>
            </a:r>
          </a:p>
          <a:p>
            <a:pPr fontAlgn="base">
              <a:buFont typeface="Arial"/>
              <a:buChar char="•"/>
            </a:pP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готовьтесь заранее. Материал по биологии очень объемный, поэтому не нужно пытаться выучить все за пару месяцев до экзамена. Лучше начните заранее (в конце 10 или начале 11 класса) и занимайтесь в спокойном темпе;</a:t>
            </a:r>
          </a:p>
          <a:p>
            <a:pPr fontAlgn="base">
              <a:buFont typeface="Arial"/>
              <a:buChar char="•"/>
            </a:pP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проводите </a:t>
            </a: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реальные пробники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Не на диване с чашкой чая, а с ограничением по времени и специальными бланками. Это нужно для психологической подготовки: вы привыкнете к формату, научитесь распределять время и будете меньше переживать на настоящем ЕГЭ; </a:t>
            </a:r>
          </a:p>
          <a:p>
            <a:pPr fontAlgn="base">
              <a:buFont typeface="Arial"/>
              <a:buChar char="•"/>
            </a:pPr>
            <a:r>
              <a:rPr lang="ru-RU" sz="1100" b="1" i="0" dirty="0" smtClean="0">
                <a:solidFill>
                  <a:srgbClr val="373B3E"/>
                </a:solidFill>
                <a:effectLst/>
                <a:latin typeface="inherit"/>
              </a:rPr>
              <a:t>не зацикливайтесь на баллах</a:t>
            </a:r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. Не стоит давать себе установку «нужно обязательно сдать на 100». Вы лишь добавите себе переживаний: на экзамене будете думать не о предмете, а о том, что ни в коем случае нельзя ошибаться, ведь тогда не будет заветного максимума. Расслабьтесь и просто ответственно подойдите к подготовке. </a:t>
            </a:r>
          </a:p>
          <a:p>
            <a:pPr algn="just" fontAlgn="base"/>
            <a:r>
              <a:rPr lang="ru-RU" sz="1100" b="0" i="0" dirty="0" smtClean="0">
                <a:solidFill>
                  <a:srgbClr val="373B3E"/>
                </a:solidFill>
                <a:effectLst/>
                <a:latin typeface="inherit"/>
              </a:rPr>
              <a:t>А как вести себя на самом экзамене? Пожалуй, самый важный совет — внимательно читайте задания. Огромное количество ошибок совершается из-за невнимательности. Прочтите вопрос несколько раз и поймите, что от вас хотят. Не стоит паниковать, если ответ сразу не приходит на ум. Пропустите этот номер и сделайте другие. Возможно, вы вспомните позже. В крайнем случае используйте метод исключения — убирайте то, что точно не подходит, и вписывайте наиболее вероятный ответ. При выполнении второй части ЕГЭ не торопитесь, пишите просто и понятно, чтобы с вами невозможно было поспорить.</a:t>
            </a:r>
            <a:endParaRPr lang="ru-RU" sz="1100" b="0" i="0" dirty="0">
              <a:solidFill>
                <a:srgbClr val="373B3E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387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5"/>
          <a:stretch/>
        </p:blipFill>
        <p:spPr bwMode="auto">
          <a:xfrm>
            <a:off x="251520" y="188640"/>
            <a:ext cx="53285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 flipH="1">
            <a:off x="5364087" y="476672"/>
            <a:ext cx="3401541" cy="288032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1. Работа с таблицей</a:t>
            </a:r>
          </a:p>
        </p:txBody>
      </p:sp>
      <p:sp>
        <p:nvSpPr>
          <p:cNvPr id="6" name="Пятиугольник 5"/>
          <p:cNvSpPr/>
          <p:nvPr/>
        </p:nvSpPr>
        <p:spPr>
          <a:xfrm flipH="1">
            <a:off x="5356398" y="836712"/>
            <a:ext cx="3401541" cy="288032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3. 4. Решение расчетных задач</a:t>
            </a:r>
            <a:endParaRPr lang="ru-RU" sz="1400" dirty="0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5364088" y="1196752"/>
            <a:ext cx="3401540" cy="288032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5. 9. 13. Задание с рисунков</a:t>
            </a:r>
            <a:endParaRPr lang="ru-RU" sz="1400" dirty="0"/>
          </a:p>
        </p:txBody>
      </p:sp>
      <p:sp>
        <p:nvSpPr>
          <p:cNvPr id="8" name="Пятиугольник 7"/>
          <p:cNvSpPr/>
          <p:nvPr/>
        </p:nvSpPr>
        <p:spPr>
          <a:xfrm flipH="1">
            <a:off x="5381253" y="1642492"/>
            <a:ext cx="3384376" cy="288032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2. Множественный выбор (эксперимент)</a:t>
            </a:r>
            <a:endParaRPr lang="ru-RU" sz="1400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5381253" y="1916832"/>
            <a:ext cx="3384376" cy="288032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6. 10. 14. 19. Установление соответствия</a:t>
            </a:r>
            <a:endParaRPr lang="ru-RU" sz="1400" dirty="0"/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364088" y="2204864"/>
            <a:ext cx="3384376" cy="288032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20. Работа с таблицей</a:t>
            </a:r>
            <a:endParaRPr lang="ru-RU" sz="1400" dirty="0"/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5364088" y="3248980"/>
            <a:ext cx="3384376" cy="468052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7. 11. 15. 17. 18. 21. Множественный выбор</a:t>
            </a:r>
            <a:endParaRPr lang="ru-RU" sz="1400" dirty="0"/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5436096" y="4869160"/>
            <a:ext cx="3384376" cy="432048"/>
          </a:xfrm>
          <a:prstGeom prst="homePlate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8. 12. 16. Установление последовательности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580526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*Демонстрационный вариант контрольных измерительных материалов для проведения в 2024 году единого государственного экзамена по БИОЛОГИИ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57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*Спецификация контрольных измерительных материалов для проведения в 2024 году единого государственного экзамена по БИОЛОГИИ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Выполнение заданий 1 части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Пишите цифры и буквы в соответствии с образцом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Для исправления ошибок используйте поля замены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Выполнение заданий части 2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Пишите разборчиво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Указывайте четко номер задания, которое выполняете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Формулируйте развернутый ответ короткими, однозначными фразами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омните, верный ответ может содержать до 8 элементов </a:t>
            </a:r>
            <a:r>
              <a:rPr lang="ru-RU" sz="2400" i="1" dirty="0" smtClean="0"/>
              <a:t>(максимальный балл за задания № 22-28 – 3 балла)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Используйте общепринятую систему обозначений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Избегайте лишней информации в которой возможно допустить биологическую ошибку </a:t>
            </a:r>
            <a:r>
              <a:rPr lang="ru-RU" sz="2400" i="1" dirty="0" smtClean="0"/>
              <a:t>(За дополнительную информацию, не имеющую отношения к вопросу задания, баллы не начисляются, но за наличие в ней ошибок снимается 1 балл)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821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390525"/>
            <a:ext cx="54768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22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24153" y="5635303"/>
            <a:ext cx="4159815" cy="1034057"/>
            <a:chOff x="23614" y="3979119"/>
            <a:chExt cx="4159815" cy="103405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" t="77900"/>
            <a:stretch/>
          </p:blipFill>
          <p:spPr bwMode="auto">
            <a:xfrm>
              <a:off x="23614" y="3979119"/>
              <a:ext cx="4159815" cy="103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2483768" y="4496147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79512" y="4581128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22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95936" y="295325"/>
            <a:ext cx="5001394" cy="5962651"/>
            <a:chOff x="2091655" y="-204788"/>
            <a:chExt cx="5001394" cy="59626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189"/>
            <a:stretch/>
          </p:blipFill>
          <p:spPr bwMode="auto">
            <a:xfrm>
              <a:off x="2092424" y="-204788"/>
              <a:ext cx="5000625" cy="274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67"/>
            <a:stretch/>
          </p:blipFill>
          <p:spPr bwMode="auto">
            <a:xfrm>
              <a:off x="2091655" y="2543175"/>
              <a:ext cx="5000625" cy="321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7504" y="764704"/>
            <a:ext cx="3966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Для формулирования ответа используйте фразы, приведенные в тексте задания (не надо упрощать и искажать)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70C0"/>
                </a:solidFill>
              </a:rPr>
              <a:t>При </a:t>
            </a:r>
            <a:r>
              <a:rPr lang="ru-RU" sz="1600" dirty="0" smtClean="0">
                <a:solidFill>
                  <a:srgbClr val="0070C0"/>
                </a:solidFill>
              </a:rPr>
              <a:t>постановке отрицательного контроля, не забудьте уточнить. Что остальные параметры необходимо оставить без изменений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Функция отрицательного контроля проверить действительно ли есть связь между зависимой и независимой переменной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Обратите внимание: отрицательный контроль – это </a:t>
            </a:r>
            <a:r>
              <a:rPr lang="ru-RU" sz="1600" u="sng" dirty="0" smtClean="0">
                <a:solidFill>
                  <a:srgbClr val="0070C0"/>
                </a:solidFill>
              </a:rPr>
              <a:t>экспериментальный</a:t>
            </a:r>
            <a:r>
              <a:rPr lang="ru-RU" sz="1600" dirty="0" smtClean="0">
                <a:solidFill>
                  <a:srgbClr val="0070C0"/>
                </a:solidFill>
              </a:rPr>
              <a:t> контроль… (не путайте с контрольной группой)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27984" y="2606824"/>
            <a:ext cx="374441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23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5352"/>
            <a:ext cx="5503540" cy="58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Используя биологические термины, давайте им определения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"/>
          <a:stretch/>
        </p:blipFill>
        <p:spPr bwMode="auto">
          <a:xfrm>
            <a:off x="1547664" y="1303471"/>
            <a:ext cx="6575301" cy="546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64" y="174501"/>
            <a:ext cx="66198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Задание 22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9307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Задание 23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" b="45507"/>
          <a:stretch/>
        </p:blipFill>
        <p:spPr bwMode="auto">
          <a:xfrm>
            <a:off x="1547664" y="196984"/>
            <a:ext cx="6575301" cy="294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65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Задание 23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3250"/>
            <a:ext cx="8370074" cy="33820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1077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BebasNeue</vt:lpstr>
      <vt:lpstr>Calibri</vt:lpstr>
      <vt:lpstr>inherit</vt:lpstr>
      <vt:lpstr>Wingdings</vt:lpstr>
      <vt:lpstr>Тема Office</vt:lpstr>
      <vt:lpstr>Особенности оформления выпускниками развернутых ответов в заданиях ЕГЭ Части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Local</cp:lastModifiedBy>
  <cp:revision>18</cp:revision>
  <dcterms:created xsi:type="dcterms:W3CDTF">2023-03-09T19:10:51Z</dcterms:created>
  <dcterms:modified xsi:type="dcterms:W3CDTF">2023-11-17T10:23:38Z</dcterms:modified>
</cp:coreProperties>
</file>