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312" r:id="rId4"/>
    <p:sldId id="304" r:id="rId5"/>
    <p:sldId id="306" r:id="rId6"/>
    <p:sldId id="296" r:id="rId7"/>
    <p:sldId id="307" r:id="rId8"/>
    <p:sldId id="297" r:id="rId9"/>
    <p:sldId id="309" r:id="rId10"/>
    <p:sldId id="318" r:id="rId11"/>
    <p:sldId id="316" r:id="rId12"/>
    <p:sldId id="287" r:id="rId13"/>
    <p:sldId id="313" r:id="rId14"/>
    <p:sldId id="314" r:id="rId15"/>
    <p:sldId id="315" r:id="rId16"/>
    <p:sldId id="320" r:id="rId17"/>
    <p:sldId id="322" r:id="rId18"/>
    <p:sldId id="291" r:id="rId19"/>
    <p:sldId id="305" r:id="rId20"/>
    <p:sldId id="302" r:id="rId21"/>
    <p:sldId id="277" r:id="rId22"/>
    <p:sldId id="294" r:id="rId23"/>
    <p:sldId id="278" r:id="rId24"/>
    <p:sldId id="310" r:id="rId25"/>
    <p:sldId id="260" r:id="rId26"/>
    <p:sldId id="261" r:id="rId27"/>
    <p:sldId id="285" r:id="rId28"/>
    <p:sldId id="262" r:id="rId29"/>
    <p:sldId id="263" r:id="rId30"/>
    <p:sldId id="265" r:id="rId31"/>
    <p:sldId id="268" r:id="rId32"/>
    <p:sldId id="269" r:id="rId33"/>
    <p:sldId id="270" r:id="rId34"/>
    <p:sldId id="303" r:id="rId35"/>
    <p:sldId id="276" r:id="rId36"/>
    <p:sldId id="271" r:id="rId37"/>
    <p:sldId id="27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5BD9E6-75C3-4773-B514-BB7816F386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3642C6-4CD3-4C5A-9B7C-2E3C69DFB3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136904" cy="216024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Формирование навыков  выполнения заданий линии  </a:t>
            </a:r>
            <a:r>
              <a:rPr lang="ru-RU" sz="7200" dirty="0"/>
              <a:t>21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ЕГЭ- 24.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486916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dirty="0"/>
              <a:t> биологии  МАОУ СОШ № 6</a:t>
            </a:r>
          </a:p>
          <a:p>
            <a:r>
              <a:rPr lang="ru-RU" dirty="0" err="1"/>
              <a:t>им.С.Т</a:t>
            </a:r>
            <a:r>
              <a:rPr lang="ru-RU" dirty="0"/>
              <a:t>. </a:t>
            </a:r>
            <a:r>
              <a:rPr lang="ru-RU" dirty="0" err="1"/>
              <a:t>Куцева</a:t>
            </a:r>
            <a:r>
              <a:rPr lang="ru-RU" dirty="0"/>
              <a:t>  </a:t>
            </a:r>
            <a:r>
              <a:rPr lang="ru-RU" dirty="0" err="1"/>
              <a:t>ст.Кущевская</a:t>
            </a:r>
            <a:endParaRPr lang="ru-RU" dirty="0"/>
          </a:p>
          <a:p>
            <a:r>
              <a:rPr lang="ru-RU" dirty="0"/>
              <a:t>                </a:t>
            </a:r>
            <a:r>
              <a:rPr lang="ru-RU" dirty="0" err="1"/>
              <a:t>Шиманова</a:t>
            </a:r>
            <a:r>
              <a:rPr lang="ru-RU" dirty="0"/>
              <a:t> Г.И.</a:t>
            </a:r>
          </a:p>
        </p:txBody>
      </p:sp>
    </p:spTree>
    <p:extLst>
      <p:ext uri="{BB962C8B-B14F-4D97-AF65-F5344CB8AC3E}">
        <p14:creationId xmlns:p14="http://schemas.microsoft.com/office/powerpoint/2010/main" val="87912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6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858424"/>
          </a:xfrm>
        </p:spPr>
        <p:txBody>
          <a:bodyPr/>
          <a:lstStyle/>
          <a:p>
            <a:r>
              <a:rPr lang="ru-RU" dirty="0"/>
              <a:t>Повторение темы: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7"/>
            <a:ext cx="9036496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12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wnloads\5caa93b8789d7a293352aa7b751f413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748667" cy="42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47408"/>
              </p:ext>
            </p:extLst>
          </p:nvPr>
        </p:nvGraphicFramePr>
        <p:xfrm>
          <a:off x="228467" y="260648"/>
          <a:ext cx="8712969" cy="1152128"/>
        </p:xfrm>
        <a:graphic>
          <a:graphicData uri="http://schemas.openxmlformats.org/drawingml/2006/table">
            <a:tbl>
              <a:tblPr/>
              <a:tblGrid>
                <a:gridCol w="220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13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Понятие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01" marR="70301" marT="43635" marB="43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Сущность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01" marR="70301" marT="43635" marB="43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Пример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01" marR="70301" marT="43635" marB="43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9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Ткань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01" marR="70301" marT="43635" marB="43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 клеток и межклеточного вещества, объединенные общим происхождением, схожим строением и одинаковой функцией.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01" marR="70301" marT="43635" marB="43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организме человека 4 типа тканей – эпителиальная, соединительная, мышечная и нервная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301" marR="70301" marT="43635" marB="43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76428"/>
            <a:ext cx="8748667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539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Понятийно-терминологическая карта.</a:t>
            </a:r>
            <a:endParaRPr lang="ru-RU" altLang="ru-RU" sz="2000" b="1" dirty="0">
              <a:solidFill>
                <a:srgbClr val="666666"/>
              </a:solidFill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Карта с терминами, используя которые нужно составить текст любого жанра. Или, наоборот, используя текст параграфа, составить понятийно-терминологическую карту. Данную технику полезно применять в конце темы, раздела.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88429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 для решения  ситуационных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349411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таб­ли­цу «Средние физиологические  показатели крови и сердечно-сосудистой системы у группы туристов, восходящих на Эверест».  Выберите утверждения, которые можно сформулировать на основании анализа полученных результатов.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54440"/>
              </p:ext>
            </p:extLst>
          </p:nvPr>
        </p:nvGraphicFramePr>
        <p:xfrm>
          <a:off x="323528" y="1225296"/>
          <a:ext cx="8483962" cy="5372055"/>
        </p:xfrm>
        <a:graphic>
          <a:graphicData uri="http://schemas.openxmlformats.org/drawingml/2006/table">
            <a:tbl>
              <a:tblPr firstRow="1" firstCol="1" bandRow="1"/>
              <a:tblGrid>
                <a:gridCol w="368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22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уровне моря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3500 м над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моря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5300 м над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моря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5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Систолическое давление крови в покое (мм </a:t>
                      </a:r>
                      <a:r>
                        <a:rPr lang="ru-RU" sz="2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рт.ст</a:t>
                      </a: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119,02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136,63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147,08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5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Диастолическое давление крови в покое (мм </a:t>
                      </a:r>
                      <a:r>
                        <a:rPr lang="ru-RU" sz="2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рт.ст</a:t>
                      </a: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78,90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85,04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89,52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5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Частота сердечных сокращений (уд./мин.)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71,48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74,85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76,09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6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Гемоглобин (г/л)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144,78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147,23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157,67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Наполнение артериального гемоглобина  кислородом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97,60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88,61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77,70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6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Максимальное потребление кислорода (мл/кг/мин.)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0,375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0,394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0,403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40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712967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Максимальное  потребление кислорода  при подъеме до высоты 3500 м от уровня моря возрастает более, чем при подъеме с высоты 3500 до высоты 5300 м.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 мере спуска с горы у человека будет снижаться частота сердечных сокращений.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Повышение концентрации гемоглобина в крови обратно пропорционально наполнению гемоглобина кислородом.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 горах могут хорошо себя чувствовать только люди с высоким уровнем гемоглобина  в  крови.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Частота сердечных сокращений для местного населения, живущего на уровне моря, - 71,48 удара в минуту.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312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Если проведем не сложные математические вычисления, то получим следующий результат: максимальное  потребление кислорода  при подъеме до высоты 3500 м от уровня моря возрастает на 0,019, а при подъеме с высоты 3500 до высоты 5300м – всего на 0,009.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 По мере спуска с горы у человека будет снижаться частота сердечных сокращений. Таблица отражает  замеры показателей у туристов на разных уровнях при подъеме.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Повышение концентрации гемоглобина в крови обратно пропорционально наполнению гемоглобина кислородом. Действительно, если  внимательно изучить и сравнить данные  таблицы  по этим  показателям, то мы  увидим следующую картину – концентрация гемоглобина в крови возрастает с подъемом над уровнем моря, а наполнение гемоглобина  кислородом, наоборот – снижается.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В горах могут хорошо себя чувствовать только люди с высоким уровнем гемоглобина  в  крови. В таблице не отражено влияние показателей  на плохое  или хорошее  самочувствие испытуемых.     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Частота сердечных сокращений для местного населения, живущего на уровне моря, - 71,48 удара в минуту. В данной таблице отражены результаты  исследований не  местных жителей живущих на уровне  море, а показатели, которые замерялись на  разных уровнях у туристов при восхождении на гору.</a:t>
            </a:r>
          </a:p>
        </p:txBody>
      </p:sp>
    </p:spTree>
    <p:extLst>
      <p:ext uri="{BB962C8B-B14F-4D97-AF65-F5344CB8AC3E}">
        <p14:creationId xmlns:p14="http://schemas.microsoft.com/office/powerpoint/2010/main" val="253324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 и его здоровье</a:t>
            </a:r>
          </a:p>
        </p:txBody>
      </p:sp>
      <p:pic>
        <p:nvPicPr>
          <p:cNvPr id="3074" name="Picture 2" descr="C:\Users\HOME\Downloads\vQ3ec3ixy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316416" cy="46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9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Нервная система</a:t>
            </a:r>
            <a:br>
              <a:rPr lang="ru-RU" dirty="0"/>
            </a:br>
            <a:r>
              <a:rPr lang="ru-RU" dirty="0"/>
              <a:t>использование  АКТИВ-СХЕМ</a:t>
            </a:r>
          </a:p>
        </p:txBody>
      </p:sp>
      <p:pic>
        <p:nvPicPr>
          <p:cNvPr id="4098" name="Picture 2" descr="C:\Users\HOME\Downloads\15761583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1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96448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 РАБОТЫ С ТЕКСТОМ:  формулирование  выводов по теме.</a:t>
            </a:r>
          </a:p>
        </p:txBody>
      </p:sp>
    </p:spTree>
    <p:extLst>
      <p:ext uri="{BB962C8B-B14F-4D97-AF65-F5344CB8AC3E}">
        <p14:creationId xmlns:p14="http://schemas.microsoft.com/office/powerpoint/2010/main" val="157816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dirty="0"/>
              <a:t>ФИШБОУН-интерпретация текста</a:t>
            </a:r>
          </a:p>
        </p:txBody>
      </p:sp>
      <p:pic>
        <p:nvPicPr>
          <p:cNvPr id="3074" name="Picture 2" descr="https://docviewer.yandex.ru/view/0/htmlimage?id=10qo-h4l6wyjsewmxugo1zorng4lzt2fr03e0b5h7pdsb0zns31ysko042km6akbtyb0p4n7f0bhehutamdq7ql8syu2lz3snl6av75o&amp;&amp;&amp;name=bg-0.png&amp;dsid=20cca5f1281d051c23ba2c8a1b9c7926&amp;width=1366&amp;height=76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10" y="1196752"/>
            <a:ext cx="817321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614" y="5157192"/>
            <a:ext cx="8519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  как разновидность графического представления материала формирует умение учащихся анализировать и систематизировать материал, формирует мышление и речевую деятельность, делает сложные конструкции более наглядными и понятными.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479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1296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Биология ЕГЭ-2024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 проверяет знания особенностей и закономерностей биологических систем.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выполнить такое задание, необходимо владеть биологической терминологией, понимать сущность биологических процессов и явлений, их отличительные признаки, уметь работать с данными в табличной или графической форме (анализировать, сравнивать, выделять, группировать и обобщать информацию), анализировать результаты биологических экспериментов, наблюдений по их описанию.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7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678" y="332656"/>
            <a:ext cx="8640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деятельность на уроках  формирует целый ряд навыков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сбора информации;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 фокусирующих (определение проблем, целей);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запоминания;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организации информации (выявление сходств, различий, классификация, представление новой информации);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генерирования(суммирование идей, поиск деталей, иллюстрация примерами);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интегрирования ()комбинирование информации, её реконструкция);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 оценивание;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6443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10445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320480" cy="59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12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РИСУНКАМИ И ТАБЛИЦАМИ  УЧЕБНИКА ИЛИ ПОСОБИЯ</a:t>
            </a:r>
          </a:p>
        </p:txBody>
      </p:sp>
    </p:spTree>
    <p:extLst>
      <p:ext uri="{BB962C8B-B14F-4D97-AF65-F5344CB8AC3E}">
        <p14:creationId xmlns:p14="http://schemas.microsoft.com/office/powerpoint/2010/main" val="25194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99" y="332656"/>
            <a:ext cx="8568952" cy="61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с информацией:</a:t>
            </a: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endParaRPr lang="ru-RU" sz="28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Владеть навыками получения информации из источников разных типов, самостоятельно осуществлять поиск, анализ, систематизацию и интерпретацию информации различных видов и форм представления.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Создавать тексты в различных форматах с учётом назначения информации и целевой аудитории, выбирая оптимальную форму представления и визуализации.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Оценивать достоверность, легитимность информации, её соответствие правовым и морально-этическим нормам.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Использовать средства информационных и коммуникационных технологий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Владеть навыками распознавания и защиты информации, информационной безопасности личности.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9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930432"/>
          </a:xfrm>
        </p:spPr>
        <p:txBody>
          <a:bodyPr/>
          <a:lstStyle/>
          <a:p>
            <a:r>
              <a:rPr lang="ru-RU" dirty="0"/>
              <a:t>Клетка    КЭС - 2.1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26640" y="1268760"/>
            <a:ext cx="48173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диаграмму «Соотношение химических элементов в клетке (%)». Выберите утверждения, которые можно сформулировать на основании анализа полученных результатов.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Содержание углеводов в клетке выше, чем АТФ.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 органических веществ белка в клетке наибольшее количество.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Суммарное содержание органических веществ в клетке составляет 25%.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воды в клетке максимально по сравнению с другими веществами.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Органические вещества в клетке представлены в основном в форме водных растворов.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2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8" name="Picture 54" descr="Диаграм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15" y="1412776"/>
            <a:ext cx="40535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854083"/>
            <a:ext cx="4261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диаграмму:</a:t>
            </a:r>
            <a:r>
              <a:rPr lang="ru-RU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Анализируйте диаграмму, чтобы понять основные закономерности и сравнить различные показатели. Обратите внимание на тенденции, выбросы и любые интересные аспекты, которые могут быть отражены  в диаграмме.</a:t>
            </a:r>
          </a:p>
        </p:txBody>
      </p:sp>
    </p:spTree>
    <p:extLst>
      <p:ext uri="{BB962C8B-B14F-4D97-AF65-F5344CB8AC3E}">
        <p14:creationId xmlns:p14="http://schemas.microsoft.com/office/powerpoint/2010/main" val="218862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slide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3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br>
              <a:rPr lang="ru-RU" sz="2400" dirty="0">
                <a:solidFill>
                  <a:prstClr val="black"/>
                </a:solidFill>
              </a:rPr>
            </a:b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21.  Проанализируйте таблицу «Содержание витаминов в крупах, мучных, кондитерских изделиях и напитках». 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иология ЕГЭ Задание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6895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56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2  утверждения, которые можно сформулировать на основании анализа представленных данных.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5986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Содержание витамина С в 5 раз выше в чае, чем в мёде.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пшене содержится в 2 раза больше витамина РР, чем в манной крупе.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Все перечисленные продукты содержат витамин 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Меньше всего витамина РР содержится в мёде.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Больше всего витамина В2 содержится в ржаном хлебе.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ответе цифры, под которыми указаны выбранные утверждения.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</a:t>
            </a:r>
          </a:p>
        </p:txBody>
      </p:sp>
    </p:spTree>
    <p:extLst>
      <p:ext uri="{BB962C8B-B14F-4D97-AF65-F5344CB8AC3E}">
        <p14:creationId xmlns:p14="http://schemas.microsoft.com/office/powerpoint/2010/main" val="1477513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slide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1988840"/>
            <a:ext cx="4536503" cy="4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ownloads\slide-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6044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1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Верные и неверные утверждения (развитие критического мышления</a:t>
            </a:r>
            <a:r>
              <a:rPr lang="ru-RU" i="1" u="sng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5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Пояснение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>
                <a:solidFill>
                  <a:srgbClr val="464242"/>
                </a:solidFill>
                <a:effectLst/>
                <a:latin typeface="Times"/>
              </a:rPr>
              <a:t> </a:t>
            </a:r>
            <a:r>
              <a:rPr lang="ru-RU" sz="3200" b="0" i="0" dirty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продуктов витамин С содержится только в мёде и чае: в мёде его — 2,00 мг/100 г, а в чае — 10,00 мг/100 г, что в 5 раз больше, чем в мёде. Содержание витамина РР в пшене выше, чем в манной крупе, но только в 1,55 раза, а не в 2. Из перечисленных продуктов витамин А содержится только в пшене, горохе и чае. По данным таблицы, минимальное количество витамина РР содержится в мёде (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0" i="0" dirty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 максимальное количество витамина В2 — в чае (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0" i="0" dirty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09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908" y="404664"/>
            <a:ext cx="8677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графики «Изменение экологического следа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биоёмкости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сельскохозяйственных угодий одной из провинций Китая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след – условная величина, характеризующая размер площади, необходимой для обеспечения одного человека пищей, теплом и т.д. в течение года.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Биоёмкость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условная величина, характеризующая площадь биологически продуктивной территории, которая может использоваться для удовлетворения потребностей человека в течение года.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утверждения, сформулированные на основании анализа полученных результатов.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1.Наблюдается истощение сельскохозяйственных ресурсов в провинции.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2.Потребление пищи и других ресурсов населением провинции растёт.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3.Забота об экологической обстановке в провинции постепенно растёт.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4.Биоёмкость среды в провинции в целом снижается.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5.Максимальным экологический след был в провинции в 1999 г</a:t>
            </a:r>
          </a:p>
        </p:txBody>
      </p:sp>
    </p:spTree>
    <p:extLst>
      <p:ext uri="{BB962C8B-B14F-4D97-AF65-F5344CB8AC3E}">
        <p14:creationId xmlns:p14="http://schemas.microsoft.com/office/powerpoint/2010/main" val="95016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/>
              <a:t>Линия 21 ЕГЭ по Биологии.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12474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повышенный, максимально 2 балла 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«Биологические системы и их закономерности»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биологических процессов и явлений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организма человека, его строения, жизнедеятельности, высшей нервной деятельности и поведения.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объяснять, устанавливать взаимосвязи, выявлять отличия, анализировать.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проверяемых элементов содержания (КЭС): 2.1–2.7, 4.2–4.7, 5.1–5.5, 6.1–6.5, 7.1–7.5. </a:t>
            </a:r>
          </a:p>
        </p:txBody>
      </p:sp>
    </p:spTree>
    <p:extLst>
      <p:ext uri="{BB962C8B-B14F-4D97-AF65-F5344CB8AC3E}">
        <p14:creationId xmlns:p14="http://schemas.microsoft.com/office/powerpoint/2010/main" val="3333360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/>
              <a:t>Разберем каждый вариант: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16424" cy="365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51920" y="1196752"/>
            <a:ext cx="529208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1.Неверно,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 идет о биологически продуктивной территории, это потенциальный ресурс. Хоть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биоемкость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снижается, это не значит, что речь идет о истощении сельскохозяйственных ресурсов.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 потребление конкретно пищи на графике нет информации.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3.Про заботу об экологической обстановке на графике тоже не указано.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4.За исключением подъема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биоемкости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90-х, везде видно, что эта величина снижается.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5.Если провести черту от наибольшего пика на графике экологического следа к оси с годами, то видно, что пик совпадает с 1999 годом.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079820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1" y="89771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диаграмму «Активность жителей, отдыхающих в парке, до и после установки тренажёров в фитнес-зоне», если численность посетителей парка после установки тренажёров не изменилась.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все утверждения, которые можно сформулировать на основании анализа представленных данных. Запишите в ответе цифры, под которыми указаны выбранные утверждения.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11" y="-171400"/>
            <a:ext cx="421297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263691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</a:t>
            </a:r>
            <a:r>
              <a:rPr lang="ru-RU" dirty="0"/>
              <a:t>.Установка тренажёров в парках положительно сказывается на здоровье проживающих поблизости людей.</a:t>
            </a:r>
          </a:p>
          <a:p>
            <a:r>
              <a:rPr lang="ru-RU" dirty="0"/>
              <a:t>2.Предпочитающих прогуливаться в фитнес-зоне людей стало меньше, а на удалении от неё – больше.</a:t>
            </a:r>
          </a:p>
          <a:p>
            <a:r>
              <a:rPr lang="ru-RU" dirty="0"/>
              <a:t>3.Прогулки для здоровья полезнее, чем пассивный отдых на скамейках.</a:t>
            </a:r>
          </a:p>
          <a:p>
            <a:r>
              <a:rPr lang="ru-RU" dirty="0"/>
              <a:t>4.В парке доля занимающихся фитнесом людей увеличилась после установки тренажёров.</a:t>
            </a:r>
          </a:p>
          <a:p>
            <a:r>
              <a:rPr lang="ru-RU" dirty="0"/>
              <a:t>5.Молодые люди предпочитают активный отдых, а пожилые – отдых на скамейках.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66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556792"/>
            <a:ext cx="81222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ничего нам не говорят о состоянии здоровья посетителей парка, поэтому этот вариант неверный.</a:t>
            </a:r>
          </a:p>
          <a:p>
            <a:pPr algn="just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обозначен в столбцах серым цветом. На диаграмме справа видно, что доля посетителей, которые прогуливались, после установки стала меньше, чем была до. На диаграмме слева, соответственно, наоборот.</a:t>
            </a:r>
          </a:p>
          <a:p>
            <a:pPr algn="just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это нет информации на диаграммах.</a:t>
            </a:r>
          </a:p>
          <a:p>
            <a:pPr algn="just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фитнесом выделены белым. После установки доля людей, занимающихся фитнесом увеличилась, что видно на обеих диаграммах.</a:t>
            </a:r>
          </a:p>
          <a:p>
            <a:pPr algn="just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диаграммах не информации о возрасте посетителей парка.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15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5" y="1556792"/>
            <a:ext cx="3582144" cy="50405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гистограмму состава рациона животного Z.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оси х расположены таксоны позвоночных животных, которыми питается животное Z, а по оси у — их количество в рационе. Выберите утверждения, которые можно сформулировать на основании анализа гистограммы.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57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89648" y="2098903"/>
            <a:ext cx="5454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1.Животное Z относят к  всеядным животным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2.консументам II порядка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3.производителям органических веществ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4.полуводным животным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5.обитателям тундры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1.Неверно, так как в рационе нет растительной пищи.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2.Так как конкретные животные не указаны, то можно считать это верным.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3.Неверно, так как животное потребляет органику, а не производит ее.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4.Так как животное питается и рыбой, и амфибиями, вместе с тем и рептилиями, птицами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млекопитаю-щими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это – верно.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5.Нет информации.         Ответ: 24</a:t>
            </a:r>
          </a:p>
        </p:txBody>
      </p:sp>
    </p:spTree>
    <p:extLst>
      <p:ext uri="{BB962C8B-B14F-4D97-AF65-F5344CB8AC3E}">
        <p14:creationId xmlns:p14="http://schemas.microsoft.com/office/powerpoint/2010/main" val="1683509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Источник информации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C:\Users\User\Desktop\slide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34" y="980728"/>
            <a:ext cx="8001000" cy="5563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38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питания</a:t>
            </a:r>
          </a:p>
        </p:txBody>
      </p:sp>
      <p:pic>
        <p:nvPicPr>
          <p:cNvPr id="1026" name="Picture 2" descr="C:\Users\HOME\Desktop\Схемы ЕГЭ2022\типы питан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50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3744416" cy="5832648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В таблице отражены данные изменения сухой массы насекомых(в миллиграммах) в течение года в экосистеме кустарников в Аргентине. Эти же данные отражены на графике. Изучите таблицу и выберите верные утверждения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C00000"/>
                </a:solidFill>
              </a:rPr>
              <a:t>1.Колебания численности связаны с сезонами размножения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2.Пики размножения </a:t>
            </a:r>
            <a:r>
              <a:rPr lang="ru-RU" sz="2200" b="1" dirty="0" err="1">
                <a:solidFill>
                  <a:srgbClr val="C00000"/>
                </a:solidFill>
              </a:rPr>
              <a:t>насеко-мых</a:t>
            </a:r>
            <a:r>
              <a:rPr lang="ru-RU" sz="2200" b="1" dirty="0">
                <a:solidFill>
                  <a:srgbClr val="C00000"/>
                </a:solidFill>
              </a:rPr>
              <a:t> приходятся на март и май.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3.Пики размножения </a:t>
            </a:r>
            <a:r>
              <a:rPr lang="ru-RU" sz="2200" b="1" dirty="0" err="1">
                <a:solidFill>
                  <a:srgbClr val="C00000"/>
                </a:solidFill>
              </a:rPr>
              <a:t>насеко-мых</a:t>
            </a:r>
            <a:r>
              <a:rPr lang="ru-RU" sz="2200" b="1" dirty="0">
                <a:solidFill>
                  <a:srgbClr val="C00000"/>
                </a:solidFill>
              </a:rPr>
              <a:t> приходятся на декабрь.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4.Самая высокая </a:t>
            </a:r>
            <a:r>
              <a:rPr lang="ru-RU" sz="2200" b="1" dirty="0" err="1">
                <a:solidFill>
                  <a:srgbClr val="C00000"/>
                </a:solidFill>
              </a:rPr>
              <a:t>выживае-мость</a:t>
            </a:r>
            <a:r>
              <a:rPr lang="ru-RU" sz="2200" b="1" dirty="0">
                <a:solidFill>
                  <a:srgbClr val="C00000"/>
                </a:solidFill>
              </a:rPr>
              <a:t> в мае.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5.Самая высокая </a:t>
            </a:r>
            <a:r>
              <a:rPr lang="ru-RU" sz="2200" b="1" dirty="0" err="1">
                <a:solidFill>
                  <a:srgbClr val="C00000"/>
                </a:solidFill>
              </a:rPr>
              <a:t>выживае-мость</a:t>
            </a:r>
            <a:r>
              <a:rPr lang="ru-RU" sz="2200" b="1" dirty="0">
                <a:solidFill>
                  <a:srgbClr val="C00000"/>
                </a:solidFill>
              </a:rPr>
              <a:t> в апреле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73051"/>
            <a:ext cx="5184576" cy="2795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184576" cy="312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59" y="3390504"/>
            <a:ext cx="48245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хорошо видно, что численность увеличивается в период размножения. Верно.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приходится на 4 месяц, то есть апрель.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Пики размножения приходятся не на декабрь, а на апрель и сентябрь. Неверно.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высокая выживаемость в апреле. Верно.  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56786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6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 при выполнении заданий  линии 21 ЕГЭ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343" y="1052736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часто не соотносят между собой теоретические знания об объекте исследования и его строением, свойствами попросту говоря, не могут по описанию составить «портрет» объекта, и наоборот.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навыки составления информационных моделей развивается логическое мышление, умения выделять главное, сопоставлять данные, анализировать, делать выводы.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МОДЕЛИ: натурные информационные (графические объекты) графические объекты- образные (визуальные), рисунки фото- аппликации, макеты. видео-анимации , смешанные схемы- диаграммы, графики, таблицы, знаковые, словесные  описания формулы.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16031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таблицами и диаграммами важно уметь анализировать представленную информацию. Вот несколько шагов, которые помогут 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Поставьте цель анализа данных и задайте себе вопросы, которые вы хотите исследовать или ответить на них. Например, вы можете спросить: "Какое животное является самым распространенным в данной местности?«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детали: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Внимательно изучите данные в таблицах или диаграммах, обратите внимание на значения, масштабы и любые необычные или интересные факты.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и сопоставьте: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Сравните различные категории или переменные, используя представленные данные. Обратите внимание на сходства и различия, исследуйте зависимости и тенденции.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выводы: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Используйте данные, чтобы сделать обоснованные выводы и ответить на заданные вопросы. Поддержите свои выводы соответствующими фактами из таблиц или диаграмм.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312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5233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3ee54dea9429b7196f18b0e1dfafe8e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1876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1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6195"/>
          </a:xfrm>
        </p:spPr>
        <p:txBody>
          <a:bodyPr/>
          <a:lstStyle/>
          <a:p>
            <a:r>
              <a:rPr lang="ru-RU" dirty="0"/>
              <a:t>По закону толерантности.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843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ПРОАНАЛИЗИРУЙТЕ ГРАФИК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поглощения света β-каротином» .Выберите утверждения, которые можно сформулировать на основании анализа представленных данных. Запишите в ответе цифры, под которыми указаны выбранные утверждения.1)  Максимум поглощения каротина приходится на диапазон 450–500 нм.2)  Каротин поглощает свет в основном в синей области спектра.3)  Длины волн в диапазоне 600–650 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поглощаются каротином.4)  Ультрафиолет поглощается каротином, в отличие от инфракрасного излучения.5)  Зелёный свет не поглощается при фотосинтезе.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.Верные утверждения:1)  Максимум поглощения каротина приходится на диапазон 450–500 нм.3)  Длины волн в диапазоне 600–650 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поглощаются каротином. 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66843"/>
            <a:ext cx="3744416" cy="196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42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  <a:r>
              <a:rPr lang="ru-RU" sz="3600" b="1" dirty="0">
                <a:solidFill>
                  <a:srgbClr val="FF0000"/>
                </a:solidFill>
              </a:rPr>
              <a:t>Памятка для работы с графиком. </a:t>
            </a:r>
          </a:p>
          <a:p>
            <a:r>
              <a:rPr lang="ru-RU" dirty="0"/>
              <a:t>1.Прочитать название графика, какую биологическую зависимость выражает этот график. 2.Рассмотреть график, прочитать название осей, посмотреть, что показывает горизонтальная ось, что показывает вертикальная ось. 3.Если необходимо перечертить в черновик. 4.Определить единичный отрезок. 5.Найти точку начала графика ее координаты. 6.Найти точку ближайшую к 0, откуда начинаются изменения. 7.Проследить изменения в линии графика от начала и до его конца. 8.Прочитать вопрос, задание. 9.Если необходимо, прочитать, вспомнить теоретический материал по теме. 10.Соотнести вопрос (задание) к графику с осями для того, чтобы определить по какой оси надо искать ответ. 11.Определить искомую точку (точки) 12.От интересующей точки на графике провести перпендикуляр влево и вниз. 13.Найти значение по осям х и у. 14.Найти наименьшее и наибольшее значение, если нужно определить интервал. 15.Проверить правильность выполнения задания: а) неизвестное, которое надо найти приближено к реальным результатам; 16 б) одному значению х соответствует одно значение у; в) можно достроить график дальше, значит, он понят правильно; г) прочитать вопрос и ответ вместе, должно звучать логично. Когда и зачем может быть использован: тренирует процесс обработки текстовой информации, развивается умение выделять главное.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таблицам можно проводить анализ, делать выводы, контролировать степень усвоения знаний. Возможность применения: на этапе закрепления и отработки знаний и умений, при обобщении темы.</a:t>
            </a:r>
          </a:p>
        </p:txBody>
      </p:sp>
    </p:spTree>
    <p:extLst>
      <p:ext uri="{BB962C8B-B14F-4D97-AF65-F5344CB8AC3E}">
        <p14:creationId xmlns:p14="http://schemas.microsoft.com/office/powerpoint/2010/main" val="206897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35" y="548680"/>
            <a:ext cx="864096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7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861</TotalTime>
  <Words>2639</Words>
  <Application>Microsoft Office PowerPoint</Application>
  <PresentationFormat>Экран (4:3)</PresentationFormat>
  <Paragraphs>212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Candara</vt:lpstr>
      <vt:lpstr>Symbol</vt:lpstr>
      <vt:lpstr>Times</vt:lpstr>
      <vt:lpstr>Times New Roman</vt:lpstr>
      <vt:lpstr>Волна</vt:lpstr>
      <vt:lpstr>  Формирование навыков  выполнения заданий линии  21. </vt:lpstr>
      <vt:lpstr>Презентация PowerPoint</vt:lpstr>
      <vt:lpstr>Линия 21 ЕГЭ по Биологии.</vt:lpstr>
      <vt:lpstr>ОШИБКИ  при выполнении заданий  линии 21 ЕГЭ</vt:lpstr>
      <vt:lpstr>Презентация PowerPoint</vt:lpstr>
      <vt:lpstr>Презентация PowerPoint</vt:lpstr>
      <vt:lpstr>По закону толерантности.</vt:lpstr>
      <vt:lpstr>Презентация PowerPoint</vt:lpstr>
      <vt:lpstr>Презентация PowerPoint</vt:lpstr>
      <vt:lpstr>Презентация PowerPoint</vt:lpstr>
      <vt:lpstr>Повторение темы: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 и его здоровье</vt:lpstr>
      <vt:lpstr>Нервная система использование  АКТИВ-СХЕМ</vt:lpstr>
      <vt:lpstr>Презентация PowerPoint</vt:lpstr>
      <vt:lpstr>ФИШБОУН-интерпретация текста</vt:lpstr>
      <vt:lpstr>Презентация PowerPoint</vt:lpstr>
      <vt:lpstr>Презентация PowerPoint</vt:lpstr>
      <vt:lpstr>Презентация PowerPoint</vt:lpstr>
      <vt:lpstr>Клетка    КЭС - 2.1</vt:lpstr>
      <vt:lpstr>Презентация PowerPoint</vt:lpstr>
      <vt:lpstr>  Линия 21.  Проанализируйте таблицу «Содержание витаминов в крупах, мучных, кондитерских изделиях и напитках».   </vt:lpstr>
      <vt:lpstr> Выберите 2  утверждения, которые можно сформулировать на основании анализа представленных данных. </vt:lpstr>
      <vt:lpstr>Презентация PowerPoint</vt:lpstr>
      <vt:lpstr>Пояснение</vt:lpstr>
      <vt:lpstr>Презентация PowerPoint</vt:lpstr>
      <vt:lpstr>Разберем каждый вариант:</vt:lpstr>
      <vt:lpstr>Презентация PowerPoint</vt:lpstr>
      <vt:lpstr>Презентация PowerPoint</vt:lpstr>
      <vt:lpstr>Презентация PowerPoint</vt:lpstr>
      <vt:lpstr>Источник информации</vt:lpstr>
      <vt:lpstr>Типы 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 выполнения заданий линии21.</dc:title>
  <dc:creator>HOME</dc:creator>
  <cp:lastModifiedBy>Татьяна Н. Мокеева</cp:lastModifiedBy>
  <cp:revision>58</cp:revision>
  <dcterms:created xsi:type="dcterms:W3CDTF">2023-11-07T15:30:05Z</dcterms:created>
  <dcterms:modified xsi:type="dcterms:W3CDTF">2023-11-20T11:22:04Z</dcterms:modified>
</cp:coreProperties>
</file>