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63" r:id="rId2"/>
    <p:sldId id="256" r:id="rId3"/>
    <p:sldId id="269" r:id="rId4"/>
    <p:sldId id="268" r:id="rId5"/>
    <p:sldId id="272" r:id="rId6"/>
    <p:sldId id="271" r:id="rId7"/>
    <p:sldId id="275" r:id="rId8"/>
    <p:sldId id="282" r:id="rId9"/>
    <p:sldId id="270" r:id="rId10"/>
    <p:sldId id="274" r:id="rId11"/>
    <p:sldId id="277" r:id="rId12"/>
    <p:sldId id="276" r:id="rId13"/>
    <p:sldId id="289" r:id="rId14"/>
    <p:sldId id="290" r:id="rId15"/>
    <p:sldId id="292" r:id="rId16"/>
    <p:sldId id="293" r:id="rId17"/>
    <p:sldId id="281" r:id="rId18"/>
    <p:sldId id="294" r:id="rId19"/>
    <p:sldId id="296" r:id="rId20"/>
    <p:sldId id="295" r:id="rId21"/>
    <p:sldId id="298" r:id="rId22"/>
    <p:sldId id="297" r:id="rId23"/>
    <p:sldId id="299" r:id="rId24"/>
    <p:sldId id="300" r:id="rId25"/>
    <p:sldId id="302" r:id="rId26"/>
    <p:sldId id="304" r:id="rId27"/>
    <p:sldId id="303" r:id="rId28"/>
    <p:sldId id="301" r:id="rId29"/>
    <p:sldId id="305" r:id="rId30"/>
    <p:sldId id="283" r:id="rId31"/>
    <p:sldId id="280" r:id="rId32"/>
    <p:sldId id="309" r:id="rId33"/>
    <p:sldId id="306" r:id="rId34"/>
    <p:sldId id="307" r:id="rId35"/>
    <p:sldId id="308" r:id="rId36"/>
    <p:sldId id="310" r:id="rId37"/>
    <p:sldId id="311" r:id="rId38"/>
    <p:sldId id="315" r:id="rId39"/>
    <p:sldId id="316" r:id="rId40"/>
    <p:sldId id="314" r:id="rId41"/>
    <p:sldId id="317" r:id="rId42"/>
    <p:sldId id="312" r:id="rId43"/>
    <p:sldId id="313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99" autoAdjust="0"/>
  </p:normalViewPr>
  <p:slideViewPr>
    <p:cSldViewPr>
      <p:cViewPr varScale="1">
        <p:scale>
          <a:sx n="104" d="100"/>
          <a:sy n="104" d="100"/>
        </p:scale>
        <p:origin x="121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26648-C981-4C02-9795-9FA729EB8E99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96ED9-E148-4A72-AF85-36CDA8241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33F720-669D-4E8E-A1B4-0CC7813FB336}" type="slidenum">
              <a:rPr lang="ru-RU" altLang="ru-RU" smtClean="0"/>
              <a:pPr eaLnBrk="1" hangingPunct="1">
                <a:spcBef>
                  <a:spcPct val="0"/>
                </a:spcBef>
              </a:pPr>
              <a:t>1</a:t>
            </a:fld>
            <a:endParaRPr lang="ru-RU" altLang="ru-R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96ED9-E148-4A72-AF85-36CDA8241F58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Relationship Id="rId9" Type="http://schemas.openxmlformats.org/officeDocument/2006/relationships/image" Target="../media/image73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hoto481952692_45724295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58864" y="5934670"/>
            <a:ext cx="6185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 Каневской район </a:t>
            </a:r>
          </a:p>
          <a:p>
            <a:pPr algn="ctr"/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Муниципльный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тьютор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 биологии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Демченко Т Д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3200" i="1" dirty="0">
                <a:solidFill>
                  <a:srgbClr val="FF0000"/>
                </a:solidFill>
                <a:latin typeface="Arial Black" panose="020B0A04020102020204" pitchFamily="34" charset="0"/>
              </a:rPr>
              <a:t>ЭВОЛЮЦИЯ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122" name="AutoShape 2" descr="Креативный рабочий ст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Креативный рабочий ст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 descr="C:\Users\Lenovo\Desktop\ЭВ\1642399936_1-damion-club-p-foni-na-temu-evolyutsii-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640960" cy="5242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157192"/>
            <a:ext cx="4352528" cy="146456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Демченко Т Д.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2084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6 раздел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9512" y="908720"/>
            <a:ext cx="8640960" cy="5688632"/>
            <a:chOff x="664" y="1517"/>
            <a:chExt cx="4343" cy="2527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" y="1517"/>
              <a:ext cx="4343" cy="2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75" y="1530"/>
              <a:ext cx="4320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dirty="0">
                <a:solidFill>
                  <a:srgbClr val="000000"/>
                </a:solidFill>
                <a:latin typeface="Verdana" pitchFamily="32" charset="0"/>
              </a:endParaRPr>
            </a:p>
          </p:txBody>
        </p:sp>
      </p:grp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3200" dirty="0">
                <a:solidFill>
                  <a:srgbClr val="0070C0"/>
                </a:solidFill>
              </a:rPr>
              <a:t>6.2. Вид. Критерии вида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35292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157192"/>
            <a:ext cx="4352528" cy="146456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Демченко Т Д.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2084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6 раздел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1520" y="908720"/>
            <a:ext cx="8640960" cy="5688632"/>
            <a:chOff x="664" y="1517"/>
            <a:chExt cx="4343" cy="2527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" y="1517"/>
              <a:ext cx="4343" cy="2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75" y="1530"/>
              <a:ext cx="4320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dirty="0">
                <a:solidFill>
                  <a:srgbClr val="000000"/>
                </a:solidFill>
                <a:latin typeface="Verdana" pitchFamily="32" charset="0"/>
              </a:endParaRPr>
            </a:p>
          </p:txBody>
        </p:sp>
      </p:grp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3200" dirty="0">
                <a:solidFill>
                  <a:srgbClr val="0070C0"/>
                </a:solidFill>
              </a:rPr>
              <a:t>6.2. Вид. Критерии вида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49694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157192"/>
            <a:ext cx="4352528" cy="146456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Демченко Т Д.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2084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6 раздел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9512" y="908720"/>
            <a:ext cx="8640960" cy="5688632"/>
            <a:chOff x="664" y="1517"/>
            <a:chExt cx="4343" cy="2527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" y="1517"/>
              <a:ext cx="4343" cy="2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75" y="1530"/>
              <a:ext cx="4320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dirty="0">
                <a:solidFill>
                  <a:srgbClr val="000000"/>
                </a:solidFill>
                <a:latin typeface="Verdana" pitchFamily="32" charset="0"/>
              </a:endParaRPr>
            </a:p>
          </p:txBody>
        </p:sp>
      </p:grp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3200" dirty="0">
                <a:solidFill>
                  <a:srgbClr val="0070C0"/>
                </a:solidFill>
              </a:rPr>
              <a:t>6.1. Вид. Критерии вида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35292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 descr="https://avatars.mds.yandex.net/i?id=3479feb60b308c26c83360431107200b_l-4824189-images-thumbs&amp;n=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4221088"/>
            <a:ext cx="1126205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157192"/>
            <a:ext cx="4352528" cy="146456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Демченко Т Д.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2084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6 раздел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9512" y="908720"/>
            <a:ext cx="8640960" cy="5688632"/>
            <a:chOff x="664" y="1517"/>
            <a:chExt cx="4343" cy="2527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" y="1517"/>
              <a:ext cx="4343" cy="2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75" y="1530"/>
              <a:ext cx="4320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dirty="0">
                <a:solidFill>
                  <a:srgbClr val="000000"/>
                </a:solidFill>
                <a:latin typeface="Verdana" pitchFamily="32" charset="0"/>
              </a:endParaRPr>
            </a:p>
          </p:txBody>
        </p:sp>
      </p:grp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3200" dirty="0">
                <a:solidFill>
                  <a:srgbClr val="00B050"/>
                </a:solidFill>
                <a:latin typeface="Arial Black" panose="020B0A04020102020204" pitchFamily="34" charset="0"/>
              </a:rPr>
              <a:t>6.2. Формы естественного отбора </a:t>
            </a:r>
          </a:p>
        </p:txBody>
      </p:sp>
      <p:pic>
        <p:nvPicPr>
          <p:cNvPr id="8" name="Picture 2" descr="C:\Users\Lenovo\Desktop\ЭВ\ео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655397"/>
            <a:ext cx="8820472" cy="62026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157192"/>
            <a:ext cx="4352528" cy="146456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Демченко Т Д.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2084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6 раздел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9512" y="908720"/>
            <a:ext cx="8640960" cy="5688632"/>
            <a:chOff x="664" y="1517"/>
            <a:chExt cx="4343" cy="2527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" y="1517"/>
              <a:ext cx="4343" cy="2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75" y="1530"/>
              <a:ext cx="4320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dirty="0">
                <a:solidFill>
                  <a:srgbClr val="000000"/>
                </a:solidFill>
                <a:latin typeface="Verdana" pitchFamily="32" charset="0"/>
              </a:endParaRPr>
            </a:p>
          </p:txBody>
        </p:sp>
      </p:grp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3200" dirty="0">
                <a:solidFill>
                  <a:srgbClr val="00B050"/>
                </a:solidFill>
                <a:latin typeface="Arial Black" panose="020B0A04020102020204" pitchFamily="34" charset="0"/>
              </a:rPr>
              <a:t>6.2. Формы естественного отбора 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7596336" cy="594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 descr="C:\Users\Lenovo\Desktop\ЭВ\гинго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7028709" y="1523311"/>
            <a:ext cx="2729882" cy="1500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4" name="Picture 4" descr="C:\Users\Lenovo\Desktop\ЭВ\погрембо б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5" y="3789040"/>
            <a:ext cx="1475655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148064" y="5445224"/>
            <a:ext cx="259228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2 3 1 3 1 2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157192"/>
            <a:ext cx="4352528" cy="146456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Демченко Т Д.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2084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6 раздел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9512" y="908720"/>
            <a:ext cx="8640960" cy="5688632"/>
            <a:chOff x="664" y="1517"/>
            <a:chExt cx="4343" cy="2527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" y="1517"/>
              <a:ext cx="4343" cy="2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75" y="1530"/>
              <a:ext cx="4320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dirty="0">
                <a:solidFill>
                  <a:srgbClr val="000000"/>
                </a:solidFill>
                <a:latin typeface="Verdana" pitchFamily="32" charset="0"/>
              </a:endParaRPr>
            </a:p>
          </p:txBody>
        </p:sp>
      </p:grp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6.2. Видообразование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59" t="12201" r="17437" b="8421"/>
          <a:stretch>
            <a:fillRect/>
          </a:stretch>
        </p:blipFill>
        <p:spPr bwMode="auto">
          <a:xfrm>
            <a:off x="0" y="620688"/>
            <a:ext cx="9144000" cy="626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157192"/>
            <a:ext cx="4352528" cy="146456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Демченко Т Д.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2084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6 раздел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836712"/>
            <a:ext cx="8640960" cy="5688632"/>
            <a:chOff x="664" y="1517"/>
            <a:chExt cx="4343" cy="2527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" y="1517"/>
              <a:ext cx="4343" cy="2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75" y="1530"/>
              <a:ext cx="4320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dirty="0">
                <a:solidFill>
                  <a:srgbClr val="000000"/>
                </a:solidFill>
                <a:latin typeface="Verdana" pitchFamily="32" charset="0"/>
              </a:endParaRPr>
            </a:p>
          </p:txBody>
        </p:sp>
      </p:grp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6.2. Видообразование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20891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115616" y="4581128"/>
            <a:ext cx="230425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5 4 3 2 1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157192"/>
            <a:ext cx="4352528" cy="146456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Демченко Т Д.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2084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6 раздел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1520" y="908720"/>
            <a:ext cx="8640960" cy="5688632"/>
            <a:chOff x="664" y="1517"/>
            <a:chExt cx="4343" cy="2527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" y="1517"/>
              <a:ext cx="4343" cy="2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75" y="1530"/>
              <a:ext cx="4320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dirty="0">
                <a:solidFill>
                  <a:srgbClr val="000000"/>
                </a:solidFill>
                <a:latin typeface="Verdana" pitchFamily="32" charset="0"/>
              </a:endParaRPr>
            </a:p>
          </p:txBody>
        </p:sp>
      </p:grp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6.3. Доказательства эволюции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40210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797152"/>
            <a:ext cx="2232248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4869160"/>
            <a:ext cx="1656184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4797152"/>
            <a:ext cx="2088232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869160"/>
            <a:ext cx="172819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157192"/>
            <a:ext cx="4352528" cy="146456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Демченко Т Д.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2084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6 раздел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9512" y="908720"/>
            <a:ext cx="8640960" cy="5544616"/>
            <a:chOff x="664" y="1517"/>
            <a:chExt cx="4343" cy="2527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" y="1517"/>
              <a:ext cx="4343" cy="2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75" y="1530"/>
              <a:ext cx="4320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dirty="0">
                <a:solidFill>
                  <a:srgbClr val="000000"/>
                </a:solidFill>
                <a:latin typeface="Verdana" pitchFamily="32" charset="0"/>
              </a:endParaRPr>
            </a:p>
          </p:txBody>
        </p:sp>
      </p:grp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6.2. Адаптации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756084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123728" y="6021288"/>
            <a:ext cx="273630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1 3 1 3 2 2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4725144"/>
            <a:ext cx="324036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3645024"/>
            <a:ext cx="230425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157192"/>
            <a:ext cx="4352528" cy="146456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Демченко Т Д.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2084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6 раздел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9512" y="908720"/>
            <a:ext cx="8640960" cy="5688632"/>
            <a:chOff x="664" y="1517"/>
            <a:chExt cx="4343" cy="2527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" y="1517"/>
              <a:ext cx="4343" cy="2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75" y="1530"/>
              <a:ext cx="4320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dirty="0">
                <a:solidFill>
                  <a:srgbClr val="000000"/>
                </a:solidFill>
                <a:latin typeface="Verdana" pitchFamily="32" charset="0"/>
              </a:endParaRPr>
            </a:p>
          </p:txBody>
        </p:sp>
      </p:grp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6.2. Адаптации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13690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563888" y="5661248"/>
            <a:ext cx="237626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2 3 1 5 4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157192"/>
            <a:ext cx="4352528" cy="146456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Демченко Т Д.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2084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6 раздел 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51520" y="908720"/>
            <a:ext cx="8640960" cy="5688632"/>
            <a:chOff x="664" y="1517"/>
            <a:chExt cx="4343" cy="2527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" y="1517"/>
              <a:ext cx="4343" cy="2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75" y="1530"/>
              <a:ext cx="4320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dirty="0">
                <a:solidFill>
                  <a:srgbClr val="000000"/>
                </a:solidFill>
                <a:latin typeface="Verdana" pitchFamily="32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395536" y="1124744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«Эволюция живой природы.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Развитие жизни на  Земле» </a:t>
            </a:r>
          </a:p>
          <a:p>
            <a:r>
              <a:rPr lang="ru-RU" sz="3200" b="1" dirty="0"/>
              <a:t>представлен заданиями, направленными на контроль знаний </a:t>
            </a:r>
            <a:r>
              <a:rPr lang="ru-RU" sz="3200" dirty="0"/>
              <a:t>о</a:t>
            </a:r>
            <a:r>
              <a:rPr lang="ru-RU" sz="3200" b="1" dirty="0"/>
              <a:t> </a:t>
            </a:r>
            <a:r>
              <a:rPr lang="ru-RU" sz="3200" dirty="0"/>
              <a:t>виде, движущих силах, направлениях и результатах эволюции органического мира;</a:t>
            </a:r>
          </a:p>
          <a:p>
            <a:r>
              <a:rPr lang="ru-RU" sz="3200" b="1" dirty="0"/>
              <a:t>умений объяснять </a:t>
            </a:r>
            <a:r>
              <a:rPr lang="ru-RU" sz="3200" dirty="0"/>
              <a:t>основные ароморфозы и идиоадаптации в </a:t>
            </a:r>
            <a:r>
              <a:rPr lang="ru-RU" sz="3200" dirty="0" err="1"/>
              <a:t>эволю</a:t>
            </a:r>
            <a:r>
              <a:rPr lang="ru-RU" sz="3200" b="1" dirty="0" err="1"/>
              <a:t>устанавливать</a:t>
            </a:r>
            <a:r>
              <a:rPr lang="ru-RU" sz="3200" b="1" dirty="0"/>
              <a:t> взаимосвязь </a:t>
            </a:r>
            <a:r>
              <a:rPr lang="ru-RU" sz="3200" dirty="0" err="1"/>
              <a:t>ции</a:t>
            </a:r>
            <a:r>
              <a:rPr lang="ru-RU" sz="3200" dirty="0"/>
              <a:t> растительного и животного мира, движущих сил и результатов эволюции.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3200" i="1" dirty="0">
                <a:solidFill>
                  <a:srgbClr val="FF0000"/>
                </a:solidFill>
                <a:latin typeface="Arial Black" panose="020B0A04020102020204" pitchFamily="34" charset="0"/>
              </a:rPr>
              <a:t>6 раздел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157192"/>
            <a:ext cx="4352528" cy="146456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Демченко Т Д.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2084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6 раздел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9512" y="908720"/>
            <a:ext cx="8640960" cy="5688632"/>
            <a:chOff x="664" y="1517"/>
            <a:chExt cx="4343" cy="2527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" y="1517"/>
              <a:ext cx="4343" cy="2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75" y="1530"/>
              <a:ext cx="4320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dirty="0">
                <a:solidFill>
                  <a:srgbClr val="000000"/>
                </a:solidFill>
                <a:latin typeface="Verdana" pitchFamily="32" charset="0"/>
              </a:endParaRPr>
            </a:p>
          </p:txBody>
        </p:sp>
      </p:grp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6.2. Адаптации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59" t="9681" r="17437" b="10940"/>
          <a:stretch>
            <a:fillRect/>
          </a:stretch>
        </p:blipFill>
        <p:spPr bwMode="auto">
          <a:xfrm>
            <a:off x="179512" y="620688"/>
            <a:ext cx="8784976" cy="601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157192"/>
            <a:ext cx="4352528" cy="146456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Демченко Т Д.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2084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6 раздел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9512" y="908720"/>
            <a:ext cx="8640960" cy="5688632"/>
            <a:chOff x="664" y="1517"/>
            <a:chExt cx="4343" cy="2527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" y="1517"/>
              <a:ext cx="4343" cy="2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75" y="1530"/>
              <a:ext cx="4320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dirty="0">
                <a:solidFill>
                  <a:srgbClr val="000000"/>
                </a:solidFill>
                <a:latin typeface="Verdana" pitchFamily="32" charset="0"/>
              </a:endParaRPr>
            </a:p>
          </p:txBody>
        </p:sp>
      </p:grp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3200" dirty="0">
                <a:solidFill>
                  <a:srgbClr val="00B050"/>
                </a:solidFill>
                <a:latin typeface="Arial Black" panose="020B0A04020102020204" pitchFamily="34" charset="0"/>
              </a:rPr>
              <a:t>6.2. Направления эволюции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71296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157192"/>
            <a:ext cx="4352528" cy="146456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Демченко Т Д.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2084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6 раздел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9512" y="908720"/>
            <a:ext cx="8640960" cy="5688632"/>
            <a:chOff x="664" y="1517"/>
            <a:chExt cx="4343" cy="2527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" y="1517"/>
              <a:ext cx="4343" cy="2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75" y="1530"/>
              <a:ext cx="4320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dirty="0">
                <a:solidFill>
                  <a:srgbClr val="000000"/>
                </a:solidFill>
                <a:latin typeface="Verdana" pitchFamily="32" charset="0"/>
              </a:endParaRPr>
            </a:p>
          </p:txBody>
        </p:sp>
      </p:grp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3200" dirty="0">
                <a:solidFill>
                  <a:srgbClr val="00B050"/>
                </a:solidFill>
                <a:latin typeface="Arial Black" panose="020B0A04020102020204" pitchFamily="34" charset="0"/>
              </a:rPr>
              <a:t>6.2. Направления эволюции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35292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157192"/>
            <a:ext cx="4352528" cy="146456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Демченко Т Д.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2084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6 раздел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9512" y="908720"/>
            <a:ext cx="8640960" cy="5688632"/>
            <a:chOff x="664" y="1517"/>
            <a:chExt cx="4343" cy="2527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" y="1517"/>
              <a:ext cx="4343" cy="2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75" y="1530"/>
              <a:ext cx="4320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dirty="0">
                <a:solidFill>
                  <a:srgbClr val="000000"/>
                </a:solidFill>
                <a:latin typeface="Verdana" pitchFamily="32" charset="0"/>
              </a:endParaRPr>
            </a:p>
          </p:txBody>
        </p:sp>
      </p:grp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3200" dirty="0">
                <a:solidFill>
                  <a:srgbClr val="00B050"/>
                </a:solidFill>
                <a:latin typeface="Arial Black" panose="020B0A04020102020204" pitchFamily="34" charset="0"/>
              </a:rPr>
              <a:t>6.2. Пути достижения прогресса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59" t="7161" r="17437" b="7161"/>
          <a:stretch>
            <a:fillRect/>
          </a:stretch>
        </p:blipFill>
        <p:spPr bwMode="auto">
          <a:xfrm>
            <a:off x="179512" y="620688"/>
            <a:ext cx="878497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157192"/>
            <a:ext cx="4352528" cy="146456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Демченко Т Д.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2084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6 раздел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9512" y="908720"/>
            <a:ext cx="8640960" cy="5688632"/>
            <a:chOff x="664" y="1517"/>
            <a:chExt cx="4343" cy="2527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" y="1517"/>
              <a:ext cx="4343" cy="2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75" y="1530"/>
              <a:ext cx="4320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dirty="0">
                <a:solidFill>
                  <a:srgbClr val="000000"/>
                </a:solidFill>
                <a:latin typeface="Verdana" pitchFamily="32" charset="0"/>
              </a:endParaRPr>
            </a:p>
          </p:txBody>
        </p:sp>
      </p:grp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3200" dirty="0">
                <a:solidFill>
                  <a:srgbClr val="00B050"/>
                </a:solidFill>
                <a:latin typeface="Arial Black" panose="020B0A04020102020204" pitchFamily="34" charset="0"/>
              </a:rPr>
              <a:t>6.2. Пути достижения прогресса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56710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 descr="C:\Users\Lenovo\Desktop\ЭВ\риниофит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72400" y="5085184"/>
            <a:ext cx="838353" cy="16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157192"/>
            <a:ext cx="4352528" cy="146456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Демченко Т Д.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2084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6 раздел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9512" y="908720"/>
            <a:ext cx="8640960" cy="5688632"/>
            <a:chOff x="664" y="1517"/>
            <a:chExt cx="4343" cy="2527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" y="1517"/>
              <a:ext cx="4343" cy="2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75" y="1530"/>
              <a:ext cx="4320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dirty="0">
                <a:solidFill>
                  <a:srgbClr val="000000"/>
                </a:solidFill>
                <a:latin typeface="Verdana" pitchFamily="32" charset="0"/>
              </a:endParaRPr>
            </a:p>
          </p:txBody>
        </p:sp>
      </p:grp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3200" dirty="0">
                <a:solidFill>
                  <a:srgbClr val="00B050"/>
                </a:solidFill>
                <a:latin typeface="Arial Black" panose="020B0A04020102020204" pitchFamily="34" charset="0"/>
              </a:rPr>
              <a:t>6.2. Пути достижения прогресса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28092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899592" y="5517232"/>
            <a:ext cx="237626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3 1 1 2 3 1 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3429000"/>
            <a:ext cx="3096344" cy="1386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734618"/>
            <a:ext cx="3888432" cy="1790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157192"/>
            <a:ext cx="4352528" cy="146456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Демченко Т Д.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2084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6 раздел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9512" y="908720"/>
            <a:ext cx="8640960" cy="5688632"/>
            <a:chOff x="664" y="1517"/>
            <a:chExt cx="4343" cy="2527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" y="1517"/>
              <a:ext cx="4343" cy="2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75" y="1530"/>
              <a:ext cx="4320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dirty="0">
                <a:solidFill>
                  <a:srgbClr val="000000"/>
                </a:solidFill>
                <a:latin typeface="Verdana" pitchFamily="32" charset="0"/>
              </a:endParaRPr>
            </a:p>
          </p:txBody>
        </p:sp>
      </p:grp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3200" dirty="0">
                <a:solidFill>
                  <a:srgbClr val="00B050"/>
                </a:solidFill>
                <a:latin typeface="Arial Black" panose="020B0A04020102020204" pitchFamily="34" charset="0"/>
              </a:rPr>
              <a:t>6.2. Пути достижения прогресса</a:t>
            </a:r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068" t="7161" r="17437" b="5901"/>
          <a:stretch>
            <a:fillRect/>
          </a:stretch>
        </p:blipFill>
        <p:spPr bwMode="auto">
          <a:xfrm>
            <a:off x="179512" y="633660"/>
            <a:ext cx="8784976" cy="622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157192"/>
            <a:ext cx="4352528" cy="146456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Демченко Т Д.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2084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6 раздел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9512" y="908720"/>
            <a:ext cx="8640960" cy="5688632"/>
            <a:chOff x="664" y="1517"/>
            <a:chExt cx="4343" cy="2527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" y="1517"/>
              <a:ext cx="4343" cy="2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75" y="1530"/>
              <a:ext cx="4320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dirty="0">
                <a:solidFill>
                  <a:srgbClr val="000000"/>
                </a:solidFill>
                <a:latin typeface="Verdana" pitchFamily="32" charset="0"/>
              </a:endParaRPr>
            </a:p>
          </p:txBody>
        </p:sp>
      </p:grp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3200" dirty="0">
                <a:solidFill>
                  <a:srgbClr val="00B050"/>
                </a:solidFill>
                <a:latin typeface="Arial Black" panose="020B0A04020102020204" pitchFamily="34" charset="0"/>
              </a:rPr>
              <a:t>6.2. Пути достижения прогресса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06489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084168" y="5517232"/>
            <a:ext cx="223224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1 2 1 2 1 2</a:t>
            </a:r>
          </a:p>
        </p:txBody>
      </p:sp>
      <p:sp>
        <p:nvSpPr>
          <p:cNvPr id="54274" name="AutoShape 2" descr="Повилика льняна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4653136"/>
            <a:ext cx="2073230" cy="1809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653136"/>
            <a:ext cx="2016224" cy="1845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157192"/>
            <a:ext cx="4352528" cy="146456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Демченко Т Д.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2084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6 раздел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9512" y="908720"/>
            <a:ext cx="8640960" cy="5688632"/>
            <a:chOff x="664" y="1517"/>
            <a:chExt cx="4343" cy="2527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" y="1517"/>
              <a:ext cx="4343" cy="2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75" y="1530"/>
              <a:ext cx="4320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dirty="0">
                <a:solidFill>
                  <a:srgbClr val="000000"/>
                </a:solidFill>
                <a:latin typeface="Verdana" pitchFamily="32" charset="0"/>
              </a:endParaRPr>
            </a:p>
          </p:txBody>
        </p:sp>
      </p:grp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3200" dirty="0">
                <a:solidFill>
                  <a:srgbClr val="00B050"/>
                </a:solidFill>
                <a:latin typeface="Arial Black" panose="020B0A04020102020204" pitchFamily="34" charset="0"/>
              </a:rPr>
              <a:t>Механизмы эволюционного процесса</a:t>
            </a:r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068" t="7161" r="17437" b="5901"/>
          <a:stretch>
            <a:fillRect/>
          </a:stretch>
        </p:blipFill>
        <p:spPr bwMode="auto">
          <a:xfrm>
            <a:off x="179512" y="633660"/>
            <a:ext cx="8784976" cy="622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157192"/>
            <a:ext cx="4352528" cy="146456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Демченко Т Д.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2084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6 раздел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9512" y="908720"/>
            <a:ext cx="8640960" cy="5688632"/>
            <a:chOff x="664" y="1517"/>
            <a:chExt cx="4343" cy="2527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" y="1517"/>
              <a:ext cx="4343" cy="2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75" y="1530"/>
              <a:ext cx="4320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dirty="0">
                <a:solidFill>
                  <a:srgbClr val="000000"/>
                </a:solidFill>
                <a:latin typeface="Verdana" pitchFamily="32" charset="0"/>
              </a:endParaRPr>
            </a:p>
          </p:txBody>
        </p:sp>
      </p:grp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3200" dirty="0">
                <a:solidFill>
                  <a:srgbClr val="00B050"/>
                </a:solidFill>
                <a:latin typeface="Arial Black" panose="020B0A04020102020204" pitchFamily="34" charset="0"/>
              </a:rPr>
              <a:t>Механизмы эволюционного процесса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352928" cy="438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55576" y="5517232"/>
            <a:ext cx="25202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1 1 2 1 2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157192"/>
            <a:ext cx="4352528" cy="146456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Демченко Т Д.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2084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6 раздел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9512" y="764704"/>
            <a:ext cx="8640960" cy="5688632"/>
            <a:chOff x="664" y="1517"/>
            <a:chExt cx="4343" cy="2527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" y="1517"/>
              <a:ext cx="4343" cy="2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75" y="1530"/>
              <a:ext cx="4320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dirty="0">
                <a:solidFill>
                  <a:srgbClr val="000000"/>
                </a:solidFill>
                <a:latin typeface="Verdana" pitchFamily="32" charset="0"/>
              </a:endParaRPr>
            </a:p>
          </p:txBody>
        </p:sp>
      </p:grp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3200" dirty="0">
                <a:solidFill>
                  <a:srgbClr val="0070C0"/>
                </a:solidFill>
              </a:rPr>
              <a:t>Демоверсия 2024 г 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836712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>
                <a:solidFill>
                  <a:srgbClr val="FF0000"/>
                </a:solidFill>
              </a:rPr>
              <a:t>Задание № 17</a:t>
            </a:r>
            <a:r>
              <a:rPr lang="ru-RU" sz="2800" dirty="0">
                <a:solidFill>
                  <a:srgbClr val="FF0000"/>
                </a:solidFill>
              </a:rPr>
              <a:t>.</a:t>
            </a:r>
            <a:r>
              <a:rPr lang="ru-RU" sz="2800" dirty="0"/>
              <a:t>  </a:t>
            </a:r>
            <a:r>
              <a:rPr lang="ru-RU" sz="2800" b="1" dirty="0"/>
              <a:t>Эволюция живой природы.  </a:t>
            </a:r>
          </a:p>
          <a:p>
            <a:pPr algn="ctr">
              <a:buNone/>
            </a:pPr>
            <a:r>
              <a:rPr lang="ru-RU" sz="2800" dirty="0">
                <a:solidFill>
                  <a:srgbClr val="FF0000"/>
                </a:solidFill>
              </a:rPr>
              <a:t>Выбор 3 из 6 предложений   </a:t>
            </a:r>
            <a:r>
              <a:rPr lang="ru-RU" sz="2800" i="1" dirty="0">
                <a:solidFill>
                  <a:srgbClr val="FF0000"/>
                </a:solidFill>
              </a:rPr>
              <a:t>2 балла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02819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475656" y="5877272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135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157192"/>
            <a:ext cx="4352528" cy="146456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Демченко Т Д.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2084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6 раздел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1520" y="908720"/>
            <a:ext cx="8640960" cy="5688632"/>
            <a:chOff x="664" y="1517"/>
            <a:chExt cx="4343" cy="2527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" y="1517"/>
              <a:ext cx="4343" cy="2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75" y="1530"/>
              <a:ext cx="4320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dirty="0">
                <a:solidFill>
                  <a:srgbClr val="000000"/>
                </a:solidFill>
                <a:latin typeface="Verdana" pitchFamily="32" charset="0"/>
              </a:endParaRPr>
            </a:p>
          </p:txBody>
        </p:sp>
      </p:grp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3200" dirty="0">
                <a:solidFill>
                  <a:srgbClr val="FF0000"/>
                </a:solidFill>
              </a:rPr>
              <a:t>6.3.  Доказательства эволюции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496944" cy="492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203848" y="5733256"/>
            <a:ext cx="26642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1 2 1 1 2 2 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4437112"/>
            <a:ext cx="1944216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157192"/>
            <a:ext cx="4352528" cy="146456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Демченко Т Д.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2084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6 раздел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1520" y="908720"/>
            <a:ext cx="8640960" cy="5688632"/>
            <a:chOff x="664" y="1517"/>
            <a:chExt cx="4343" cy="2527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" y="1517"/>
              <a:ext cx="4343" cy="2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75" y="1530"/>
              <a:ext cx="4320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dirty="0">
                <a:solidFill>
                  <a:srgbClr val="000000"/>
                </a:solidFill>
                <a:latin typeface="Verdana" pitchFamily="32" charset="0"/>
              </a:endParaRPr>
            </a:p>
          </p:txBody>
        </p:sp>
      </p:grp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3200" dirty="0">
                <a:solidFill>
                  <a:srgbClr val="FF0000"/>
                </a:solidFill>
              </a:rPr>
              <a:t>6. 3. Доказательства эволюции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784887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941168"/>
            <a:ext cx="208823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4941168"/>
            <a:ext cx="216024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5229200"/>
            <a:ext cx="23042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AutoShape 2" descr="https://fenixclub.com/uploads/1/img-720124-d41d8cd98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0" name="AutoShape 4" descr="https://fenixclub.com/uploads/1/img-720124-d41d8cd98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61" name="Picture 5" descr="C:\Users\Lenovo\Desktop\ЭВ\каа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3501008"/>
            <a:ext cx="1872208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Стрелка вправо 21"/>
          <p:cNvSpPr/>
          <p:nvPr/>
        </p:nvSpPr>
        <p:spPr>
          <a:xfrm rot="7189874">
            <a:off x="7922264" y="2535895"/>
            <a:ext cx="1080120" cy="547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2852100">
            <a:off x="7025038" y="2605859"/>
            <a:ext cx="1113584" cy="503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16016" y="2924944"/>
            <a:ext cx="201622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2 1 1 1 2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157192"/>
            <a:ext cx="4352528" cy="146456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Демченко Т Д.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2084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6 раздел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1520" y="908720"/>
            <a:ext cx="8640960" cy="5688632"/>
            <a:chOff x="664" y="1517"/>
            <a:chExt cx="4343" cy="2527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" y="1517"/>
              <a:ext cx="4343" cy="2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75" y="1530"/>
              <a:ext cx="4320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dirty="0">
                <a:solidFill>
                  <a:srgbClr val="000000"/>
                </a:solidFill>
                <a:latin typeface="Verdana" pitchFamily="32" charset="0"/>
              </a:endParaRPr>
            </a:p>
          </p:txBody>
        </p:sp>
      </p:grp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3200" dirty="0">
                <a:solidFill>
                  <a:srgbClr val="FF0000"/>
                </a:solidFill>
              </a:rPr>
              <a:t>6.4.  Антропогенез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8817327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49694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157192"/>
            <a:ext cx="4352528" cy="146456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Демченко Т Д.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2084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6 раздел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3040" y="836712"/>
            <a:ext cx="8640960" cy="5688632"/>
            <a:chOff x="664" y="1517"/>
            <a:chExt cx="4343" cy="2527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" y="1517"/>
              <a:ext cx="4343" cy="2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75" y="1530"/>
              <a:ext cx="4320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dirty="0">
                <a:solidFill>
                  <a:srgbClr val="000000"/>
                </a:solidFill>
                <a:latin typeface="Verdana" pitchFamily="32" charset="0"/>
              </a:endParaRPr>
            </a:p>
          </p:txBody>
        </p:sp>
      </p:grp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3200" dirty="0">
                <a:solidFill>
                  <a:srgbClr val="FF0000"/>
                </a:solidFill>
              </a:rPr>
              <a:t>6.4.  Антропогенез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4653136"/>
            <a:ext cx="26642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1 3 6 4 5 2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908720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Установите правильную последовательность стадий антропогенеза. Запишите в таблицу соответствующую последовательность цифр.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1) дриопитек 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2) кроманьонец 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3) австралопитек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афарский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4) человек прямоходящий 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5) неандерталец 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6) человек умелый 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1445" y="3717032"/>
            <a:ext cx="499255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772816"/>
            <a:ext cx="2664296" cy="190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157192"/>
            <a:ext cx="4352528" cy="146456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Демченко Т Д.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2084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6 раздел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1520" y="908720"/>
            <a:ext cx="8640960" cy="5688632"/>
            <a:chOff x="664" y="1517"/>
            <a:chExt cx="4343" cy="2527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" y="1517"/>
              <a:ext cx="4343" cy="2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75" y="1530"/>
              <a:ext cx="4320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dirty="0">
                <a:solidFill>
                  <a:srgbClr val="000000"/>
                </a:solidFill>
                <a:latin typeface="Verdana" pitchFamily="32" charset="0"/>
              </a:endParaRPr>
            </a:p>
          </p:txBody>
        </p:sp>
      </p:grp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3200" dirty="0">
                <a:solidFill>
                  <a:srgbClr val="FF0000"/>
                </a:solidFill>
              </a:rPr>
              <a:t>6.4.  Происхождение жизни  на Земле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712968" cy="590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157192"/>
            <a:ext cx="4352528" cy="146456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Демченко Т Д.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2084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6 раздел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1520" y="908720"/>
            <a:ext cx="8640960" cy="5688632"/>
            <a:chOff x="664" y="1517"/>
            <a:chExt cx="4343" cy="2527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" y="1517"/>
              <a:ext cx="4343" cy="2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75" y="1530"/>
              <a:ext cx="4320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dirty="0">
                <a:solidFill>
                  <a:srgbClr val="000000"/>
                </a:solidFill>
                <a:latin typeface="Verdana" pitchFamily="32" charset="0"/>
              </a:endParaRPr>
            </a:p>
          </p:txBody>
        </p:sp>
      </p:grp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3200" dirty="0">
                <a:solidFill>
                  <a:srgbClr val="FF0000"/>
                </a:solidFill>
              </a:rPr>
              <a:t>6.4.  Происхождение жизни на Земле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5229200"/>
            <a:ext cx="26642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1 4 2 5 3 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42493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4221088"/>
            <a:ext cx="345638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157192"/>
            <a:ext cx="4352528" cy="146456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Демченко Т Д.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2084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6 раздел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9512" y="908720"/>
            <a:ext cx="8640960" cy="5688632"/>
            <a:chOff x="664" y="1517"/>
            <a:chExt cx="4343" cy="2527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" y="1517"/>
              <a:ext cx="4343" cy="2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75" y="1530"/>
              <a:ext cx="4320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dirty="0">
                <a:solidFill>
                  <a:srgbClr val="000000"/>
                </a:solidFill>
                <a:latin typeface="Verdana" pitchFamily="32" charset="0"/>
              </a:endParaRPr>
            </a:p>
          </p:txBody>
        </p:sp>
      </p:grp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3200" dirty="0">
                <a:solidFill>
                  <a:srgbClr val="FF0000"/>
                </a:solidFill>
              </a:rPr>
              <a:t>6.4.  Происхождение жизни  на Земле 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427984" y="1700808"/>
            <a:ext cx="424847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3200" dirty="0">
                <a:solidFill>
                  <a:srgbClr val="FF0000"/>
                </a:solidFill>
              </a:rPr>
              <a:t>Строматолиты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355976" y="3284984"/>
            <a:ext cx="432048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3200" dirty="0">
                <a:solidFill>
                  <a:srgbClr val="FF0000"/>
                </a:solidFill>
              </a:rPr>
              <a:t>Вендская фауна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899592" y="4797152"/>
            <a:ext cx="7128792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3200" dirty="0">
                <a:solidFill>
                  <a:srgbClr val="FF0000"/>
                </a:solidFill>
              </a:rPr>
              <a:t>Кембрийский взрыв- появление современных типов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Picture 3" descr="C:\Users\Lenovo\Desktop\ЭВ\Д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739397" cy="2337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157192"/>
            <a:ext cx="4352528" cy="146456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Демченко Т Д.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2084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6 раздел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1520" y="908720"/>
            <a:ext cx="8640960" cy="5688632"/>
            <a:chOff x="664" y="1517"/>
            <a:chExt cx="4343" cy="2527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" y="1517"/>
              <a:ext cx="4343" cy="2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75" y="1530"/>
              <a:ext cx="4320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dirty="0">
                <a:solidFill>
                  <a:srgbClr val="000000"/>
                </a:solidFill>
                <a:latin typeface="Verdana" pitchFamily="32" charset="0"/>
              </a:endParaRPr>
            </a:p>
          </p:txBody>
        </p:sp>
      </p:grp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3200" dirty="0">
                <a:solidFill>
                  <a:srgbClr val="FF0000"/>
                </a:solidFill>
              </a:rPr>
              <a:t>6.4.  Новые темы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684076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076056" y="1628800"/>
            <a:ext cx="3744416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Вендский</a:t>
            </a:r>
            <a:r>
              <a:rPr lang="ru-RU" sz="2000" dirty="0">
                <a:solidFill>
                  <a:srgbClr val="FF0000"/>
                </a:solidFill>
              </a:rPr>
              <a:t> Следов организмов находят мало (нет скелета)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8280920" cy="229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683568" y="4941168"/>
            <a:ext cx="7992888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Архей- бактерии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Протерозой- т.н. многоклеточные животные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 последний период протерозоя- </a:t>
            </a:r>
            <a:r>
              <a:rPr lang="ru-RU" sz="2000" b="1" dirty="0" err="1">
                <a:solidFill>
                  <a:srgbClr val="0070C0"/>
                </a:solidFill>
              </a:rPr>
              <a:t>эдиакарий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dirty="0"/>
              <a:t>называли </a:t>
            </a:r>
            <a:r>
              <a:rPr lang="ru-RU" sz="2000" b="1" dirty="0">
                <a:solidFill>
                  <a:srgbClr val="0070C0"/>
                </a:solidFill>
              </a:rPr>
              <a:t>вендом</a:t>
            </a:r>
            <a:r>
              <a:rPr lang="ru-RU" sz="2000" dirty="0"/>
              <a:t>, в честь древних славянских племен — венедов 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157192"/>
            <a:ext cx="4352528" cy="146456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Демченко Т Д.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2084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6 раздел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1520" y="908720"/>
            <a:ext cx="8640960" cy="5688632"/>
            <a:chOff x="664" y="1517"/>
            <a:chExt cx="4343" cy="2527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" y="1517"/>
              <a:ext cx="4343" cy="2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75" y="1530"/>
              <a:ext cx="4320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dirty="0">
                <a:solidFill>
                  <a:srgbClr val="000000"/>
                </a:solidFill>
                <a:latin typeface="Verdana" pitchFamily="32" charset="0"/>
              </a:endParaRPr>
            </a:p>
          </p:txBody>
        </p:sp>
      </p:grp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400" dirty="0"/>
              <a:t>Первые прокариоты входили в состав специфических экосистем — </a:t>
            </a:r>
            <a:r>
              <a:rPr lang="ru-RU" sz="2400" dirty="0" err="1"/>
              <a:t>цианобактериальных</a:t>
            </a:r>
            <a:r>
              <a:rPr lang="ru-RU" sz="2400" dirty="0"/>
              <a:t> матов, благодаря деятельности которых образовались </a:t>
            </a:r>
            <a:r>
              <a:rPr lang="ru-RU" sz="2400" dirty="0">
                <a:solidFill>
                  <a:srgbClr val="0070C0"/>
                </a:solidFill>
              </a:rPr>
              <a:t>специфические осадочные породы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строматолиты </a:t>
            </a:r>
            <a:r>
              <a:rPr lang="ru-RU" sz="2400" dirty="0"/>
              <a:t>(«каменные ковры»).</a:t>
            </a:r>
            <a:endParaRPr lang="ru-RU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1772816"/>
            <a:ext cx="9144000" cy="892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FF0000"/>
                </a:solidFill>
              </a:rPr>
              <a:t>Вендская фауна 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0070C0"/>
                </a:solidFill>
              </a:rPr>
              <a:t>эукариоты </a:t>
            </a:r>
            <a:r>
              <a:rPr lang="ru-RU" sz="2000" dirty="0"/>
              <a:t>(симбиоз),</a:t>
            </a:r>
            <a:r>
              <a:rPr lang="ru-RU" sz="2000" b="1" dirty="0"/>
              <a:t> плоские, ползающие </a:t>
            </a:r>
            <a:r>
              <a:rPr lang="ru-RU" sz="2000" b="1" dirty="0" err="1">
                <a:solidFill>
                  <a:srgbClr val="0070C0"/>
                </a:solidFill>
              </a:rPr>
              <a:t>вендобионты</a:t>
            </a:r>
            <a:r>
              <a:rPr lang="ru-RU" sz="2000" b="1" dirty="0">
                <a:solidFill>
                  <a:srgbClr val="0070C0"/>
                </a:solidFill>
              </a:rPr>
              <a:t>  </a:t>
            </a:r>
            <a:r>
              <a:rPr lang="ru-RU" sz="2000" b="1" dirty="0"/>
              <a:t>с </a:t>
            </a:r>
            <a:r>
              <a:rPr lang="ru-RU" sz="2000" b="1" dirty="0" err="1"/>
              <a:t>трехлучевой</a:t>
            </a:r>
            <a:r>
              <a:rPr lang="ru-RU" sz="2000" b="1" dirty="0"/>
              <a:t> симметрией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1432" y="2708920"/>
            <a:ext cx="5112568" cy="2085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331236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67544" y="5373216"/>
            <a:ext cx="2519264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err="1">
                <a:solidFill>
                  <a:srgbClr val="0070C0"/>
                </a:solidFill>
              </a:rPr>
              <a:t>кимберелла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4797152"/>
            <a:ext cx="2039205" cy="1742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5796136" y="5445224"/>
            <a:ext cx="2519264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err="1">
                <a:solidFill>
                  <a:srgbClr val="0070C0"/>
                </a:solidFill>
              </a:rPr>
              <a:t>трибрахидиум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116632"/>
            <a:ext cx="91440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3600" dirty="0">
                <a:solidFill>
                  <a:srgbClr val="0070C0"/>
                </a:solidFill>
                <a:latin typeface="Arial Black" panose="020B0A04020102020204" pitchFamily="34" charset="0"/>
              </a:rPr>
              <a:t>В конце протерозоя: 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вендская фауна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не может конкурировать с  возникшими животными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157192"/>
            <a:ext cx="4352528" cy="146456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Демченко Т Д.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2084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6 раздел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9893" y="620688"/>
            <a:ext cx="8712587" cy="6237312"/>
            <a:chOff x="628" y="1517"/>
            <a:chExt cx="4379" cy="2527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" y="1517"/>
              <a:ext cx="4343" cy="2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28" y="1677"/>
              <a:ext cx="4320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dirty="0">
                <a:solidFill>
                  <a:srgbClr val="000000"/>
                </a:solidFill>
                <a:latin typeface="Verdana" pitchFamily="32" charset="0"/>
              </a:endParaRPr>
            </a:p>
          </p:txBody>
        </p:sp>
      </p:grp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3200" dirty="0">
                <a:solidFill>
                  <a:srgbClr val="0070C0"/>
                </a:solidFill>
              </a:rPr>
              <a:t>Демоверсия 2024 г 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692696"/>
            <a:ext cx="756084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>
                <a:solidFill>
                  <a:srgbClr val="FF0000"/>
                </a:solidFill>
              </a:rPr>
              <a:t>Задание № 20. </a:t>
            </a:r>
            <a:r>
              <a:rPr lang="ru-RU" dirty="0"/>
              <a:t> </a:t>
            </a:r>
            <a:r>
              <a:rPr lang="ru-RU" sz="2800" b="1" dirty="0">
                <a:solidFill>
                  <a:srgbClr val="FF0000"/>
                </a:solidFill>
              </a:rPr>
              <a:t>Расстановка терминов. </a:t>
            </a:r>
            <a:r>
              <a:rPr lang="ru-RU" sz="2800" b="1" dirty="0">
                <a:solidFill>
                  <a:srgbClr val="0070C0"/>
                </a:solidFill>
              </a:rPr>
              <a:t>2 балла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5976664" cy="557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771800" y="6165304"/>
            <a:ext cx="115212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641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157192"/>
            <a:ext cx="4352528" cy="146456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Демченко Т Д.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2084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6 раздел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5536" y="908720"/>
            <a:ext cx="8640960" cy="5688632"/>
            <a:chOff x="664" y="1517"/>
            <a:chExt cx="4343" cy="2527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" y="1517"/>
              <a:ext cx="4343" cy="2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75" y="1530"/>
              <a:ext cx="4320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dirty="0">
                <a:solidFill>
                  <a:srgbClr val="000000"/>
                </a:solidFill>
                <a:latin typeface="Verdana" pitchFamily="32" charset="0"/>
              </a:endParaRPr>
            </a:p>
          </p:txBody>
        </p:sp>
      </p:grp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3200" dirty="0">
                <a:solidFill>
                  <a:srgbClr val="FF0000"/>
                </a:solidFill>
              </a:rPr>
              <a:t>6.4.  Новые темы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691276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6912768" cy="495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004048" y="1628800"/>
            <a:ext cx="374441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000" dirty="0">
                <a:solidFill>
                  <a:srgbClr val="FF0000"/>
                </a:solidFill>
              </a:rPr>
              <a:t>Кембрийский период (взрыв)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484" y="5013176"/>
            <a:ext cx="4108532" cy="1344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581128"/>
            <a:ext cx="4064000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060848"/>
            <a:ext cx="3991992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356992"/>
            <a:ext cx="4064000" cy="1152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755576" y="4509120"/>
            <a:ext cx="374441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000" dirty="0">
                <a:solidFill>
                  <a:srgbClr val="FF0000"/>
                </a:solidFill>
              </a:rPr>
              <a:t>Кембрийский период (взрыв)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3960440" cy="2237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157192"/>
            <a:ext cx="4352528" cy="146456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Демченко Т Д.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2084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6 раздел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1520" y="908720"/>
            <a:ext cx="8640960" cy="5688632"/>
            <a:chOff x="664" y="1517"/>
            <a:chExt cx="4343" cy="2527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" y="1517"/>
              <a:ext cx="4343" cy="2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75" y="1530"/>
              <a:ext cx="4320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dirty="0">
                <a:solidFill>
                  <a:srgbClr val="000000"/>
                </a:solidFill>
                <a:latin typeface="Verdana" pitchFamily="32" charset="0"/>
              </a:endParaRPr>
            </a:p>
          </p:txBody>
        </p:sp>
      </p:grp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272808" cy="5434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157192"/>
            <a:ext cx="4352528" cy="146456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Демченко Т Д.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2084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6 раздел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1520" y="908720"/>
            <a:ext cx="8640960" cy="5688632"/>
            <a:chOff x="664" y="1517"/>
            <a:chExt cx="4343" cy="2527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" y="1517"/>
              <a:ext cx="4343" cy="2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75" y="1530"/>
              <a:ext cx="4320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dirty="0">
                <a:solidFill>
                  <a:srgbClr val="000000"/>
                </a:solidFill>
                <a:latin typeface="Verdana" pitchFamily="32" charset="0"/>
              </a:endParaRPr>
            </a:p>
          </p:txBody>
        </p:sp>
      </p:grp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Picture 2" descr="C:\Users\Lenovo\Desktop\ЭВ\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280920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157192"/>
            <a:ext cx="4352528" cy="146456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Демченко Т Д.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2084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6 раздел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548680"/>
            <a:ext cx="8784976" cy="5976664"/>
            <a:chOff x="664" y="1517"/>
            <a:chExt cx="4343" cy="2527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" y="1517"/>
              <a:ext cx="4343" cy="2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75" y="1530"/>
              <a:ext cx="4320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dirty="0">
                <a:solidFill>
                  <a:srgbClr val="000000"/>
                </a:solidFill>
                <a:latin typeface="Verdana" pitchFamily="32" charset="0"/>
              </a:endParaRPr>
            </a:p>
          </p:txBody>
        </p:sp>
      </p:grp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3200" dirty="0">
                <a:solidFill>
                  <a:srgbClr val="0070C0"/>
                </a:solidFill>
              </a:rPr>
              <a:t>Демоверсия 2024 г 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692696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>
                <a:solidFill>
                  <a:srgbClr val="FF0000"/>
                </a:solidFill>
              </a:rPr>
              <a:t>Задание № 24.     Эволюция   </a:t>
            </a:r>
            <a:r>
              <a:rPr lang="ru-RU" sz="2800" dirty="0">
                <a:solidFill>
                  <a:srgbClr val="0070C0"/>
                </a:solidFill>
              </a:rPr>
              <a:t>Развернутый ответ,  3 б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468052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276872"/>
            <a:ext cx="381642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157192"/>
            <a:ext cx="4352528" cy="146456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Демченко Т Д.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2084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6 раздел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1520" y="620688"/>
            <a:ext cx="8640960" cy="5976664"/>
            <a:chOff x="664" y="1517"/>
            <a:chExt cx="4343" cy="2527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" y="1517"/>
              <a:ext cx="4343" cy="2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75" y="1530"/>
              <a:ext cx="4320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dirty="0">
                <a:solidFill>
                  <a:srgbClr val="000000"/>
                </a:solidFill>
                <a:latin typeface="Verdana" pitchFamily="32" charset="0"/>
              </a:endParaRPr>
            </a:p>
          </p:txBody>
        </p:sp>
      </p:grp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3200" dirty="0">
                <a:solidFill>
                  <a:srgbClr val="0070C0"/>
                </a:solidFill>
              </a:rPr>
              <a:t>6.1 . Теория эволюции Ч.Дарвина и СТЭ. 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Рисунок 9" descr="https://sun9-79.userapi.com/impg/5TdOs0Qo5-SwuisqwEciRFpOFT4wf0Z9pTJcGg/xLwM1zkJb18.jpg?size=604x439&amp;quality=96&amp;sign=7159399c940bd80e7d806a73ec3d9b07&amp;c_uniq_tag=Pn4FD0jMvHk4bwazfUR1k6YnpYklndKOeYwVWUYmgVI&amp;type=album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692696"/>
            <a:ext cx="849694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157192"/>
            <a:ext cx="4352528" cy="146456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Демченко Т Д.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2084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6 раздел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3040" y="476672"/>
            <a:ext cx="8640960" cy="5976664"/>
            <a:chOff x="664" y="1517"/>
            <a:chExt cx="4343" cy="2527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" y="1517"/>
              <a:ext cx="4343" cy="25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75" y="1530"/>
              <a:ext cx="4320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dirty="0">
                <a:solidFill>
                  <a:srgbClr val="000000"/>
                </a:solidFill>
                <a:latin typeface="Verdana" pitchFamily="32" charset="0"/>
              </a:endParaRPr>
            </a:p>
          </p:txBody>
        </p:sp>
      </p:grp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3200" dirty="0">
                <a:solidFill>
                  <a:srgbClr val="0070C0"/>
                </a:solidFill>
              </a:rPr>
              <a:t>6.1 . Теория эволюции Ч.Дарвина и СТЭ. 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99288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C:\Users\Lenovo\Desktop\ЭВ\Дарв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4437112"/>
            <a:ext cx="1308231" cy="1354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2051720" y="5733256"/>
            <a:ext cx="172819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146</a:t>
            </a:r>
          </a:p>
        </p:txBody>
      </p:sp>
      <p:pic>
        <p:nvPicPr>
          <p:cNvPr id="30724" name="Picture 4" descr="https://avatars.mds.yandex.net/i?id=64e5f3bf306e760598a1c9b278105e9b_l-4078046-images-thumbs&amp;n=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941168"/>
            <a:ext cx="1080120" cy="14597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157192"/>
            <a:ext cx="4352528" cy="146456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Демченко Т Д.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2084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6 раздел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1520" y="908720"/>
            <a:ext cx="8640960" cy="5688632"/>
            <a:chOff x="664" y="1517"/>
            <a:chExt cx="4343" cy="2527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" y="1517"/>
              <a:ext cx="4343" cy="2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75" y="1530"/>
              <a:ext cx="4320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dirty="0">
                <a:solidFill>
                  <a:srgbClr val="000000"/>
                </a:solidFill>
                <a:latin typeface="Verdana" pitchFamily="32" charset="0"/>
              </a:endParaRPr>
            </a:p>
          </p:txBody>
        </p:sp>
      </p:grp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3200" dirty="0">
                <a:solidFill>
                  <a:srgbClr val="0070C0"/>
                </a:solidFill>
              </a:rPr>
              <a:t>6.2. Вид. Критерии вида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59" t="17241" r="17437" b="15980"/>
          <a:stretch>
            <a:fillRect/>
          </a:stretch>
        </p:blipFill>
        <p:spPr bwMode="auto">
          <a:xfrm>
            <a:off x="251520" y="980728"/>
            <a:ext cx="8749651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157192"/>
            <a:ext cx="4352528" cy="146456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Демченко Т Д.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2084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6 раздел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1520" y="908720"/>
            <a:ext cx="8640960" cy="5688632"/>
            <a:chOff x="664" y="1517"/>
            <a:chExt cx="4343" cy="2527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" y="1517"/>
              <a:ext cx="4343" cy="2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75" y="1530"/>
              <a:ext cx="4320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dirty="0">
                <a:solidFill>
                  <a:srgbClr val="000000"/>
                </a:solidFill>
                <a:latin typeface="Verdana" pitchFamily="32" charset="0"/>
              </a:endParaRPr>
            </a:p>
          </p:txBody>
        </p:sp>
      </p:grp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3200" dirty="0">
                <a:solidFill>
                  <a:srgbClr val="0070C0"/>
                </a:solidFill>
              </a:rPr>
              <a:t>6.2. Вид. Критерии вида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59" t="9681" r="18146" b="10941"/>
          <a:stretch>
            <a:fillRect/>
          </a:stretch>
        </p:blipFill>
        <p:spPr bwMode="auto">
          <a:xfrm>
            <a:off x="179512" y="692696"/>
            <a:ext cx="8856984" cy="593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734</Words>
  <Application>Microsoft Office PowerPoint</Application>
  <PresentationFormat>Экран (4:3)</PresentationFormat>
  <Paragraphs>162</Paragraphs>
  <Slides>43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0" baseType="lpstr">
      <vt:lpstr>Arial</vt:lpstr>
      <vt:lpstr>Arial Black</vt:lpstr>
      <vt:lpstr>Calibri</vt:lpstr>
      <vt:lpstr>Comic Sans MS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Задания по теме «Эволюция»</dc:title>
  <dc:creator>Lenovo</dc:creator>
  <cp:lastModifiedBy>Татьяна Н. Мокеева</cp:lastModifiedBy>
  <cp:revision>116</cp:revision>
  <dcterms:created xsi:type="dcterms:W3CDTF">2020-10-02T12:38:45Z</dcterms:created>
  <dcterms:modified xsi:type="dcterms:W3CDTF">2023-11-20T11:23:15Z</dcterms:modified>
</cp:coreProperties>
</file>