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94" r:id="rId30"/>
    <p:sldId id="296" r:id="rId31"/>
    <p:sldId id="287" r:id="rId32"/>
    <p:sldId id="289" r:id="rId33"/>
    <p:sldId id="288" r:id="rId34"/>
    <p:sldId id="290" r:id="rId35"/>
    <p:sldId id="295" r:id="rId36"/>
    <p:sldId id="298" r:id="rId37"/>
    <p:sldId id="292" r:id="rId3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5AFAD-3AD1-4F6C-AC24-B469C177486E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4D76F-5A6B-4499-B969-FC00113D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8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4D76F-5A6B-4499-B969-FC00113DD90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4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B78B5-3828-4389-A700-25B53F9D7CB0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0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4507ED-DA56-4025-BC6C-BE61D6B00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891289-FBC8-44A1-AA94-D61AC459F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CC19B6-8322-46C0-A4B2-77693845F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052468-1682-4A8A-8154-15B7B3CF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08178A-767B-4F49-87CA-9350151C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6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4CB641-0E0A-451A-B63C-856165F6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E69E472-A544-40ED-86F2-99B3CF4A4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411AEC-45E6-4702-9A63-2E22531A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BE5C94-68D2-4808-B7A8-23FAB0C6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01D15A-70B8-4027-BAAD-1BDC39B7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5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7BE5D94-6D36-4C52-A19F-F8F23A56C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9AF5D0E-4499-462D-8EC4-C9CCD8227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8AEE19-A1FA-4AAC-8DD1-B3A276A1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29DB94-9C1E-4B29-911E-7B988C56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5278FC-0C37-4843-AD01-801E1845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1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5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18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32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43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77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8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3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9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8A0590-47DF-46FE-A50F-B517E697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25B19A-575F-47C7-BCC9-6877E2D49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D93491-95E2-40AC-A031-9C03B72DC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21ED96-04A8-4058-B515-C3ED806D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DA60658-DA7B-4EBC-B53A-0CFA8014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76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8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74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7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95E83C-3DBA-4BA3-BEBB-CFB0E72A6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2B21EC-1B88-4F15-B519-FEFF4D9B1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8D0C98-357B-4057-8BBF-888D07F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3BA9A7-CA83-4326-8B39-25E2DD19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1378EB-3054-48DE-A01F-F599FC32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80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E9EC3-B2B2-4D8D-8CBC-34FBB6C5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F0418F4-7D0B-4F1C-8833-3C5290DF0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E457E4E-85F3-4D41-8F97-E56A74CAD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C81BB1B-BDDD-447F-AE6D-CA43D8F2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1A2521-D636-4404-9869-ED336DD38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E61AE8C-F8D7-479B-B68D-A02D0506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25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FACE83-C18F-47AB-A284-D77E67AF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C00574-5A52-4AC2-8ABE-7CB1C7ABD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B5C1067-E00C-4173-AD5D-9AC48FFBB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BD8C9A8-7599-470E-83BB-1D969EA26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0062198-76DF-4D48-8935-224F1BC79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E047305-5F5F-4E7E-B01D-94AE0BD0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42F3467-7E75-4547-914C-5233B052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FB41FA7-1639-4682-9E1F-1DFC8B8C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04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A8101D-0050-4DB4-9DBA-D05FE2BB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B894570-637F-48DB-8A8C-A7275212A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50D36D7-3C80-43EF-914B-1D131B0B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6764464-294B-42A6-A0C5-9B9FD5A9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84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11B082F-AF21-4FEE-B52D-BFB4192B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A9CAB0C-CEC6-41A2-9F26-53074A4B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318F68E-E200-47FA-8B0C-C841BD39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2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CB73C6-5FDA-4BA6-A69F-55C9167B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5B9A2E-A8EF-4DC4-BCC0-51087EC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0D74E33-4A76-4F90-B425-E3A70AB78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6FE4289-04D7-4B14-9909-EA62F4F5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F8764-05F0-48D8-992E-F280103D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ED848B-7AEA-42B1-8514-AEEFAFEA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34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87D5C1-C063-4006-A9C5-A593EFA7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9708B7E-2D80-4E4C-9126-F1D72F328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C9510E-53C3-4859-B8B3-8AE68DFD9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E4808D-C529-464A-9200-5EC43358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23CCA70-F032-403C-A24F-1F8D1981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44130A-E20A-4AB4-8EE3-33B18F5D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0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BB63B-0094-439C-B2B7-2DE904721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7B9C17-FA92-48EE-A911-CE54881F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508D82-E071-415F-B97E-61528C3B2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AD72-FB92-4720-9B5B-296C57617D3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D81434-25DD-4144-99B4-468C9F8B8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1FB738-1779-4708-8829-29CA787FE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7416C-172E-4E2D-875D-9E880F1D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9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BFD99-17B6-4297-BE62-D6B39F5A05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1BEC9-D8DE-4DF1-AB61-CD7881E791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ipi.ru/metodicheskaya-kopilka/metod-rekomendatsii-dlya-slabykh-shkol#!/tab/223974643-10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8448EE5-C90F-4A2D-B575-479D28F2B7BE}"/>
              </a:ext>
            </a:extLst>
          </p:cNvPr>
          <p:cNvSpPr/>
          <p:nvPr/>
        </p:nvSpPr>
        <p:spPr>
          <a:xfrm>
            <a:off x="923397" y="2647739"/>
            <a:ext cx="110741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Особенности подготовки 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 ОГЭ 2024 г. по 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обществознанию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8898AF-F334-48AE-947D-494D1FD3248C}"/>
              </a:ext>
            </a:extLst>
          </p:cNvPr>
          <p:cNvSpPr txBox="1"/>
          <p:nvPr/>
        </p:nvSpPr>
        <p:spPr>
          <a:xfrm>
            <a:off x="3698319" y="5991816"/>
            <a:ext cx="291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Краснодар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31 октября 2023 г.</a:t>
            </a:r>
          </a:p>
        </p:txBody>
      </p:sp>
      <p:pic>
        <p:nvPicPr>
          <p:cNvPr id="5" name="Рисунок 4" descr="\\192.168.10.9\общая сетевая\РИО\Стабровская макеты\логотипы вектор\отрисовка лого ИРО КК.jpg">
            <a:extLst>
              <a:ext uri="{FF2B5EF4-FFF2-40B4-BE49-F238E27FC236}">
                <a16:creationId xmlns:a16="http://schemas.microsoft.com/office/drawing/2014/main" xmlns="" id="{AEA1B5C3-E1AB-4FED-ADA6-05A57B35E13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59" y="333026"/>
            <a:ext cx="1682750" cy="166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E2ED92-EE96-4FF2-A7EC-9036406B7FCD}"/>
              </a:ext>
            </a:extLst>
          </p:cNvPr>
          <p:cNvSpPr txBox="1"/>
          <p:nvPr/>
        </p:nvSpPr>
        <p:spPr>
          <a:xfrm>
            <a:off x="2530135" y="621437"/>
            <a:ext cx="8957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ГБОУ «Институт развития образования» Краснодарского края</a:t>
            </a:r>
          </a:p>
          <a:p>
            <a:pPr algn="ctr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Кафедра общественных дисциплин и регионоведения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62800" y="5052443"/>
            <a:ext cx="502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002060"/>
                </a:solidFill>
              </a:rPr>
              <a:t>Заведующий кафедрой 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</a:rPr>
              <a:t>общественных дисциплин и регионоведения .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</a:rPr>
              <a:t>Председатель РПК по обществознанию</a:t>
            </a:r>
          </a:p>
          <a:p>
            <a:pPr lvl="0" algn="ctr"/>
            <a:r>
              <a:rPr lang="ru-RU" sz="1600" dirty="0" err="1" smtClean="0">
                <a:solidFill>
                  <a:srgbClr val="002060"/>
                </a:solidFill>
              </a:rPr>
              <a:t>И.В.Ивко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2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61C8C1-CF22-480E-9A27-EACC993DA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66" t="34952" r="7160" b="48997"/>
          <a:stretch/>
        </p:blipFill>
        <p:spPr>
          <a:xfrm>
            <a:off x="1903228" y="1313895"/>
            <a:ext cx="8385543" cy="1973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2BC6CD-D5A2-4ADE-87A6-2C5D848026DC}"/>
              </a:ext>
            </a:extLst>
          </p:cNvPr>
          <p:cNvSpPr txBox="1"/>
          <p:nvPr/>
        </p:nvSpPr>
        <p:spPr>
          <a:xfrm>
            <a:off x="1107679" y="3582132"/>
            <a:ext cx="4988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7 -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83,4%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5BDAE8-B7FF-41DF-B813-E42DDDEAB3C4}"/>
              </a:ext>
            </a:extLst>
          </p:cNvPr>
          <p:cNvSpPr txBox="1"/>
          <p:nvPr/>
        </p:nvSpPr>
        <p:spPr>
          <a:xfrm>
            <a:off x="1107679" y="4532231"/>
            <a:ext cx="1067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</a:t>
            </a:r>
            <a:r>
              <a:rPr lang="ru-RU" sz="2400" dirty="0">
                <a:latin typeface="Bahnschrift" panose="020B0502040204020203" pitchFamily="34" charset="0"/>
              </a:rPr>
              <a:t>:</a:t>
            </a:r>
          </a:p>
          <a:p>
            <a:r>
              <a:rPr lang="ru-RU" sz="2400" dirty="0"/>
              <a:t>- устанавливать и объяснять взаимосвязи социальных объектов, явлений, процессов в различных сферах общественной жизни, их элементов и основных функций.</a:t>
            </a:r>
            <a:endParaRPr lang="ru-RU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05E69C-1E3B-4AEB-AF76-6DDCB4ECD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72" t="29385" r="8543" b="47573"/>
          <a:stretch/>
        </p:blipFill>
        <p:spPr>
          <a:xfrm>
            <a:off x="2302276" y="1358282"/>
            <a:ext cx="7102135" cy="1918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7DA920-3C7D-4281-9308-65BDDA9E857D}"/>
              </a:ext>
            </a:extLst>
          </p:cNvPr>
          <p:cNvSpPr txBox="1"/>
          <p:nvPr/>
        </p:nvSpPr>
        <p:spPr>
          <a:xfrm>
            <a:off x="1103790" y="3429000"/>
            <a:ext cx="5199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8 -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78,8%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078DD9-168C-4550-A47E-A51A002F9178}"/>
              </a:ext>
            </a:extLst>
          </p:cNvPr>
          <p:cNvSpPr txBox="1"/>
          <p:nvPr/>
        </p:nvSpPr>
        <p:spPr>
          <a:xfrm>
            <a:off x="1103790" y="4289272"/>
            <a:ext cx="1067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Задание проверяет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</a:t>
            </a:r>
            <a:r>
              <a:rPr lang="ru-RU" dirty="0">
                <a:latin typeface="Bahnschrift" panose="020B0502040204020203" pitchFamily="34" charset="0"/>
              </a:rPr>
              <a:t>:</a:t>
            </a:r>
          </a:p>
          <a:p>
            <a:r>
              <a:rPr lang="ru-RU" dirty="0">
                <a:latin typeface="Bahnschrift" panose="020B0502040204020203" pitchFamily="34" charset="0"/>
              </a:rPr>
              <a:t>- приводить примеры (в том числе моделировать ситуации) деятельности людей, социальных объектов, явлений, процессов определённого типа в различных сферах общественной жизни, их структурных элементов и проявлений основных функций ИЛИ (в зависимости от плана сборки); </a:t>
            </a:r>
          </a:p>
          <a:p>
            <a:r>
              <a:rPr lang="ru-RU" dirty="0">
                <a:latin typeface="Bahnschrift" panose="020B0502040204020203" pitchFamily="34" charset="0"/>
              </a:rPr>
              <a:t>- решать в рамках изученного материала познавательные и практические задачи, отражающие выполнение типичных для несовершеннолетнего социальных ролей, типичные социальные взаимодействия в различных сферах общественной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3573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17400F-7C8F-4602-BA56-1E78D94F8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7" t="23042" r="28932" b="48997"/>
          <a:stretch/>
        </p:blipFill>
        <p:spPr>
          <a:xfrm>
            <a:off x="2374044" y="1189584"/>
            <a:ext cx="7443911" cy="2432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3163F9-2580-4064-9C47-309A6E444069}"/>
              </a:ext>
            </a:extLst>
          </p:cNvPr>
          <p:cNvSpPr txBox="1"/>
          <p:nvPr/>
        </p:nvSpPr>
        <p:spPr>
          <a:xfrm>
            <a:off x="1094913" y="3859957"/>
            <a:ext cx="571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9 -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повышенного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78,7%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6D1B84-3A61-4C89-983B-93D3D0C15F9F}"/>
              </a:ext>
            </a:extLst>
          </p:cNvPr>
          <p:cNvSpPr txBox="1"/>
          <p:nvPr/>
        </p:nvSpPr>
        <p:spPr>
          <a:xfrm>
            <a:off x="1094913" y="4805712"/>
            <a:ext cx="1067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умение</a:t>
            </a:r>
            <a:r>
              <a:rPr lang="ru-RU" sz="2000" dirty="0">
                <a:latin typeface="Bahnschrift" panose="020B0502040204020203" pitchFamily="34" charset="0"/>
              </a:rPr>
              <a:t>:</a:t>
            </a:r>
          </a:p>
          <a:p>
            <a:r>
              <a:rPr lang="ru-RU" sz="2000" dirty="0" smtClean="0"/>
              <a:t>- устанавливать и объяснять взаимосвязи социальных объектов, явлений, процессов в различных сферах общественной жизни, их элементов и основных функций.</a:t>
            </a:r>
            <a:endParaRPr lang="ru-RU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630EA4-4B98-4F4E-96DD-5BB6F8E6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46" t="24336" r="29806" b="55081"/>
          <a:stretch/>
        </p:blipFill>
        <p:spPr>
          <a:xfrm>
            <a:off x="2340635" y="1189584"/>
            <a:ext cx="7510730" cy="1828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F3339-4716-4E4D-A7A1-38814A56E96A}"/>
              </a:ext>
            </a:extLst>
          </p:cNvPr>
          <p:cNvSpPr txBox="1"/>
          <p:nvPr/>
        </p:nvSpPr>
        <p:spPr>
          <a:xfrm>
            <a:off x="1015014" y="3429000"/>
            <a:ext cx="540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10 -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78,7%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04AFA6-1F57-4E70-996C-F9701189D6B1}"/>
              </a:ext>
            </a:extLst>
          </p:cNvPr>
          <p:cNvSpPr txBox="1"/>
          <p:nvPr/>
        </p:nvSpPr>
        <p:spPr>
          <a:xfrm>
            <a:off x="1015014" y="4263420"/>
            <a:ext cx="1067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</a:t>
            </a:r>
            <a:r>
              <a:rPr lang="ru-RU" sz="2400" dirty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приводить примеры (в том числе моделировать ситуации) деятельности людей, социальных объектов, явлений, процессов определённого типа в различных сферах общественной жизни, их структурных элементов и проявлений основных функций; 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решать в рамках изученного материала познавательные и практические задачи, отражающие выполнение типичных для несовершеннолетнего социальных ролей, типичные социальные взаимодействия в различных сферах общественной жизни.</a:t>
            </a:r>
            <a:endParaRPr lang="ru-RU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011B95-4307-4DE4-9A94-23920727E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8" t="33139" r="29369" b="42007"/>
          <a:stretch/>
        </p:blipFill>
        <p:spPr>
          <a:xfrm>
            <a:off x="2692152" y="1118586"/>
            <a:ext cx="6937897" cy="2046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A44D41-BE75-42BA-A42C-256F2D8B4845}"/>
              </a:ext>
            </a:extLst>
          </p:cNvPr>
          <p:cNvSpPr txBox="1"/>
          <p:nvPr/>
        </p:nvSpPr>
        <p:spPr>
          <a:xfrm>
            <a:off x="1015014" y="3429000"/>
            <a:ext cx="5643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11 -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повышенного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1,6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08D63C-133E-41E0-B50C-0C65D5F2E216}"/>
              </a:ext>
            </a:extLst>
          </p:cNvPr>
          <p:cNvSpPr txBox="1"/>
          <p:nvPr/>
        </p:nvSpPr>
        <p:spPr>
          <a:xfrm>
            <a:off x="1015014" y="4365690"/>
            <a:ext cx="1067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умения: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характеризовать </a:t>
            </a:r>
            <a:r>
              <a:rPr lang="ru-RU" sz="2000" dirty="0"/>
              <a:t>государство как социальный институт;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устанавливать и объяснять взаимосвязи социальных объектов, явлений, процессов в различных сферах общественной жизни, их элементов и основных функций.</a:t>
            </a:r>
            <a:endParaRPr lang="ru-RU" sz="2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4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24AB08-00B2-4B89-8E9C-83E38DA3B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60" t="19158" r="6505" b="11456"/>
          <a:stretch/>
        </p:blipFill>
        <p:spPr>
          <a:xfrm>
            <a:off x="1171851" y="1189583"/>
            <a:ext cx="4925863" cy="5291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92E00A-590E-4324-9B99-3D157F5B8765}"/>
              </a:ext>
            </a:extLst>
          </p:cNvPr>
          <p:cNvSpPr txBox="1"/>
          <p:nvPr/>
        </p:nvSpPr>
        <p:spPr>
          <a:xfrm>
            <a:off x="6350494" y="1189583"/>
            <a:ext cx="5581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12 -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повышенного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78,1%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6AC13D-40BD-4E3B-99DA-EF4366A963C2}"/>
              </a:ext>
            </a:extLst>
          </p:cNvPr>
          <p:cNvSpPr txBox="1"/>
          <p:nvPr/>
        </p:nvSpPr>
        <p:spPr>
          <a:xfrm>
            <a:off x="6421515" y="2137395"/>
            <a:ext cx="54035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умения: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анализировать, обобщать, систематизировать, конкретизировать и критически оценивать социальную информацию, включая экономико-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статистическую, из адаптированных источников и публикаций СМИ, соотносить её с собственными знаниями; 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 используя обществоведческие знания, формулировать выводы, подкрепляя их аргументами.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6916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0880A5-7065-4B53-A0F5-CA98ADEA7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7" t="20971" r="29004" b="53786"/>
          <a:stretch/>
        </p:blipFill>
        <p:spPr>
          <a:xfrm>
            <a:off x="2536637" y="1118587"/>
            <a:ext cx="7248927" cy="2141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2ACB64-3762-44EC-B669-2DCEF04415CA}"/>
              </a:ext>
            </a:extLst>
          </p:cNvPr>
          <p:cNvSpPr txBox="1"/>
          <p:nvPr/>
        </p:nvSpPr>
        <p:spPr>
          <a:xfrm>
            <a:off x="1015014" y="3451254"/>
            <a:ext cx="540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13 -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80,5%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55594B-D2CD-432C-B842-0010FC2207D2}"/>
              </a:ext>
            </a:extLst>
          </p:cNvPr>
          <p:cNvSpPr txBox="1"/>
          <p:nvPr/>
        </p:nvSpPr>
        <p:spPr>
          <a:xfrm>
            <a:off x="1015014" y="4263420"/>
            <a:ext cx="1067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</a:t>
            </a:r>
            <a:r>
              <a:rPr lang="ru-RU" sz="2400" dirty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приводить примеры (в том числе моделировать ситуации) деятельности людей, социальных объектов, явлений, процессов определённого типа в различных сферах общественной жизни, их структурных элементов и проявлений основных функций; 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решать в рамках изученного материала познавательные и практические задачи, отражающие выполнение типичных для несовершеннолетнего социальных ролей, типичные социальные взаимодействия в различных сферах общественной жизни.</a:t>
            </a:r>
            <a:endParaRPr lang="ru-RU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14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578219-C5E8-4E1D-B721-C897CD9F7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1" t="37281" r="41675" b="41100"/>
          <a:stretch/>
        </p:blipFill>
        <p:spPr>
          <a:xfrm>
            <a:off x="2533370" y="1189584"/>
            <a:ext cx="7125260" cy="2370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358876-7662-4E79-B234-CA79BA1C7BD1}"/>
              </a:ext>
            </a:extLst>
          </p:cNvPr>
          <p:cNvSpPr txBox="1"/>
          <p:nvPr/>
        </p:nvSpPr>
        <p:spPr>
          <a:xfrm>
            <a:off x="1015014" y="3659790"/>
            <a:ext cx="540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14 -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74,9%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787F90-F765-480D-8497-AD8AE2472D46}"/>
              </a:ext>
            </a:extLst>
          </p:cNvPr>
          <p:cNvSpPr txBox="1"/>
          <p:nvPr/>
        </p:nvSpPr>
        <p:spPr>
          <a:xfrm>
            <a:off x="1015014" y="4467525"/>
            <a:ext cx="10675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характеризовать традиционные российские духовно-нравственные ценности, государство как социальный институт;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устанавливать и объяснять взаимосвязи социальных объектов, явлений, процессов в различных сферах общественной жизни, их элементов и основных функций.</a:t>
            </a:r>
            <a:endParaRPr lang="ru-RU" sz="2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A924507-AADF-4D19-9E5D-A8A01076A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25" t="21230" r="8544" b="46666"/>
          <a:stretch/>
        </p:blipFill>
        <p:spPr>
          <a:xfrm>
            <a:off x="2748579" y="1189584"/>
            <a:ext cx="6694841" cy="2511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88867E-C9D7-4BDE-9549-C95BD66D8538}"/>
              </a:ext>
            </a:extLst>
          </p:cNvPr>
          <p:cNvSpPr txBox="1"/>
          <p:nvPr/>
        </p:nvSpPr>
        <p:spPr>
          <a:xfrm>
            <a:off x="979504" y="3843434"/>
            <a:ext cx="540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15 -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69,9%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D69D96-F95F-4242-B327-16407ACC1A78}"/>
              </a:ext>
            </a:extLst>
          </p:cNvPr>
          <p:cNvSpPr txBox="1"/>
          <p:nvPr/>
        </p:nvSpPr>
        <p:spPr>
          <a:xfrm>
            <a:off x="979504" y="4721347"/>
            <a:ext cx="10675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умения:</a:t>
            </a:r>
          </a:p>
          <a:p>
            <a:r>
              <a:rPr lang="ru-RU" dirty="0"/>
              <a:t>- классифицировать по разным признакам (в том числе устанавливать существенный признак классификации) социальные объекты, явления, процессы, относящиеся к различным сферам общественной жизни, их существенные признаки, элементы и основные функции.</a:t>
            </a:r>
            <a:endParaRPr lang="ru-RU" sz="2400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FB96F7-1009-479B-B078-FC27602BA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66" t="43107" r="7888" b="39806"/>
          <a:stretch/>
        </p:blipFill>
        <p:spPr>
          <a:xfrm>
            <a:off x="2116405" y="1296139"/>
            <a:ext cx="8089391" cy="1722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3F4412-1B7D-4B7E-B189-6166E4F171E2}"/>
              </a:ext>
            </a:extLst>
          </p:cNvPr>
          <p:cNvSpPr txBox="1"/>
          <p:nvPr/>
        </p:nvSpPr>
        <p:spPr>
          <a:xfrm>
            <a:off x="1171852" y="3429000"/>
            <a:ext cx="540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16 -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69,1%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E15CB5-8060-44D9-A1B8-9FE2835A1978}"/>
              </a:ext>
            </a:extLst>
          </p:cNvPr>
          <p:cNvSpPr txBox="1"/>
          <p:nvPr/>
        </p:nvSpPr>
        <p:spPr>
          <a:xfrm>
            <a:off x="1171852" y="4293868"/>
            <a:ext cx="1067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</a:t>
            </a:r>
            <a:r>
              <a:rPr lang="ru-RU" sz="2400" dirty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приводить примеры (в том числе моделировать ситуации) деятельности людей, социальных объектов, явлений, процессов определённого типа в различных сферах общественной жизни, их структурных элементов и проявлений основных функций; 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решать в рамках изученного материала познавательные и практические задачи, отражающие выполнение типичных для несовершеннолетнего социальных ролей, типичные социальные взаимодействия в различных сферах общественной жизни.</a:t>
            </a:r>
            <a:endParaRPr lang="ru-RU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6D5EA4-AFB9-44A2-81EF-7B2AA2A5C7BB}"/>
              </a:ext>
            </a:extLst>
          </p:cNvPr>
          <p:cNvSpPr txBox="1"/>
          <p:nvPr/>
        </p:nvSpPr>
        <p:spPr>
          <a:xfrm>
            <a:off x="1239914" y="461638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Краткая характеристика КИМ ОГЭ в 2023 году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2A37C19-DD70-429B-8113-1A31FEEB2805}"/>
              </a:ext>
            </a:extLst>
          </p:cNvPr>
          <p:cNvSpPr/>
          <p:nvPr/>
        </p:nvSpPr>
        <p:spPr>
          <a:xfrm>
            <a:off x="1032769" y="1332001"/>
            <a:ext cx="105703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Bahnschrift" panose="020B0502040204020203" pitchFamily="34" charset="0"/>
              </a:rPr>
              <a:t>Экзаменационная работа включает в себя 24 задания: </a:t>
            </a:r>
          </a:p>
          <a:p>
            <a:r>
              <a:rPr lang="ru-RU" sz="3200" dirty="0">
                <a:solidFill>
                  <a:schemeClr val="accent1"/>
                </a:solidFill>
                <a:latin typeface="Bahnschrift" panose="020B0502040204020203" pitchFamily="34" charset="0"/>
              </a:rPr>
              <a:t>16 заданий </a:t>
            </a:r>
            <a:r>
              <a:rPr lang="ru-RU" sz="3200" dirty="0">
                <a:latin typeface="Bahnschrift" panose="020B0502040204020203" pitchFamily="34" charset="0"/>
              </a:rPr>
              <a:t>- с кратким ответом; </a:t>
            </a:r>
          </a:p>
          <a:p>
            <a:r>
              <a:rPr lang="ru-RU" sz="3200" dirty="0">
                <a:solidFill>
                  <a:schemeClr val="accent1"/>
                </a:solidFill>
                <a:latin typeface="Bahnschrift" panose="020B0502040204020203" pitchFamily="34" charset="0"/>
              </a:rPr>
              <a:t>8 заданий </a:t>
            </a:r>
            <a:r>
              <a:rPr lang="ru-RU" sz="3200" dirty="0">
                <a:latin typeface="Bahnschrift" panose="020B0502040204020203" pitchFamily="34" charset="0"/>
              </a:rPr>
              <a:t>- с развернутым ответом;</a:t>
            </a:r>
          </a:p>
          <a:p>
            <a:r>
              <a:rPr lang="ru-RU" sz="3200" dirty="0">
                <a:latin typeface="Bahnschrift" panose="020B0502040204020203" pitchFamily="34" charset="0"/>
              </a:rPr>
              <a:t>Задания по уровню:</a:t>
            </a:r>
          </a:p>
          <a:p>
            <a:r>
              <a:rPr lang="ru-RU" sz="3200" dirty="0">
                <a:latin typeface="Bahnschrift" panose="020B0502040204020203" pitchFamily="34" charset="0"/>
              </a:rPr>
              <a:t>Базовый - </a:t>
            </a:r>
            <a:r>
              <a:rPr lang="ru-RU" sz="3200" dirty="0">
                <a:solidFill>
                  <a:schemeClr val="accent1"/>
                </a:solidFill>
                <a:latin typeface="Bahnschrift" panose="020B0502040204020203" pitchFamily="34" charset="0"/>
              </a:rPr>
              <a:t>14</a:t>
            </a:r>
            <a:r>
              <a:rPr lang="ru-RU" sz="3200" dirty="0">
                <a:latin typeface="Bahnschrift" panose="020B0502040204020203" pitchFamily="34" charset="0"/>
              </a:rPr>
              <a:t>; </a:t>
            </a:r>
          </a:p>
          <a:p>
            <a:r>
              <a:rPr lang="ru-RU" sz="3200" dirty="0">
                <a:latin typeface="Bahnschrift" panose="020B0502040204020203" pitchFamily="34" charset="0"/>
              </a:rPr>
              <a:t>Повышенный - </a:t>
            </a:r>
            <a:r>
              <a:rPr lang="ru-RU" sz="3200" dirty="0">
                <a:solidFill>
                  <a:schemeClr val="accent1"/>
                </a:solidFill>
                <a:latin typeface="Bahnschrift" panose="020B0502040204020203" pitchFamily="34" charset="0"/>
              </a:rPr>
              <a:t>8</a:t>
            </a:r>
            <a:r>
              <a:rPr lang="ru-RU" sz="3200" dirty="0">
                <a:latin typeface="Bahnschrift" panose="020B0502040204020203" pitchFamily="34" charset="0"/>
              </a:rPr>
              <a:t>; </a:t>
            </a:r>
          </a:p>
          <a:p>
            <a:r>
              <a:rPr lang="ru-RU" sz="3200" dirty="0">
                <a:latin typeface="Bahnschrift" panose="020B0502040204020203" pitchFamily="34" charset="0"/>
              </a:rPr>
              <a:t>Высокий – </a:t>
            </a:r>
            <a:r>
              <a:rPr lang="ru-RU" sz="3200" dirty="0">
                <a:solidFill>
                  <a:schemeClr val="accent1"/>
                </a:solidFill>
                <a:latin typeface="Bahnschrift" panose="020B0502040204020203" pitchFamily="34" charset="0"/>
              </a:rPr>
              <a:t>2</a:t>
            </a:r>
            <a:r>
              <a:rPr lang="ru-RU" sz="3200" dirty="0">
                <a:latin typeface="Bahnschrift" panose="020B0502040204020203" pitchFamily="34" charset="0"/>
              </a:rPr>
              <a:t>.</a:t>
            </a:r>
          </a:p>
          <a:p>
            <a:r>
              <a:rPr lang="ru-RU" sz="3200" dirty="0">
                <a:latin typeface="Bahnschrift" panose="020B0502040204020203" pitchFamily="34" charset="0"/>
              </a:rPr>
              <a:t>Минимальный балл за выполнение всей работы – </a:t>
            </a:r>
            <a:r>
              <a:rPr lang="ru-RU" sz="3200" dirty="0">
                <a:solidFill>
                  <a:schemeClr val="accent1"/>
                </a:solidFill>
                <a:latin typeface="Bahnschrift" panose="020B0502040204020203" pitchFamily="34" charset="0"/>
              </a:rPr>
              <a:t>14</a:t>
            </a:r>
            <a:r>
              <a:rPr lang="ru-RU" sz="3200" dirty="0">
                <a:latin typeface="Bahnschrift" panose="020B0502040204020203" pitchFamily="34" charset="0"/>
              </a:rPr>
              <a:t>.</a:t>
            </a:r>
          </a:p>
          <a:p>
            <a:r>
              <a:rPr lang="ru-RU" sz="3200" dirty="0">
                <a:latin typeface="Bahnschrift" panose="020B0502040204020203" pitchFamily="34" charset="0"/>
              </a:rPr>
              <a:t>Максимальный балл  за выполнение всей работы – </a:t>
            </a:r>
            <a:r>
              <a:rPr lang="ru-RU" sz="3200" dirty="0">
                <a:solidFill>
                  <a:schemeClr val="accent1"/>
                </a:solidFill>
                <a:latin typeface="Bahnschrift" panose="020B0502040204020203" pitchFamily="34" charset="0"/>
              </a:rPr>
              <a:t>37</a:t>
            </a:r>
            <a:r>
              <a:rPr lang="ru-RU" sz="3200" dirty="0">
                <a:latin typeface="Bahnschrift" panose="020B0502040204020203" pitchFamily="34" charset="0"/>
              </a:rPr>
              <a:t>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C2AE6D56-C8BC-4C44-9774-12D9B9BF1656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5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246B66-0843-4F4B-837A-C6653F957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0" t="28091" r="28932" b="52103"/>
          <a:stretch/>
        </p:blipFill>
        <p:spPr>
          <a:xfrm>
            <a:off x="2017480" y="1189584"/>
            <a:ext cx="8157040" cy="1890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C7480B-0C75-4A4F-A1BB-7A2EE8BCD457}"/>
              </a:ext>
            </a:extLst>
          </p:cNvPr>
          <p:cNvSpPr txBox="1"/>
          <p:nvPr/>
        </p:nvSpPr>
        <p:spPr>
          <a:xfrm>
            <a:off x="1171852" y="3233650"/>
            <a:ext cx="540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17 -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1,2%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3C3075-AB5D-4513-8933-03477E40B6CE}"/>
              </a:ext>
            </a:extLst>
          </p:cNvPr>
          <p:cNvSpPr txBox="1"/>
          <p:nvPr/>
        </p:nvSpPr>
        <p:spPr>
          <a:xfrm>
            <a:off x="1171852" y="4094651"/>
            <a:ext cx="1067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Задание проверяет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</a:t>
            </a:r>
            <a:r>
              <a:rPr lang="ru-RU" dirty="0">
                <a:latin typeface="Bahnschrift" panose="020B0502040204020203" pitchFamily="34" charset="0"/>
              </a:rPr>
              <a:t>:</a:t>
            </a:r>
          </a:p>
          <a:p>
            <a:r>
              <a:rPr lang="ru-RU" dirty="0">
                <a:latin typeface="Bahnschrift" panose="020B0502040204020203" pitchFamily="34" charset="0"/>
              </a:rPr>
              <a:t>- приводить примеры (в том числе моделировать ситуации) деятельности людей, социальных объектов, явлений, процессов определённого типа в различных сферах общественной жизни, их структурных элементов и проявлений основных функций ИЛИ (в зависимости от плана сборки); </a:t>
            </a:r>
          </a:p>
          <a:p>
            <a:r>
              <a:rPr lang="ru-RU" dirty="0">
                <a:latin typeface="Bahnschrift" panose="020B0502040204020203" pitchFamily="34" charset="0"/>
              </a:rPr>
              <a:t>- решать в рамках изученного материала познавательные и практические задачи, отражающие выполнение типичных для несовершеннолетнего социальных ролей, типичные социальные взаимодействия в различных сферах общественной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38986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BE98D4-F901-44F3-B572-5F50F66C9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45" t="36634" r="32281" b="40841"/>
          <a:stretch/>
        </p:blipFill>
        <p:spPr>
          <a:xfrm>
            <a:off x="2718678" y="1189584"/>
            <a:ext cx="6884845" cy="1935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87FA01-3BE0-416F-BE70-FFD9645C768A}"/>
              </a:ext>
            </a:extLst>
          </p:cNvPr>
          <p:cNvSpPr txBox="1"/>
          <p:nvPr/>
        </p:nvSpPr>
        <p:spPr>
          <a:xfrm>
            <a:off x="1171852" y="3379155"/>
            <a:ext cx="5805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18 -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повышенного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1,1%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DF19C2-6D98-4CAD-BA32-45A399F1363F}"/>
              </a:ext>
            </a:extLst>
          </p:cNvPr>
          <p:cNvSpPr txBox="1"/>
          <p:nvPr/>
        </p:nvSpPr>
        <p:spPr>
          <a:xfrm>
            <a:off x="1171852" y="4440829"/>
            <a:ext cx="1067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умение</a:t>
            </a:r>
            <a:r>
              <a:rPr lang="ru-RU" sz="2000" dirty="0">
                <a:latin typeface="Bahnschrift" panose="020B0502040204020203" pitchFamily="34" charset="0"/>
              </a:rPr>
              <a:t>:</a:t>
            </a:r>
          </a:p>
          <a:p>
            <a:r>
              <a:rPr lang="ru-RU" sz="2000" dirty="0"/>
              <a:t>- устанавливать и объяснять взаимосвязи социальных объектов, явлений, процессов в различных сферах общественной жизни, их элементов и основных функций.</a:t>
            </a:r>
            <a:endParaRPr lang="ru-RU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9FF340-3450-452D-BF6C-6513BEF6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47" t="17346" r="6942" b="51974"/>
          <a:stretch/>
        </p:blipFill>
        <p:spPr>
          <a:xfrm>
            <a:off x="2800456" y="1170708"/>
            <a:ext cx="6591087" cy="2930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10F97A-7877-4FC1-A8CB-0B2DFF01C52F}"/>
              </a:ext>
            </a:extLst>
          </p:cNvPr>
          <p:cNvSpPr txBox="1"/>
          <p:nvPr/>
        </p:nvSpPr>
        <p:spPr>
          <a:xfrm>
            <a:off x="1305016" y="4173696"/>
            <a:ext cx="60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19 -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1,6%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994EB4-521F-4177-A32D-0FA95BE876AD}"/>
              </a:ext>
            </a:extLst>
          </p:cNvPr>
          <p:cNvSpPr txBox="1"/>
          <p:nvPr/>
        </p:nvSpPr>
        <p:spPr>
          <a:xfrm>
            <a:off x="1305016" y="5017878"/>
            <a:ext cx="10675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умение</a:t>
            </a:r>
            <a:r>
              <a:rPr lang="ru-RU" sz="2000" dirty="0">
                <a:latin typeface="Bahnschrift" panose="020B0502040204020203" pitchFamily="34" charset="0"/>
              </a:rPr>
              <a:t>:</a:t>
            </a:r>
          </a:p>
          <a:p>
            <a:r>
              <a:rPr lang="ru-RU" sz="2000" dirty="0"/>
              <a:t>- </a:t>
            </a:r>
            <a:r>
              <a:rPr lang="ru-RU" dirty="0"/>
              <a:t>сравнивать (в том числе устанавливать основания для сравнения) деятельность людей, социальные объекты, явления, процессы в различных сферах общественной жизни, их элементы и основные функции.</a:t>
            </a:r>
            <a:endParaRPr lang="ru-RU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20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2BCD68-E69D-4AC1-AD92-77E7892E8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20" t="35340" r="8544" b="40841"/>
          <a:stretch/>
        </p:blipFill>
        <p:spPr>
          <a:xfrm>
            <a:off x="2616222" y="1344992"/>
            <a:ext cx="6959556" cy="2510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AB3C0E-1242-40CA-BA2A-6018C3C2EA13}"/>
              </a:ext>
            </a:extLst>
          </p:cNvPr>
          <p:cNvSpPr txBox="1"/>
          <p:nvPr/>
        </p:nvSpPr>
        <p:spPr>
          <a:xfrm>
            <a:off x="1171852" y="3994952"/>
            <a:ext cx="513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Задание 20 -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1,9%</a:t>
            </a:r>
            <a:r>
              <a:rPr lang="ru-RU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1A2112-D2DB-49F3-A3C0-1F444D5750E5}"/>
              </a:ext>
            </a:extLst>
          </p:cNvPr>
          <p:cNvSpPr txBox="1"/>
          <p:nvPr/>
        </p:nvSpPr>
        <p:spPr>
          <a:xfrm>
            <a:off x="1171852" y="4780344"/>
            <a:ext cx="10675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характеризовать традиционные российские духовно-нравственные ценности, государство как социальный институт;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устанавливать и объяснять взаимосвязи социальных объектов, явлений, процессов в различных сферах общественной жизни, их элементов и основных функций.</a:t>
            </a:r>
            <a:endParaRPr lang="ru-RU" sz="2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21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B8E3C1-F505-4256-BA6B-47A2667EBCFB}"/>
              </a:ext>
            </a:extLst>
          </p:cNvPr>
          <p:cNvSpPr txBox="1"/>
          <p:nvPr/>
        </p:nvSpPr>
        <p:spPr>
          <a:xfrm>
            <a:off x="6484391" y="5679717"/>
            <a:ext cx="501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Задание 21 -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повышенного</a:t>
            </a:r>
            <a:r>
              <a:rPr lang="ru-RU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1,1%</a:t>
            </a:r>
            <a:r>
              <a:rPr lang="ru-RU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DFF061-B49F-4842-8298-EB80FB6FAD30}"/>
              </a:ext>
            </a:extLst>
          </p:cNvPr>
          <p:cNvSpPr txBox="1"/>
          <p:nvPr/>
        </p:nvSpPr>
        <p:spPr>
          <a:xfrm>
            <a:off x="6807584" y="2857662"/>
            <a:ext cx="5159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Задание направлено на проверку овладения смысловым чтением текстов обществоведческой тематики, позволяющим воспринимать, понимать и интерпретировать смысл текстов разных типов, жанров, назначений; умения составлять на их основе план, преобразовывать текстовую информацию в модели (таблицу, диаграмму,</a:t>
            </a:r>
          </a:p>
          <a:p>
            <a:r>
              <a:rPr lang="ru-RU" dirty="0"/>
              <a:t>схему).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59166" t="14253" r="7803" b="35575"/>
          <a:stretch/>
        </p:blipFill>
        <p:spPr bwMode="auto">
          <a:xfrm>
            <a:off x="1079938" y="1347951"/>
            <a:ext cx="4556234" cy="4642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584" y="1429413"/>
            <a:ext cx="3554276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22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7F95B4-1660-4716-84FD-20E91C3B6E31}"/>
              </a:ext>
            </a:extLst>
          </p:cNvPr>
          <p:cNvSpPr txBox="1"/>
          <p:nvPr/>
        </p:nvSpPr>
        <p:spPr>
          <a:xfrm>
            <a:off x="1305016" y="3251135"/>
            <a:ext cx="5018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22 -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1,1%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641E35-2771-4EE6-8361-9A00AEE399DE}"/>
              </a:ext>
            </a:extLst>
          </p:cNvPr>
          <p:cNvSpPr txBox="1"/>
          <p:nvPr/>
        </p:nvSpPr>
        <p:spPr>
          <a:xfrm>
            <a:off x="1171852" y="4101040"/>
            <a:ext cx="1004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направлено на проверку овладения приёмами поиска и извлечения социальной информации.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759" y="3511290"/>
            <a:ext cx="207282" cy="14022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/>
          <a:srcRect l="57884" t="14824" r="9888" b="75769"/>
          <a:stretch/>
        </p:blipFill>
        <p:spPr bwMode="auto">
          <a:xfrm>
            <a:off x="3602421" y="1426779"/>
            <a:ext cx="4390696" cy="131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35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23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E57D0A-F239-4AE6-90C5-F03942764B78}"/>
              </a:ext>
            </a:extLst>
          </p:cNvPr>
          <p:cNvSpPr txBox="1"/>
          <p:nvPr/>
        </p:nvSpPr>
        <p:spPr>
          <a:xfrm>
            <a:off x="1171852" y="2779340"/>
            <a:ext cx="5663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23 -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высокого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0,6%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DABE47-BF7C-4C24-AAE4-09BC4A3B75F3}"/>
              </a:ext>
            </a:extLst>
          </p:cNvPr>
          <p:cNvSpPr txBox="1"/>
          <p:nvPr/>
        </p:nvSpPr>
        <p:spPr>
          <a:xfrm>
            <a:off x="1171852" y="3861343"/>
            <a:ext cx="10040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направлено на проверку </a:t>
            </a:r>
            <a:r>
              <a:rPr lang="ru-RU" sz="2400" dirty="0">
                <a:solidFill>
                  <a:schemeClr val="accent1"/>
                </a:solidFill>
              </a:rPr>
              <a:t>умений</a:t>
            </a:r>
            <a:r>
              <a:rPr lang="ru-RU" sz="2400" dirty="0"/>
              <a:t>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приводить примеры (в том числе моделировать ситуации) деятельности людей, социальных объектов, явлений, процессов определённого типа в различных сферах общественной жизни, их структурных элементов и проявлений основных функций; 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решать в рамках изученного материала познавательные и практические задачи, отражающие выполнение типичных для несовершеннолетнего социальных ролей, типичные социальные взаимодействия в различных сферах общественной жизни.</a:t>
            </a:r>
            <a:endParaRPr lang="ru-RU" sz="4000" dirty="0">
              <a:latin typeface="Bahnschrift" panose="020B0502040204020203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22449" t="14252" r="42437" b="78621"/>
          <a:stretch/>
        </p:blipFill>
        <p:spPr bwMode="auto">
          <a:xfrm>
            <a:off x="3917731" y="1189585"/>
            <a:ext cx="4217275" cy="1112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2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24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41B66C-546C-4E1A-82E3-2C2C35A2195A}"/>
              </a:ext>
            </a:extLst>
          </p:cNvPr>
          <p:cNvSpPr txBox="1"/>
          <p:nvPr/>
        </p:nvSpPr>
        <p:spPr>
          <a:xfrm>
            <a:off x="1171852" y="2486377"/>
            <a:ext cx="5663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24 -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высокого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набранный балл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0,6%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84DF7C-3300-4594-9ECD-CF1A3A447577}"/>
              </a:ext>
            </a:extLst>
          </p:cNvPr>
          <p:cNvSpPr txBox="1"/>
          <p:nvPr/>
        </p:nvSpPr>
        <p:spPr>
          <a:xfrm>
            <a:off x="1171852" y="3194263"/>
            <a:ext cx="100406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Задание направлено на проверку </a:t>
            </a:r>
            <a:r>
              <a:rPr lang="ru-RU" sz="2000" dirty="0">
                <a:solidFill>
                  <a:schemeClr val="accent1"/>
                </a:solidFill>
              </a:rPr>
              <a:t>умений</a:t>
            </a:r>
            <a:r>
              <a:rPr lang="ru-RU" sz="2000" dirty="0"/>
              <a:t>:</a:t>
            </a:r>
          </a:p>
          <a:p>
            <a:r>
              <a:rPr lang="ru-RU" sz="1600" dirty="0"/>
              <a:t>- использовать полученные знания для объяснения (устного и письменного) сущности, взаимосвязей явлений, процессов социальной действительности; </a:t>
            </a:r>
          </a:p>
          <a:p>
            <a:r>
              <a:rPr lang="ru-RU" sz="1600" dirty="0"/>
              <a:t>- с опорой на обществоведческие знания, факты общественной жизни и личный социальный опыт определять и аргументировать с точки зрения социальных ценностей и норм своё отношение к явлениям, процессам социальной действительности; </a:t>
            </a:r>
          </a:p>
          <a:p>
            <a:r>
              <a:rPr lang="ru-RU" sz="1600" dirty="0"/>
              <a:t>- анализировать, обобщать, систематизировать, конкретизировать и критически оценивать социальную информацию из адаптированных источников и публикаций СМИ, соотносить её с собственными знаниями о моральном и правовом регулировании поведения человека, личным социальным опытом; </a:t>
            </a:r>
          </a:p>
          <a:p>
            <a:r>
              <a:rPr lang="ru-RU" sz="1600" dirty="0"/>
              <a:t>- оценивать собственные поступки и поведение других людей с точки зрения их соответствия моральным, правовым и иным видам социальных норм, экономической рациональности.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58525" t="14538" r="9086" b="75770"/>
          <a:stretch/>
        </p:blipFill>
        <p:spPr bwMode="auto">
          <a:xfrm>
            <a:off x="3358055" y="1047565"/>
            <a:ext cx="4776952" cy="1191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538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938" y="1087819"/>
            <a:ext cx="1024758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1. Во всех образовательных организациях в самом начале нового учебного года учителям-предметникам необходимо провести количественный и качественный анализ результатов основного государственного экзамена в 2023 году в образовательной организации и совместно с руководителями методических объединений определить мероприятия по устранению трудностей в выполнении заданий.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2. Проанализировать результаты ОГЭ на заседаниях районных (городских), школьных методических объединений и определить актуальные проблемы повышения качества преподавания учебного предмета «Обществознание» и уровня подготовки обучающихся к ОГЭ как форме государственной итоговой аттестации.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3.Обобщить и распространить эффективные педагогические практики ОО по подготовке обучающихся к ОГЭ и организации контроля в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разноуровневых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группах обучающихся в системе промежуточной и итоговой аттестации.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4.С целью обмена опытом и качественной подготовки к ОГЭ руководителям методических объединений следует организовать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взаимопосещение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занятий учителями обществознания.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Проанализировать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учебников, которые вошли в федеральный перечень учебников (рекомендуемых Министерством просвещения Российской Федерации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7. Применять на уроках контроля уровня качества усвоения укрупненных дидактических единиц курса заданий из открытого банка заданий ОГЭ по обществознанию ФИПИ, из подготовленных специалистами ФИПИ сборников заданий для подготовки к ОГЭ.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8. Для самостоятельной подготовки обучающихся рекомендуется использовать «Навигатор самостоятельной подготовки к ОГЭ» ФИПИ.</a:t>
            </a:r>
          </a:p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2173" y="472476"/>
            <a:ext cx="7266220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Учителям, методическим объединениям учителей.</a:t>
            </a:r>
          </a:p>
        </p:txBody>
      </p:sp>
    </p:spTree>
    <p:extLst>
      <p:ext uri="{BB962C8B-B14F-4D97-AF65-F5344CB8AC3E}">
        <p14:creationId xmlns:p14="http://schemas.microsoft.com/office/powerpoint/2010/main" val="21340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4028" y="596514"/>
            <a:ext cx="7331431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Муниципальным органам управления образованием.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4269" y="1086713"/>
            <a:ext cx="11201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1.Организовать в муниципалитетах мероприятия по обобщению и распространению эффективных педагогических практик по подготовке к ОГЭ по обществознанию.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2.Организовать проведение и анализ результатов пробных экзаменов среди учащихся, выбравших для сдачи ОГЭ предмет «обществознание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 целях совершенствования преподавания предмета «Обществознание» руководителям образовательных организаций (особенно с низкими результатами ОГЭ) проанализировать методическую подготовку педагогических кадров, обеспечить постоянное повышение их квалификации на курсах повышения квалификации, семинарах,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вебинарах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проводимых как на муниципальном, так и на региональном и федеральном уровнях.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4. Следует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проводить на региональном уровне повышение квалификации руководителей методических объединений и заинтересованных учителей в форме мастер-классов, семинаров, курсов для формирования понимания общих подходов к оцениванию заданий с развернутым ответом. А также семинары, посвященные изучению и разбору типичных ошибок.</a:t>
            </a:r>
          </a:p>
          <a:p>
            <a:pPr indent="450215" algn="just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47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239914" y="461638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Динамика результатов ОГЭ по обществознанию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1149BF22-C09F-4A0B-ADE4-8AFD149A7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200072"/>
              </p:ext>
            </p:extLst>
          </p:nvPr>
        </p:nvGraphicFramePr>
        <p:xfrm>
          <a:off x="923277" y="1171828"/>
          <a:ext cx="10475649" cy="215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667">
                  <a:extLst>
                    <a:ext uri="{9D8B030D-6E8A-4147-A177-3AD203B41FA5}">
                      <a16:colId xmlns:a16="http://schemas.microsoft.com/office/drawing/2014/main" xmlns="" val="3973702766"/>
                    </a:ext>
                  </a:extLst>
                </a:gridCol>
                <a:gridCol w="1378222">
                  <a:extLst>
                    <a:ext uri="{9D8B030D-6E8A-4147-A177-3AD203B41FA5}">
                      <a16:colId xmlns:a16="http://schemas.microsoft.com/office/drawing/2014/main" xmlns="" val="1259982993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2464850532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2048892191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3466910222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3798392791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3332634203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1342583963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1140274224"/>
                    </a:ext>
                  </a:extLst>
                </a:gridCol>
                <a:gridCol w="872970">
                  <a:extLst>
                    <a:ext uri="{9D8B030D-6E8A-4147-A177-3AD203B41FA5}">
                      <a16:colId xmlns:a16="http://schemas.microsoft.com/office/drawing/2014/main" xmlns="" val="3623280699"/>
                    </a:ext>
                  </a:extLst>
                </a:gridCol>
              </a:tblGrid>
              <a:tr h="56303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Arial Black" panose="020B0A04020102020204" pitchFamily="34" charset="0"/>
                        </a:rPr>
                        <a:t>Суммарный</a:t>
                      </a:r>
                      <a:r>
                        <a:rPr lang="ru-RU" sz="1050" baseline="0" dirty="0">
                          <a:latin typeface="Arial Black" panose="020B0A04020102020204" pitchFamily="34" charset="0"/>
                        </a:rPr>
                        <a:t> первичный балл за работу в целом</a:t>
                      </a:r>
                      <a:endParaRPr lang="ru-RU" sz="105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Black" panose="020B0A04020102020204" pitchFamily="34" charset="0"/>
                        </a:rPr>
                        <a:t>Количество сдававших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0 - 13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14 - 23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24 - 31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32 - 37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327978"/>
                  </a:ext>
                </a:extLst>
              </a:tr>
              <a:tr h="4816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Отметка по пятибалльной системе оценивания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</a:rPr>
                        <a:t>«2»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</a:rPr>
                        <a:t>«3»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</a:rPr>
                        <a:t>«4»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</a:rPr>
                        <a:t>«5»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522967"/>
                  </a:ext>
                </a:extLst>
              </a:tr>
              <a:tr h="1236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чел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чел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чел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чел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43675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B050"/>
                          </a:solidFill>
                          <a:latin typeface="Bahnschrift SemiBold" panose="020B0502040204020203" pitchFamily="34" charset="0"/>
                        </a:rPr>
                        <a:t>2022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39584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83544949"/>
                  </a:ext>
                </a:extLst>
              </a:tr>
              <a:tr h="37770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7030A0"/>
                          </a:solidFill>
                          <a:latin typeface="Bahnschrift SemiBold" panose="020B0502040204020203" pitchFamily="34" charset="0"/>
                        </a:rPr>
                        <a:t>2023</a:t>
                      </a:r>
                      <a:r>
                        <a:rPr lang="ru-RU" baseline="0" dirty="0">
                          <a:solidFill>
                            <a:srgbClr val="7030A0"/>
                          </a:solidFill>
                          <a:latin typeface="Bahnschrift SemiBold" panose="020B0502040204020203" pitchFamily="34" charset="0"/>
                        </a:rPr>
                        <a:t> год</a:t>
                      </a:r>
                      <a:endParaRPr lang="ru-RU" dirty="0">
                        <a:solidFill>
                          <a:srgbClr val="7030A0"/>
                        </a:solidFill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7030A0"/>
                          </a:solidFill>
                        </a:rPr>
                        <a:t>41816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72360300"/>
                  </a:ext>
                </a:extLst>
              </a:tr>
            </a:tbl>
          </a:graphicData>
        </a:graphic>
      </p:graphicFrame>
      <p:pic>
        <p:nvPicPr>
          <p:cNvPr id="6" name="Рисунок 5" descr="C:\Users\User\Desktop\САО_2023\Скрин диаграмм\Общество.png">
            <a:extLst>
              <a:ext uri="{FF2B5EF4-FFF2-40B4-BE49-F238E27FC236}">
                <a16:creationId xmlns:a16="http://schemas.microsoft.com/office/drawing/2014/main" xmlns="" id="{C7285C27-B57D-47E9-8BAE-8A07C401692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7" b="9908"/>
          <a:stretch/>
        </p:blipFill>
        <p:spPr bwMode="auto">
          <a:xfrm>
            <a:off x="2011508" y="3564385"/>
            <a:ext cx="8168982" cy="2831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8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7977" y="133163"/>
            <a:ext cx="971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Рекомендации по организации дифференцированного обучения школьников с разным уровнем предметной подготовки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4811" y="1535837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2DE1E79-6027-4BF8-BC1B-3F71432D8172}"/>
              </a:ext>
            </a:extLst>
          </p:cNvPr>
          <p:cNvSpPr/>
          <p:nvPr/>
        </p:nvSpPr>
        <p:spPr>
          <a:xfrm>
            <a:off x="763479" y="1702672"/>
            <a:ext cx="10981677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дифференциации работы на уроках обществознания организовать личностно ориентированную работу по овладению курсом, учитывающую пробелы в знаниях и умениях конкретного ученика; с помощью текущего и тематического контроля систематически фиксировать продвижение отдельных обучающихся по пути достижения зафиксированных на нормативном уровне требований к их знаниям и умениям. При этом, учителям следует руководствоваться методическими рекомендациями обучающимся по организации индивидуальной подготовки, которые разработаны специалистами ФИПИ. 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обучающихся с высоким уровнем подготовки, претендующим на получение оценки «5» целесообразно обратить внимание не только на обучение выполнению заданий, но и на обучение корректному оформлению заданий, в рамках требований критериев. </a:t>
            </a:r>
          </a:p>
        </p:txBody>
      </p:sp>
    </p:spTree>
    <p:extLst>
      <p:ext uri="{BB962C8B-B14F-4D97-AF65-F5344CB8AC3E}">
        <p14:creationId xmlns:p14="http://schemas.microsoft.com/office/powerpoint/2010/main" val="10817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2894A41-7EE2-4E83-BC98-EAA91D3DECE1}"/>
              </a:ext>
            </a:extLst>
          </p:cNvPr>
          <p:cNvSpPr/>
          <p:nvPr/>
        </p:nvSpPr>
        <p:spPr>
          <a:xfrm>
            <a:off x="1171849" y="1440260"/>
            <a:ext cx="99785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работе с обучающимися, которые рискуют получить оценку «2», помимо перечисленных выше приемов и методов, необходимо сконцентрировать дополнительное внимание на грамотной и корректной записи и изложении собственных мыслей и суждений. Важным аспектов в их подготовке должно стать понимание (правильная мотивация) к выполнению заданий, и участию в ОГЭ по обществознанию. В большинстве случаев, в данной группе выпускники в принципе не смогли выполнить задания правильно – как по содержанию, так и по форме, что привело к снижению баллов при оценивании.  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подготовки плана работы с обучающимися в зоне риска рекомендуем использовать «Методические рекомендации для учителей по преподаванию учебных предметов в образовательных организациях с высокой долей обучающихся с рисками учебной неуспешности» ФИПИ (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https://fipi.ru/metodicheskaya-kopilka/metod-rekomendatsii-dlya-slabykh-shkol#!/tab/223974643-10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76138E-0FBA-4535-9D3D-8E083CA8E1F7}"/>
              </a:ext>
            </a:extLst>
          </p:cNvPr>
          <p:cNvSpPr txBox="1"/>
          <p:nvPr/>
        </p:nvSpPr>
        <p:spPr>
          <a:xfrm>
            <a:off x="958788" y="426078"/>
            <a:ext cx="1019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Рекомендации учителям, методическим объединениям</a:t>
            </a:r>
          </a:p>
        </p:txBody>
      </p:sp>
    </p:spTree>
    <p:extLst>
      <p:ext uri="{BB962C8B-B14F-4D97-AF65-F5344CB8AC3E}">
        <p14:creationId xmlns:p14="http://schemas.microsoft.com/office/powerpoint/2010/main" val="3351924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092D62B-C425-4582-AA39-70260C4645A7}"/>
              </a:ext>
            </a:extLst>
          </p:cNvPr>
          <p:cNvSpPr/>
          <p:nvPr/>
        </p:nvSpPr>
        <p:spPr>
          <a:xfrm>
            <a:off x="720571" y="1260679"/>
            <a:ext cx="107508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школьников, которых можно отнести к группе претендующих на получение оценки «4», основное внимание должно быть направлено на обучение в процессе выполнения заданий различного содержания и разного уровня сложности на следующие моменты: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 экзамене по обществознанию следует придерживаться, в том числе формализованных требований к выполнению заданий;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сконцентрировать внимание на составлении примеров, так как данный блок требует синтеза собственных идей и обществоведческих знаний;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знать и понимать структуру экзаменационной работы.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обучающихся в группе претендующих на оценку «3», важнейшим элементом является освоение теоретического материала обществоведческого курса. Эта группа обучающихся нуждается в дополнительной работе с теоретическим материалом, выполнении большого количества заданий, предполагающих преобразование и интерпретацию информации. При организации работы с обучающимися, испытывающими затруднения при выполнении определенных заданий, целесообразно использовать памятки, например, по составлению плана текста.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C4869D-7B18-4F8A-8813-29DDEFA2360B}"/>
              </a:ext>
            </a:extLst>
          </p:cNvPr>
          <p:cNvSpPr txBox="1"/>
          <p:nvPr/>
        </p:nvSpPr>
        <p:spPr>
          <a:xfrm>
            <a:off x="958788" y="426078"/>
            <a:ext cx="1019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Рекомендации учителям, методическим объединениям</a:t>
            </a:r>
          </a:p>
        </p:txBody>
      </p:sp>
    </p:spTree>
    <p:extLst>
      <p:ext uri="{BB962C8B-B14F-4D97-AF65-F5344CB8AC3E}">
        <p14:creationId xmlns:p14="http://schemas.microsoft.com/office/powerpoint/2010/main" val="42270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509204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F5B03D-65AF-46FF-812C-826AD55BAF36}"/>
              </a:ext>
            </a:extLst>
          </p:cNvPr>
          <p:cNvSpPr txBox="1"/>
          <p:nvPr/>
        </p:nvSpPr>
        <p:spPr>
          <a:xfrm>
            <a:off x="1065319" y="163302"/>
            <a:ext cx="1019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Рекомендации муниципальным органам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управления образованием и администрациям образовательных организаций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F814F71-7235-4707-80AF-FFEC7D13E8E6}"/>
              </a:ext>
            </a:extLst>
          </p:cNvPr>
          <p:cNvSpPr/>
          <p:nvPr/>
        </p:nvSpPr>
        <p:spPr>
          <a:xfrm>
            <a:off x="1118585" y="1850384"/>
            <a:ext cx="99548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1. Организовать в муниципалитетах мероприятия по организации дифференцированного обучения школьников с разным уровнем предметной подготовки в рамках подготовки к ОГЭ по обществознанию.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2. Обеспечить контроль за полным и качественным выполнением учебных программ по обществознанию в соответствии с Федеральным государственным образовательным стандартом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основного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общего образования.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3. Обеспечить комплектование школьных библиотек учебниками по обществознанию, которые вошли в Федеральный перечень учебных пособий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Минпросвещения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4. Создать условия для осуществления наиболее полного и всестороннего процесса методического и информационного сопровождения ОГЭ выпускников 9-х классов.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5. Повышать методические компетенции учителей-предметников при подготовке обучающихся к ОГЭ по освоению новых методических приёмов, направленных на повышение эффективности подготовки к ОГЭ.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/>
          <a:srcRect l="12828" t="15299" r="24309" b="15906"/>
          <a:stretch/>
        </p:blipFill>
        <p:spPr bwMode="auto">
          <a:xfrm>
            <a:off x="625642" y="152400"/>
            <a:ext cx="10475495" cy="6492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7155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822" y="243259"/>
            <a:ext cx="80487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банк заданий читательской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грамотности»                                             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для 5–9 классов по истории,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обществознанию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развития письменной речи» 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1600" b="1" dirty="0">
              <a:solidFill>
                <a:prstClr val="black"/>
              </a:solidFill>
              <a:latin typeface="Inter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938C0E-6A82-4EFD-B87D-C46B7E2F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18" y="569284"/>
            <a:ext cx="2041863" cy="1641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CBCE2B-49E7-4DF2-8B5D-705D43537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573" y="735326"/>
            <a:ext cx="2246328" cy="1798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2C2444-1EC2-45B6-BE79-60C8758D8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18" y="4258058"/>
            <a:ext cx="2526847" cy="20306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6CB422-F9E1-461D-A021-1A2CE9655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566" y="395649"/>
            <a:ext cx="1928676" cy="14522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8628700-821E-48D1-9977-2BAB32AF1C74}"/>
              </a:ext>
            </a:extLst>
          </p:cNvPr>
          <p:cNvSpPr/>
          <p:nvPr/>
        </p:nvSpPr>
        <p:spPr>
          <a:xfrm>
            <a:off x="8654717" y="1896494"/>
            <a:ext cx="344905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 кодификаторы распределенных по классам проверяемых элементов содержания и требований к результатам освоения основной образовательной программы основного общего образования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0EE3C2-6F5B-4F9C-8B2F-7A31E2494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5631" y="2765297"/>
            <a:ext cx="2438611" cy="151803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DA7F48B-F8D2-4C32-A7FE-915381AA020D}"/>
              </a:ext>
            </a:extLst>
          </p:cNvPr>
          <p:cNvSpPr/>
          <p:nvPr/>
        </p:nvSpPr>
        <p:spPr>
          <a:xfrm>
            <a:off x="9594814" y="77531"/>
            <a:ext cx="27831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 самостоятельной подготовки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080EBA8-33FD-4FAD-A535-0F504CBC99A1}"/>
              </a:ext>
            </a:extLst>
          </p:cNvPr>
          <p:cNvSpPr/>
          <p:nvPr/>
        </p:nvSpPr>
        <p:spPr>
          <a:xfrm>
            <a:off x="9250936" y="4283333"/>
            <a:ext cx="3048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формированию функциональной грамотности обучающихся. 5-9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2C0D70A-25DF-433A-9499-A459CCFE5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5631" y="4956457"/>
            <a:ext cx="2225233" cy="165215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B468E1A-FFCC-465C-9084-E84FC043CB25}"/>
              </a:ext>
            </a:extLst>
          </p:cNvPr>
          <p:cNvSpPr/>
          <p:nvPr/>
        </p:nvSpPr>
        <p:spPr>
          <a:xfrm>
            <a:off x="4703494" y="3029422"/>
            <a:ext cx="3725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 Кара, И.В. Ивко, К.В.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Перепелица. Готовимся к ОГЭ по  Обществознанию.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материалы в помощь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учителю.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Краснодар-Армавир 2023 год.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6431B52-E08F-42E2-A8DD-3C9365C42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105" y="4197334"/>
            <a:ext cx="2513797" cy="200218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97BF72C-38D3-4373-AA80-BDE66342B518}"/>
              </a:ext>
            </a:extLst>
          </p:cNvPr>
          <p:cNvSpPr/>
          <p:nvPr/>
        </p:nvSpPr>
        <p:spPr>
          <a:xfrm>
            <a:off x="197758" y="2943999"/>
            <a:ext cx="353035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формирования и оценивания базовых навыков компетенций обучающихся по программам среднего общего образования по обществознанию необходимых для решения практико-ориентированных задач»</a:t>
            </a:r>
          </a:p>
        </p:txBody>
      </p:sp>
    </p:spTree>
    <p:extLst>
      <p:ext uri="{BB962C8B-B14F-4D97-AF65-F5344CB8AC3E}">
        <p14:creationId xmlns:p14="http://schemas.microsoft.com/office/powerpoint/2010/main" val="3136940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FC2F7EC-3032-44BD-A964-B68AF1221736}"/>
              </a:ext>
            </a:extLst>
          </p:cNvPr>
          <p:cNvSpPr/>
          <p:nvPr/>
        </p:nvSpPr>
        <p:spPr>
          <a:xfrm>
            <a:off x="2156492" y="2426368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7286D9F1-293C-481A-AC7A-4FCDD95A3E38}"/>
              </a:ext>
            </a:extLst>
          </p:cNvPr>
          <p:cNvCxnSpPr/>
          <p:nvPr/>
        </p:nvCxnSpPr>
        <p:spPr>
          <a:xfrm>
            <a:off x="1171852" y="1509204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6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Динамика результатов ОГЭ по обществознанию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7770D81-79EF-475A-A0F7-967E96FA7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322835"/>
              </p:ext>
            </p:extLst>
          </p:nvPr>
        </p:nvGraphicFramePr>
        <p:xfrm>
          <a:off x="1843597" y="1923424"/>
          <a:ext cx="8504806" cy="2523744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2157990">
                  <a:extLst>
                    <a:ext uri="{9D8B030D-6E8A-4147-A177-3AD203B41FA5}">
                      <a16:colId xmlns:a16="http://schemas.microsoft.com/office/drawing/2014/main" xmlns="" val="3773807698"/>
                    </a:ext>
                  </a:extLst>
                </a:gridCol>
                <a:gridCol w="1586704">
                  <a:extLst>
                    <a:ext uri="{9D8B030D-6E8A-4147-A177-3AD203B41FA5}">
                      <a16:colId xmlns:a16="http://schemas.microsoft.com/office/drawing/2014/main" xmlns="" val="455588606"/>
                    </a:ext>
                  </a:extLst>
                </a:gridCol>
                <a:gridCol w="1586704">
                  <a:extLst>
                    <a:ext uri="{9D8B030D-6E8A-4147-A177-3AD203B41FA5}">
                      <a16:colId xmlns:a16="http://schemas.microsoft.com/office/drawing/2014/main" xmlns="" val="3833363131"/>
                    </a:ext>
                  </a:extLst>
                </a:gridCol>
                <a:gridCol w="1586704">
                  <a:extLst>
                    <a:ext uri="{9D8B030D-6E8A-4147-A177-3AD203B41FA5}">
                      <a16:colId xmlns:a16="http://schemas.microsoft.com/office/drawing/2014/main" xmlns="" val="1824502417"/>
                    </a:ext>
                  </a:extLst>
                </a:gridCol>
                <a:gridCol w="1586704">
                  <a:extLst>
                    <a:ext uri="{9D8B030D-6E8A-4147-A177-3AD203B41FA5}">
                      <a16:colId xmlns:a16="http://schemas.microsoft.com/office/drawing/2014/main" xmlns="" val="2132007141"/>
                    </a:ext>
                  </a:extLst>
                </a:gridCol>
              </a:tblGrid>
              <a:tr h="2146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Получили отметку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2022 г.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2023 г.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1023240"/>
                  </a:ext>
                </a:extLst>
              </a:tr>
              <a:tr h="98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чел.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%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чел.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%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05535658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"2"</a:t>
                      </a:r>
                      <a:endParaRPr lang="ru-RU" sz="2400" dirty="0">
                        <a:solidFill>
                          <a:schemeClr val="accent4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solidFill>
                            <a:srgbClr val="00B050"/>
                          </a:solidFill>
                          <a:effectLst/>
                        </a:rPr>
                        <a:t>593</a:t>
                      </a:r>
                      <a:endParaRPr lang="ru-RU" sz="240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1,51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3949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9,44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364418359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"3"</a:t>
                      </a:r>
                      <a:endParaRPr lang="ru-RU" sz="2400" dirty="0">
                        <a:solidFill>
                          <a:schemeClr val="accent4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16490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41,99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effectLst/>
                        </a:rPr>
                        <a:t>18996</a:t>
                      </a:r>
                      <a:endParaRPr lang="ru-RU" sz="240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45,43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133264301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"4"</a:t>
                      </a:r>
                      <a:endParaRPr lang="ru-RU" sz="2400" dirty="0">
                        <a:solidFill>
                          <a:schemeClr val="accent4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solidFill>
                            <a:srgbClr val="00B050"/>
                          </a:solidFill>
                          <a:effectLst/>
                        </a:rPr>
                        <a:t>16985</a:t>
                      </a:r>
                      <a:endParaRPr lang="ru-RU" sz="240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43,26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effectLst/>
                        </a:rPr>
                        <a:t>15744</a:t>
                      </a:r>
                      <a:endParaRPr lang="ru-RU" sz="240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37,65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080531704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"5"</a:t>
                      </a:r>
                      <a:endParaRPr lang="ru-RU" sz="2400" dirty="0">
                        <a:solidFill>
                          <a:schemeClr val="accent4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solidFill>
                            <a:srgbClr val="00B050"/>
                          </a:solidFill>
                          <a:effectLst/>
                        </a:rPr>
                        <a:t>5197</a:t>
                      </a:r>
                      <a:endParaRPr lang="ru-RU" sz="240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</a:rPr>
                        <a:t>13,24</a:t>
                      </a:r>
                      <a:endParaRPr lang="ru-RU" sz="2400" dirty="0">
                        <a:solidFill>
                          <a:srgbClr val="00B05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effectLst/>
                        </a:rPr>
                        <a:t>3127</a:t>
                      </a:r>
                      <a:endParaRPr lang="ru-RU" sz="240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effectLst/>
                        </a:rPr>
                        <a:t>7,48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050954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23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1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CB54D3-87D1-4CB9-986B-9AD437301FDA}"/>
              </a:ext>
            </a:extLst>
          </p:cNvPr>
          <p:cNvSpPr txBox="1"/>
          <p:nvPr/>
        </p:nvSpPr>
        <p:spPr>
          <a:xfrm>
            <a:off x="909959" y="4714310"/>
            <a:ext cx="8320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" panose="020B0502040204020203" pitchFamily="34" charset="0"/>
              </a:rPr>
              <a:t>Задание 1 - </a:t>
            </a:r>
            <a:r>
              <a:rPr lang="ru-RU" sz="2800" dirty="0">
                <a:solidFill>
                  <a:schemeClr val="accent1"/>
                </a:solidFill>
                <a:latin typeface="Bahnschrift" panose="020B0502040204020203" pitchFamily="34" charset="0"/>
              </a:rPr>
              <a:t>повышенного</a:t>
            </a:r>
            <a:r>
              <a:rPr lang="ru-RU" sz="28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8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800" dirty="0">
                <a:solidFill>
                  <a:schemeClr val="accent1"/>
                </a:solidFill>
                <a:latin typeface="Bahnschrift" panose="020B0502040204020203" pitchFamily="34" charset="0"/>
              </a:rPr>
              <a:t>92,6%</a:t>
            </a:r>
            <a:r>
              <a:rPr lang="ru-RU" sz="28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F478E9-A0B9-4634-A5D9-509C279FAB17}"/>
              </a:ext>
            </a:extLst>
          </p:cNvPr>
          <p:cNvSpPr txBox="1"/>
          <p:nvPr/>
        </p:nvSpPr>
        <p:spPr>
          <a:xfrm>
            <a:off x="909959" y="2888317"/>
            <a:ext cx="1067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направлено на определение умений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 знать/понимать:</a:t>
            </a:r>
          </a:p>
          <a:p>
            <a:pPr marL="457200" indent="-457200">
              <a:buFontTx/>
              <a:buChar char="-"/>
            </a:pPr>
            <a:r>
              <a:rPr lang="ru-RU" sz="2000" dirty="0">
                <a:latin typeface="Bahnschrift" panose="020B0502040204020203" pitchFamily="34" charset="0"/>
              </a:rPr>
              <a:t>социальные свойства человека, его взаимодействие с другими людьми;</a:t>
            </a:r>
          </a:p>
          <a:p>
            <a:pPr marL="457200" indent="-457200">
              <a:buFontTx/>
              <a:buChar char="-"/>
            </a:pPr>
            <a:r>
              <a:rPr lang="ru-RU" sz="2000" dirty="0">
                <a:latin typeface="Bahnschrift" panose="020B0502040204020203" pitchFamily="34" charset="0"/>
              </a:rPr>
              <a:t>сущность общества как формы совместной деятельности людей;</a:t>
            </a:r>
          </a:p>
          <a:p>
            <a:pPr marL="457200" indent="-457200">
              <a:buFontTx/>
              <a:buChar char="-"/>
            </a:pPr>
            <a:r>
              <a:rPr lang="ru-RU" sz="2000" dirty="0">
                <a:latin typeface="Bahnschrift" panose="020B0502040204020203" pitchFamily="34" charset="0"/>
              </a:rPr>
              <a:t>характерные черты и признаки основных сфер жизни общества;</a:t>
            </a:r>
          </a:p>
          <a:p>
            <a:pPr marL="457200" indent="-457200">
              <a:buFontTx/>
              <a:buChar char="-"/>
            </a:pPr>
            <a:r>
              <a:rPr lang="ru-RU" sz="2000" dirty="0">
                <a:latin typeface="Bahnschrift" panose="020B0502040204020203" pitchFamily="34" charset="0"/>
              </a:rPr>
              <a:t>содержание и значение социальных норм, регулирующих общественные отношения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22287" t="17104" r="43399" b="71493"/>
          <a:stretch/>
        </p:blipFill>
        <p:spPr bwMode="auto">
          <a:xfrm>
            <a:off x="2333298" y="1401204"/>
            <a:ext cx="6400372" cy="1168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55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Задания 2 и 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CB54D3-87D1-4CB9-986B-9AD437301FDA}"/>
              </a:ext>
            </a:extLst>
          </p:cNvPr>
          <p:cNvSpPr txBox="1"/>
          <p:nvPr/>
        </p:nvSpPr>
        <p:spPr>
          <a:xfrm>
            <a:off x="6483658" y="1222966"/>
            <a:ext cx="5101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2 -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87,9%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F478E9-A0B9-4634-A5D9-509C279FAB17}"/>
              </a:ext>
            </a:extLst>
          </p:cNvPr>
          <p:cNvSpPr txBox="1"/>
          <p:nvPr/>
        </p:nvSpPr>
        <p:spPr>
          <a:xfrm>
            <a:off x="909959" y="4166022"/>
            <a:ext cx="1067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Задания проверяются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описывать</a:t>
            </a:r>
            <a:r>
              <a:rPr lang="ru-RU" sz="2000" dirty="0">
                <a:latin typeface="Bahnschrift" panose="020B0502040204020203" pitchFamily="34" charset="0"/>
              </a:rPr>
              <a:t> основные социальные объекты, выделяя их существенные признаки, человека как социально-деятельное существо, основные социальные роли;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приводить</a:t>
            </a:r>
            <a:r>
              <a:rPr lang="ru-RU" sz="2000" dirty="0">
                <a:latin typeface="Bahnschrift" panose="020B0502040204020203" pitchFamily="34" charset="0"/>
              </a:rPr>
              <a:t> примеры социальных объектов определенного типа, социальных отношений, а также ситуаций, регулируемых различными видами социальных норм, деятельности людей в различных сферах;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решать</a:t>
            </a:r>
            <a:r>
              <a:rPr lang="ru-RU" sz="2000" dirty="0">
                <a:latin typeface="Bahnschrift" panose="020B0502040204020203" pitchFamily="34" charset="0"/>
              </a:rPr>
              <a:t> в рамках изученного материала познавательные и практические задачи, отражающие типичные ситуации в различных сферах деятельности человека.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97D58B-F9D3-480D-8A43-DD4545866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25" t="38058" r="15388" b="50938"/>
          <a:stretch/>
        </p:blipFill>
        <p:spPr>
          <a:xfrm>
            <a:off x="909959" y="1182267"/>
            <a:ext cx="5391702" cy="1340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D6AEC3-C304-405E-9141-40D2C487A5AF}"/>
              </a:ext>
            </a:extLst>
          </p:cNvPr>
          <p:cNvSpPr txBox="1"/>
          <p:nvPr/>
        </p:nvSpPr>
        <p:spPr>
          <a:xfrm>
            <a:off x="6483658" y="2594399"/>
            <a:ext cx="5492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3 -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повышенного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62,6%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FBE1C3-5965-4882-A930-81DBBDEDF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22" t="53471" r="7036" b="27917"/>
          <a:stretch/>
        </p:blipFill>
        <p:spPr>
          <a:xfrm>
            <a:off x="909959" y="2564831"/>
            <a:ext cx="5573699" cy="151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2F636D4-2DB6-48D2-B1CC-9D96CA2F7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1" t="25890" r="39416" b="53398"/>
          <a:stretch/>
        </p:blipFill>
        <p:spPr>
          <a:xfrm>
            <a:off x="1109708" y="1189584"/>
            <a:ext cx="6329779" cy="1910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B76355-4624-430C-98A5-39D2EC181BD9}"/>
              </a:ext>
            </a:extLst>
          </p:cNvPr>
          <p:cNvSpPr txBox="1"/>
          <p:nvPr/>
        </p:nvSpPr>
        <p:spPr>
          <a:xfrm>
            <a:off x="7350710" y="1704489"/>
            <a:ext cx="47495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latin typeface="Bahnschrift" panose="020B0502040204020203" pitchFamily="34" charset="0"/>
              </a:rPr>
              <a:t>Задание 4 - </a:t>
            </a:r>
            <a:r>
              <a:rPr lang="ru-RU" sz="19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19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19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1900" dirty="0">
                <a:solidFill>
                  <a:schemeClr val="accent1"/>
                </a:solidFill>
                <a:latin typeface="Bahnschrift" panose="020B0502040204020203" pitchFamily="34" charset="0"/>
              </a:rPr>
              <a:t>81,8%</a:t>
            </a:r>
            <a:r>
              <a:rPr lang="ru-RU" sz="19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6956EE-7CCC-4AB6-AB30-AC5EFF8CCB11}"/>
              </a:ext>
            </a:extLst>
          </p:cNvPr>
          <p:cNvSpPr txBox="1"/>
          <p:nvPr/>
        </p:nvSpPr>
        <p:spPr>
          <a:xfrm>
            <a:off x="1109708" y="3757384"/>
            <a:ext cx="10675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Задание проверяет </a:t>
            </a:r>
            <a:r>
              <a:rPr lang="ru-RU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умения: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характеризовать традиционные российские духовно-нравственные ценности, государство как социальный институт;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устанавливать и объяснять взаимосвязи социальных объектов, явлений, процессов в различных сферах общественной жизни, их элементов и основных функций.</a:t>
            </a:r>
            <a:endParaRPr lang="ru-RU" sz="2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B8CD8D-B03D-4EAC-A871-7A771E465E4A}"/>
              </a:ext>
            </a:extLst>
          </p:cNvPr>
          <p:cNvSpPr txBox="1"/>
          <p:nvPr/>
        </p:nvSpPr>
        <p:spPr>
          <a:xfrm>
            <a:off x="958788" y="5071598"/>
            <a:ext cx="500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Задание 5 -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20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2000" dirty="0">
                <a:solidFill>
                  <a:schemeClr val="accent1"/>
                </a:solidFill>
                <a:latin typeface="Bahnschrift" panose="020B0502040204020203" pitchFamily="34" charset="0"/>
              </a:rPr>
              <a:t>90,3%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B55B85-53DD-4D23-B845-33ACA0A1E16C}"/>
              </a:ext>
            </a:extLst>
          </p:cNvPr>
          <p:cNvSpPr txBox="1"/>
          <p:nvPr/>
        </p:nvSpPr>
        <p:spPr>
          <a:xfrm>
            <a:off x="6995605" y="1189584"/>
            <a:ext cx="44743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Задание направлено на определение умений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знать/понимать</a:t>
            </a:r>
            <a:r>
              <a:rPr lang="ru-RU" dirty="0">
                <a:latin typeface="Bahnschrift" panose="020B0502040204020203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Bahnschrift" panose="020B0502040204020203" pitchFamily="34" charset="0"/>
              </a:rPr>
              <a:t>социальные свойства человека, его взаимодействие с другими людьми;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Bahnschrift" panose="020B0502040204020203" pitchFamily="34" charset="0"/>
              </a:rPr>
              <a:t>сущность общества как формы  совместной деятельности людей;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Bahnschrift" panose="020B0502040204020203" pitchFamily="34" charset="0"/>
              </a:rPr>
              <a:t>характерные черты и признаки основных сфер жизни общества;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Bahnschrift" panose="020B0502040204020203" pitchFamily="34" charset="0"/>
              </a:rPr>
              <a:t>содержание и значение социальных норм, регулирующих общественные отношения.</a:t>
            </a:r>
          </a:p>
          <a:p>
            <a:r>
              <a:rPr lang="ru-RU" dirty="0">
                <a:latin typeface="Bahnschrift" panose="020B0502040204020203" pitchFamily="34" charset="0"/>
              </a:rPr>
              <a:t>Обучающиеся должны </a:t>
            </a: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уметь</a:t>
            </a:r>
            <a:r>
              <a:rPr lang="ru-RU" dirty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" panose="020B0502040204020203" pitchFamily="34" charset="0"/>
              </a:rPr>
              <a:t>оценивать поведение людей с точки зрения социальных норм, экономической рациональности;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" panose="020B0502040204020203" pitchFamily="34" charset="0"/>
              </a:rPr>
              <a:t>осуществлять поиск социальной информации по заданной теме из различных ее носителей.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6085" t="18648" r="31362" b="31784"/>
          <a:stretch/>
        </p:blipFill>
        <p:spPr>
          <a:xfrm>
            <a:off x="1101992" y="1155438"/>
            <a:ext cx="5378708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4ADD27-960A-44C2-BDAE-F2D8C0D08FBC}"/>
              </a:ext>
            </a:extLst>
          </p:cNvPr>
          <p:cNvSpPr txBox="1"/>
          <p:nvPr/>
        </p:nvSpPr>
        <p:spPr>
          <a:xfrm>
            <a:off x="1305016" y="443882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Задание 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E500019-8B94-46DF-9044-AAEC2B9F70DF}"/>
              </a:ext>
            </a:extLst>
          </p:cNvPr>
          <p:cNvCxnSpPr/>
          <p:nvPr/>
        </p:nvCxnSpPr>
        <p:spPr>
          <a:xfrm>
            <a:off x="1171852" y="1047565"/>
            <a:ext cx="997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B862D2-C838-427E-B718-1CC24DD7FA47}"/>
              </a:ext>
            </a:extLst>
          </p:cNvPr>
          <p:cNvSpPr txBox="1"/>
          <p:nvPr/>
        </p:nvSpPr>
        <p:spPr>
          <a:xfrm>
            <a:off x="7442447" y="1813192"/>
            <a:ext cx="47495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latin typeface="Bahnschrift" panose="020B0502040204020203" pitchFamily="34" charset="0"/>
              </a:rPr>
              <a:t>Задание 6 - </a:t>
            </a:r>
            <a:r>
              <a:rPr lang="ru-RU" sz="1900" dirty="0">
                <a:solidFill>
                  <a:schemeClr val="accent1"/>
                </a:solidFill>
                <a:latin typeface="Bahnschrift" panose="020B0502040204020203" pitchFamily="34" charset="0"/>
              </a:rPr>
              <a:t>базового</a:t>
            </a:r>
            <a:r>
              <a:rPr lang="ru-RU" sz="1900" dirty="0">
                <a:latin typeface="Bahnschrift" panose="020B0502040204020203" pitchFamily="34" charset="0"/>
              </a:rPr>
              <a:t> уровня сложности.</a:t>
            </a:r>
          </a:p>
          <a:p>
            <a:r>
              <a:rPr lang="ru-RU" sz="1900" dirty="0">
                <a:latin typeface="Bahnschrift" panose="020B0502040204020203" pitchFamily="34" charset="0"/>
              </a:rPr>
              <a:t>Средний процент выполнения – </a:t>
            </a:r>
            <a:r>
              <a:rPr lang="ru-RU" sz="1900" dirty="0">
                <a:solidFill>
                  <a:schemeClr val="accent1"/>
                </a:solidFill>
                <a:latin typeface="Bahnschrift" panose="020B0502040204020203" pitchFamily="34" charset="0"/>
              </a:rPr>
              <a:t>76,7%</a:t>
            </a:r>
            <a:r>
              <a:rPr lang="ru-RU" sz="19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C94B95-B185-408C-B82E-B3F65D352D79}"/>
              </a:ext>
            </a:extLst>
          </p:cNvPr>
          <p:cNvSpPr txBox="1"/>
          <p:nvPr/>
        </p:nvSpPr>
        <p:spPr>
          <a:xfrm>
            <a:off x="1107679" y="3386565"/>
            <a:ext cx="1067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Задание проверяет умения: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оценивать</a:t>
            </a:r>
            <a:r>
              <a:rPr lang="ru-RU" dirty="0">
                <a:latin typeface="Bahnschrift" panose="020B0502040204020203" pitchFamily="34" charset="0"/>
              </a:rPr>
              <a:t> собственные поступки и поведение других людей с точки зрения их соответствия моральным, правовым и иным видам социальных норм, экономической рациональности; 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1"/>
                </a:solidFill>
                <a:latin typeface="Bahnschrift" panose="020B0502040204020203" pitchFamily="34" charset="0"/>
              </a:rPr>
              <a:t>решать</a:t>
            </a:r>
            <a:r>
              <a:rPr lang="ru-RU" dirty="0">
                <a:latin typeface="Bahnschrift" panose="020B0502040204020203" pitchFamily="34" charset="0"/>
              </a:rPr>
              <a:t> в рамках изученного материала познавательные и практические задачи, отражающие выполнение типичных для несовершеннолетнего социальных ролей, типичные социальные взаимодействия в различных сферах общественной жизни, а также приобретение опыта использования полученных знаний в практической деятельности, в повседневной жизни; опыта публичного представления результатов своей деятельности в соответствии с темой и ситуацией общения, особенностями аудитории и регламентом.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2128" t="38769" r="42597" b="46693"/>
          <a:stretch/>
        </p:blipFill>
        <p:spPr bwMode="auto">
          <a:xfrm>
            <a:off x="1655379" y="1387366"/>
            <a:ext cx="4390697" cy="1608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69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2751</Words>
  <Application>Microsoft Office PowerPoint</Application>
  <PresentationFormat>Произвольный</PresentationFormat>
  <Paragraphs>285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И. Ким</dc:creator>
  <cp:lastModifiedBy>имя</cp:lastModifiedBy>
  <cp:revision>128</cp:revision>
  <cp:lastPrinted>2023-10-31T10:02:17Z</cp:lastPrinted>
  <dcterms:created xsi:type="dcterms:W3CDTF">2023-10-27T06:23:12Z</dcterms:created>
  <dcterms:modified xsi:type="dcterms:W3CDTF">2023-11-08T08:52:59Z</dcterms:modified>
</cp:coreProperties>
</file>