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471" r:id="rId2"/>
    <p:sldId id="480" r:id="rId3"/>
    <p:sldId id="519" r:id="rId4"/>
    <p:sldId id="518" r:id="rId5"/>
    <p:sldId id="583" r:id="rId6"/>
    <p:sldId id="584" r:id="rId7"/>
    <p:sldId id="585" r:id="rId8"/>
    <p:sldId id="586" r:id="rId9"/>
    <p:sldId id="587" r:id="rId10"/>
    <p:sldId id="550" r:id="rId11"/>
    <p:sldId id="499" r:id="rId12"/>
    <p:sldId id="516" r:id="rId13"/>
    <p:sldId id="527" r:id="rId14"/>
    <p:sldId id="524" r:id="rId15"/>
    <p:sldId id="534" r:id="rId16"/>
    <p:sldId id="530" r:id="rId17"/>
    <p:sldId id="528" r:id="rId18"/>
    <p:sldId id="533" r:id="rId19"/>
    <p:sldId id="532" r:id="rId20"/>
    <p:sldId id="529" r:id="rId21"/>
    <p:sldId id="531" r:id="rId22"/>
    <p:sldId id="523" r:id="rId23"/>
    <p:sldId id="522" r:id="rId24"/>
    <p:sldId id="520" r:id="rId25"/>
    <p:sldId id="535" r:id="rId26"/>
    <p:sldId id="521" r:id="rId27"/>
    <p:sldId id="542" r:id="rId28"/>
    <p:sldId id="536" r:id="rId29"/>
    <p:sldId id="552" r:id="rId30"/>
    <p:sldId id="551" r:id="rId31"/>
    <p:sldId id="556" r:id="rId32"/>
    <p:sldId id="555" r:id="rId33"/>
    <p:sldId id="553" r:id="rId34"/>
    <p:sldId id="557" r:id="rId35"/>
    <p:sldId id="558" r:id="rId36"/>
    <p:sldId id="554" r:id="rId37"/>
    <p:sldId id="559" r:id="rId38"/>
    <p:sldId id="560" r:id="rId39"/>
    <p:sldId id="561" r:id="rId40"/>
    <p:sldId id="562" r:id="rId41"/>
    <p:sldId id="566" r:id="rId42"/>
    <p:sldId id="564" r:id="rId43"/>
    <p:sldId id="567" r:id="rId44"/>
    <p:sldId id="563" r:id="rId45"/>
    <p:sldId id="569" r:id="rId46"/>
    <p:sldId id="570" r:id="rId47"/>
    <p:sldId id="574" r:id="rId48"/>
    <p:sldId id="565" r:id="rId49"/>
    <p:sldId id="571" r:id="rId50"/>
    <p:sldId id="575" r:id="rId51"/>
    <p:sldId id="572" r:id="rId52"/>
    <p:sldId id="576" r:id="rId53"/>
    <p:sldId id="577" r:id="rId54"/>
    <p:sldId id="580" r:id="rId55"/>
    <p:sldId id="579" r:id="rId56"/>
    <p:sldId id="578" r:id="rId57"/>
    <p:sldId id="581" r:id="rId58"/>
    <p:sldId id="582" r:id="rId59"/>
    <p:sldId id="573" r:id="rId60"/>
    <p:sldId id="515" r:id="rId6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6AB354AB-3091-4E7D-A6B8-D74AC011995D}">
          <p14:sldIdLst>
            <p14:sldId id="471"/>
            <p14:sldId id="480"/>
            <p14:sldId id="519"/>
            <p14:sldId id="518"/>
            <p14:sldId id="583"/>
            <p14:sldId id="584"/>
            <p14:sldId id="585"/>
            <p14:sldId id="586"/>
            <p14:sldId id="587"/>
            <p14:sldId id="550"/>
            <p14:sldId id="499"/>
            <p14:sldId id="516"/>
            <p14:sldId id="527"/>
            <p14:sldId id="524"/>
            <p14:sldId id="534"/>
            <p14:sldId id="530"/>
            <p14:sldId id="528"/>
            <p14:sldId id="533"/>
            <p14:sldId id="532"/>
            <p14:sldId id="529"/>
            <p14:sldId id="531"/>
            <p14:sldId id="523"/>
            <p14:sldId id="522"/>
            <p14:sldId id="520"/>
            <p14:sldId id="535"/>
            <p14:sldId id="521"/>
            <p14:sldId id="542"/>
            <p14:sldId id="536"/>
            <p14:sldId id="552"/>
            <p14:sldId id="551"/>
            <p14:sldId id="556"/>
            <p14:sldId id="555"/>
            <p14:sldId id="553"/>
            <p14:sldId id="557"/>
            <p14:sldId id="558"/>
            <p14:sldId id="554"/>
            <p14:sldId id="559"/>
            <p14:sldId id="560"/>
            <p14:sldId id="561"/>
            <p14:sldId id="562"/>
            <p14:sldId id="566"/>
            <p14:sldId id="564"/>
            <p14:sldId id="567"/>
            <p14:sldId id="563"/>
            <p14:sldId id="569"/>
            <p14:sldId id="570"/>
            <p14:sldId id="574"/>
            <p14:sldId id="565"/>
            <p14:sldId id="571"/>
            <p14:sldId id="575"/>
            <p14:sldId id="572"/>
            <p14:sldId id="576"/>
            <p14:sldId id="577"/>
            <p14:sldId id="580"/>
            <p14:sldId id="579"/>
            <p14:sldId id="578"/>
            <p14:sldId id="581"/>
            <p14:sldId id="582"/>
            <p14:sldId id="573"/>
            <p14:sldId id="5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3910" autoAdjust="0"/>
  </p:normalViewPr>
  <p:slideViewPr>
    <p:cSldViewPr>
      <p:cViewPr varScale="1">
        <p:scale>
          <a:sx n="146" d="100"/>
          <a:sy n="146" d="100"/>
        </p:scale>
        <p:origin x="114" y="120"/>
      </p:cViewPr>
      <p:guideLst>
        <p:guide orient="horz" pos="2160"/>
        <p:guide pos="2880"/>
        <p:guide orient="horz" pos="162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95A7F12-D3ED-45A2-A685-C7B4EAE8D059}" type="datetimeFigureOut">
              <a:rPr lang="ru-RU"/>
              <a:pPr>
                <a:defRPr/>
              </a:pPr>
              <a:t>20.11.2023</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DC54D04-B019-4FAB-877B-E27EB8A22C42}" type="slidenum">
              <a:rPr lang="ru-RU"/>
              <a:pPr>
                <a:defRPr/>
              </a:pPr>
              <a:t>‹#›</a:t>
            </a:fld>
            <a:endParaRPr lang="ru-RU" dirty="0"/>
          </a:p>
        </p:txBody>
      </p:sp>
    </p:spTree>
    <p:extLst>
      <p:ext uri="{BB962C8B-B14F-4D97-AF65-F5344CB8AC3E}">
        <p14:creationId xmlns:p14="http://schemas.microsoft.com/office/powerpoint/2010/main" val="563185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DC54D04-B019-4FAB-877B-E27EB8A22C42}" type="slidenum">
              <a:rPr lang="ru-RU" smtClean="0"/>
              <a:pPr>
                <a:defRPr/>
              </a:pPr>
              <a:t>1</a:t>
            </a:fld>
            <a:endParaRPr lang="ru-RU" dirty="0"/>
          </a:p>
        </p:txBody>
      </p:sp>
    </p:spTree>
    <p:extLst>
      <p:ext uri="{BB962C8B-B14F-4D97-AF65-F5344CB8AC3E}">
        <p14:creationId xmlns:p14="http://schemas.microsoft.com/office/powerpoint/2010/main" val="161201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BDC54D04-B019-4FAB-877B-E27EB8A22C42}" type="slidenum">
              <a:rPr lang="ru-RU" smtClean="0"/>
              <a:pPr>
                <a:defRPr/>
              </a:pPr>
              <a:t>18</a:t>
            </a:fld>
            <a:endParaRPr lang="ru-RU" dirty="0"/>
          </a:p>
        </p:txBody>
      </p:sp>
    </p:spTree>
    <p:extLst>
      <p:ext uri="{BB962C8B-B14F-4D97-AF65-F5344CB8AC3E}">
        <p14:creationId xmlns:p14="http://schemas.microsoft.com/office/powerpoint/2010/main" val="1053847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7" y="1885951"/>
            <a:ext cx="6600451" cy="1697086"/>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1942417" y="3583036"/>
            <a:ext cx="6600451" cy="844712"/>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9" name="Freeform 8"/>
          <p:cNvSpPr/>
          <p:nvPr/>
        </p:nvSpPr>
        <p:spPr bwMode="auto">
          <a:xfrm>
            <a:off x="-31719" y="3240869"/>
            <a:ext cx="1395473" cy="586336"/>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3397156"/>
            <a:ext cx="584978" cy="273844"/>
          </a:xfrm>
        </p:spPr>
        <p:txBody>
          <a:bodyPr/>
          <a:lstStyle/>
          <a:p>
            <a:pPr>
              <a:defRPr/>
            </a:pPr>
            <a:fld id="{D164344C-1D0E-4EA9-9D44-183763AB1690}" type="slidenum">
              <a:rPr lang="ru-RU" smtClean="0"/>
              <a:pPr>
                <a:defRPr/>
              </a:pPr>
              <a:t>‹#›</a:t>
            </a:fld>
            <a:endParaRPr lang="ru-RU" dirty="0"/>
          </a:p>
        </p:txBody>
      </p:sp>
    </p:spTree>
    <p:extLst>
      <p:ext uri="{BB962C8B-B14F-4D97-AF65-F5344CB8AC3E}">
        <p14:creationId xmlns:p14="http://schemas.microsoft.com/office/powerpoint/2010/main" val="3231412686"/>
      </p:ext>
    </p:extLst>
  </p:cSld>
  <p:clrMapOvr>
    <a:masterClrMapping/>
  </p:clrMapOvr>
  <p:transition spd="slow">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6" y="457200"/>
            <a:ext cx="6591985" cy="233778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1942416" y="3265535"/>
            <a:ext cx="6591985" cy="1166898"/>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10" name="Freeform 11"/>
          <p:cNvSpPr/>
          <p:nvPr/>
        </p:nvSpPr>
        <p:spPr bwMode="auto">
          <a:xfrm flipV="1">
            <a:off x="58" y="2374896"/>
            <a:ext cx="1358356"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2433105"/>
            <a:ext cx="584978" cy="273844"/>
          </a:xfrm>
        </p:spPr>
        <p:txBody>
          <a:bodyPr/>
          <a:lstStyle/>
          <a:p>
            <a:pPr>
              <a:defRPr/>
            </a:pPr>
            <a:fld id="{ADEDAD4F-0261-41CB-BC33-4A787F3C2A70}" type="slidenum">
              <a:rPr lang="ru-RU" smtClean="0"/>
              <a:pPr>
                <a:defRPr/>
              </a:pPr>
              <a:t>‹#›</a:t>
            </a:fld>
            <a:endParaRPr lang="ru-RU" dirty="0"/>
          </a:p>
        </p:txBody>
      </p:sp>
    </p:spTree>
    <p:extLst>
      <p:ext uri="{BB962C8B-B14F-4D97-AF65-F5344CB8AC3E}">
        <p14:creationId xmlns:p14="http://schemas.microsoft.com/office/powerpoint/2010/main" val="4196906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4" y="457200"/>
            <a:ext cx="6109587" cy="21717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2415972" y="2628900"/>
            <a:ext cx="5653888" cy="28575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942416" y="3265535"/>
            <a:ext cx="6591985" cy="1166898"/>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19" name="Freeform 11"/>
          <p:cNvSpPr/>
          <p:nvPr/>
        </p:nvSpPr>
        <p:spPr bwMode="auto">
          <a:xfrm flipV="1">
            <a:off x="58" y="2374896"/>
            <a:ext cx="1358356"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2433105"/>
            <a:ext cx="584978" cy="273844"/>
          </a:xfrm>
        </p:spPr>
        <p:txBody>
          <a:bodyPr/>
          <a:lstStyle/>
          <a:p>
            <a:pPr>
              <a:defRPr/>
            </a:pPr>
            <a:fld id="{ADEDAD4F-0261-41CB-BC33-4A787F3C2A70}" type="slidenum">
              <a:rPr lang="ru-RU" smtClean="0"/>
              <a:pPr>
                <a:defRPr/>
              </a:pPr>
              <a:t>‹#›</a:t>
            </a:fld>
            <a:endParaRPr lang="ru-RU" dirty="0"/>
          </a:p>
        </p:txBody>
      </p:sp>
      <p:sp>
        <p:nvSpPr>
          <p:cNvPr id="14" name="TextBox 13"/>
          <p:cNvSpPr txBox="1"/>
          <p:nvPr/>
        </p:nvSpPr>
        <p:spPr>
          <a:xfrm>
            <a:off x="1808317" y="486004"/>
            <a:ext cx="457319" cy="438582"/>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4" y="2178980"/>
            <a:ext cx="457319" cy="438582"/>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82109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6" y="1828801"/>
            <a:ext cx="6591985" cy="2043634"/>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1942416" y="3886200"/>
            <a:ext cx="6591985"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pPr>
              <a:defRPr/>
            </a:pPr>
            <a:endParaRPr lang="ru-RU" dirty="0"/>
          </a:p>
        </p:txBody>
      </p:sp>
      <p:sp>
        <p:nvSpPr>
          <p:cNvPr id="6" name="Footer Placeholder 5"/>
          <p:cNvSpPr>
            <a:spLocks noGrp="1"/>
          </p:cNvSpPr>
          <p:nvPr>
            <p:ph type="ftr" sz="quarter" idx="11"/>
          </p:nvPr>
        </p:nvSpPr>
        <p:spPr/>
        <p:txBody>
          <a:bodyPr/>
          <a:lstStyle/>
          <a:p>
            <a:pPr>
              <a:defRPr/>
            </a:pPr>
            <a:endParaRPr lang="ru-RU" dirty="0"/>
          </a:p>
        </p:txBody>
      </p:sp>
      <p:sp>
        <p:nvSpPr>
          <p:cNvPr id="11" name="Freeform 11"/>
          <p:cNvSpPr/>
          <p:nvPr/>
        </p:nvSpPr>
        <p:spPr bwMode="auto">
          <a:xfrm flipV="1">
            <a:off x="58" y="3682995"/>
            <a:ext cx="1358356"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3737316"/>
            <a:ext cx="584978" cy="273844"/>
          </a:xfrm>
        </p:spPr>
        <p:txBody>
          <a:bodyPr/>
          <a:lstStyle/>
          <a:p>
            <a:pPr>
              <a:defRPr/>
            </a:pPr>
            <a:fld id="{ADEDAD4F-0261-41CB-BC33-4A787F3C2A70}" type="slidenum">
              <a:rPr lang="ru-RU" smtClean="0"/>
              <a:pPr>
                <a:defRPr/>
              </a:pPr>
              <a:t>‹#›</a:t>
            </a:fld>
            <a:endParaRPr lang="ru-RU" dirty="0"/>
          </a:p>
        </p:txBody>
      </p:sp>
    </p:spTree>
    <p:extLst>
      <p:ext uri="{BB962C8B-B14F-4D97-AF65-F5344CB8AC3E}">
        <p14:creationId xmlns:p14="http://schemas.microsoft.com/office/powerpoint/2010/main" val="1135033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4" y="457200"/>
            <a:ext cx="6109587" cy="21717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1942415" y="3257550"/>
            <a:ext cx="6688292" cy="62865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2415" y="3886200"/>
            <a:ext cx="6688292"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pPr>
              <a:defRPr/>
            </a:pPr>
            <a:endParaRPr lang="ru-RU" dirty="0"/>
          </a:p>
        </p:txBody>
      </p:sp>
      <p:sp>
        <p:nvSpPr>
          <p:cNvPr id="6" name="Footer Placeholder 5"/>
          <p:cNvSpPr>
            <a:spLocks noGrp="1"/>
          </p:cNvSpPr>
          <p:nvPr>
            <p:ph type="ftr" sz="quarter" idx="11"/>
          </p:nvPr>
        </p:nvSpPr>
        <p:spPr/>
        <p:txBody>
          <a:bodyPr/>
          <a:lstStyle/>
          <a:p>
            <a:pPr>
              <a:defRPr/>
            </a:pPr>
            <a:endParaRPr lang="ru-RU" dirty="0"/>
          </a:p>
        </p:txBody>
      </p:sp>
      <p:sp>
        <p:nvSpPr>
          <p:cNvPr id="20" name="Freeform 11"/>
          <p:cNvSpPr/>
          <p:nvPr/>
        </p:nvSpPr>
        <p:spPr bwMode="auto">
          <a:xfrm flipV="1">
            <a:off x="58" y="3682995"/>
            <a:ext cx="1358356"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3737316"/>
            <a:ext cx="584978" cy="273844"/>
          </a:xfrm>
        </p:spPr>
        <p:txBody>
          <a:bodyPr/>
          <a:lstStyle/>
          <a:p>
            <a:pPr>
              <a:defRPr/>
            </a:pPr>
            <a:fld id="{ADEDAD4F-0261-41CB-BC33-4A787F3C2A70}" type="slidenum">
              <a:rPr lang="ru-RU" smtClean="0"/>
              <a:pPr>
                <a:defRPr/>
              </a:pPr>
              <a:t>‹#›</a:t>
            </a:fld>
            <a:endParaRPr lang="ru-RU" dirty="0"/>
          </a:p>
        </p:txBody>
      </p:sp>
      <p:sp>
        <p:nvSpPr>
          <p:cNvPr id="11" name="TextBox 10"/>
          <p:cNvSpPr txBox="1"/>
          <p:nvPr/>
        </p:nvSpPr>
        <p:spPr>
          <a:xfrm>
            <a:off x="1808317" y="486004"/>
            <a:ext cx="457319" cy="438582"/>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4" y="2178980"/>
            <a:ext cx="457319" cy="438582"/>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0908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470555"/>
            <a:ext cx="6591984" cy="2160015"/>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1942416" y="3257550"/>
            <a:ext cx="6591985" cy="62865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1942416" y="3886200"/>
            <a:ext cx="6591985"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pPr>
              <a:defRPr/>
            </a:pPr>
            <a:endParaRPr lang="ru-RU" dirty="0"/>
          </a:p>
        </p:txBody>
      </p:sp>
      <p:sp>
        <p:nvSpPr>
          <p:cNvPr id="6" name="Footer Placeholder 5"/>
          <p:cNvSpPr>
            <a:spLocks noGrp="1"/>
          </p:cNvSpPr>
          <p:nvPr>
            <p:ph type="ftr" sz="quarter" idx="11"/>
          </p:nvPr>
        </p:nvSpPr>
        <p:spPr/>
        <p:txBody>
          <a:bodyPr/>
          <a:lstStyle/>
          <a:p>
            <a:pPr>
              <a:defRPr/>
            </a:pPr>
            <a:endParaRPr lang="ru-RU" dirty="0"/>
          </a:p>
        </p:txBody>
      </p:sp>
      <p:sp>
        <p:nvSpPr>
          <p:cNvPr id="10" name="Freeform 11"/>
          <p:cNvSpPr/>
          <p:nvPr/>
        </p:nvSpPr>
        <p:spPr bwMode="auto">
          <a:xfrm flipV="1">
            <a:off x="58" y="3682995"/>
            <a:ext cx="1358356"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3737316"/>
            <a:ext cx="584978" cy="273844"/>
          </a:xfrm>
        </p:spPr>
        <p:txBody>
          <a:bodyPr/>
          <a:lstStyle/>
          <a:p>
            <a:pPr>
              <a:defRPr/>
            </a:pPr>
            <a:fld id="{ADEDAD4F-0261-41CB-BC33-4A787F3C2A70}" type="slidenum">
              <a:rPr lang="ru-RU" smtClean="0"/>
              <a:pPr>
                <a:defRPr/>
              </a:pPr>
              <a:t>‹#›</a:t>
            </a:fld>
            <a:endParaRPr lang="ru-RU" dirty="0"/>
          </a:p>
        </p:txBody>
      </p:sp>
    </p:spTree>
    <p:extLst>
      <p:ext uri="{BB962C8B-B14F-4D97-AF65-F5344CB8AC3E}">
        <p14:creationId xmlns:p14="http://schemas.microsoft.com/office/powerpoint/2010/main" val="3798667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10" name="Freeform 11"/>
          <p:cNvSpPr/>
          <p:nvPr/>
        </p:nvSpPr>
        <p:spPr bwMode="auto">
          <a:xfrm flipV="1">
            <a:off x="58" y="533396"/>
            <a:ext cx="1358356"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0030D984-09CD-4099-95DD-4E3A1C97C914}" type="slidenum">
              <a:rPr lang="ru-RU" smtClean="0"/>
              <a:pPr>
                <a:defRPr/>
              </a:pPr>
              <a:t>‹#›</a:t>
            </a:fld>
            <a:endParaRPr lang="ru-RU" dirty="0"/>
          </a:p>
        </p:txBody>
      </p:sp>
    </p:spTree>
    <p:extLst>
      <p:ext uri="{BB962C8B-B14F-4D97-AF65-F5344CB8AC3E}">
        <p14:creationId xmlns:p14="http://schemas.microsoft.com/office/powerpoint/2010/main" val="3067790010"/>
      </p:ext>
    </p:extLst>
  </p:cSld>
  <p:clrMapOvr>
    <a:masterClrMapping/>
  </p:clrMapOvr>
  <p:transition spd="slow">
    <p:spli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470555"/>
            <a:ext cx="1656132" cy="3962863"/>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1942416" y="470555"/>
            <a:ext cx="4716348" cy="39628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10" name="Freeform 11"/>
          <p:cNvSpPr/>
          <p:nvPr/>
        </p:nvSpPr>
        <p:spPr bwMode="auto">
          <a:xfrm flipV="1">
            <a:off x="58" y="533396"/>
            <a:ext cx="1358356"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9DB28E27-0172-4DE1-83DA-19EFA1FD8336}" type="slidenum">
              <a:rPr lang="ru-RU" smtClean="0"/>
              <a:pPr>
                <a:defRPr/>
              </a:pPr>
              <a:t>‹#›</a:t>
            </a:fld>
            <a:endParaRPr lang="ru-RU" dirty="0"/>
          </a:p>
        </p:txBody>
      </p:sp>
    </p:spTree>
    <p:extLst>
      <p:ext uri="{BB962C8B-B14F-4D97-AF65-F5344CB8AC3E}">
        <p14:creationId xmlns:p14="http://schemas.microsoft.com/office/powerpoint/2010/main" val="96605725"/>
      </p:ext>
    </p:extLst>
  </p:cSld>
  <p:clrMapOvr>
    <a:masterClrMapping/>
  </p:clrMapOvr>
  <p:transition spd="slow">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2" y="468082"/>
            <a:ext cx="6589199" cy="960668"/>
          </a:xfrm>
        </p:spPr>
        <p:txBody>
          <a:bodyPr/>
          <a:lstStyle/>
          <a:p>
            <a:r>
              <a:rPr lang="ru-RU"/>
              <a:t>Образец заголовка</a:t>
            </a:r>
            <a:endParaRPr lang="en-US" dirty="0"/>
          </a:p>
        </p:txBody>
      </p:sp>
      <p:sp>
        <p:nvSpPr>
          <p:cNvPr id="3" name="Content Placeholder 2"/>
          <p:cNvSpPr>
            <a:spLocks noGrp="1"/>
          </p:cNvSpPr>
          <p:nvPr>
            <p:ph idx="1"/>
          </p:nvPr>
        </p:nvSpPr>
        <p:spPr>
          <a:xfrm>
            <a:off x="1942416" y="1600200"/>
            <a:ext cx="6591985" cy="28332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10" name="Freeform 11"/>
          <p:cNvSpPr/>
          <p:nvPr/>
        </p:nvSpPr>
        <p:spPr bwMode="auto">
          <a:xfrm flipV="1">
            <a:off x="58" y="533396"/>
            <a:ext cx="1358356"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612A2C35-C2C9-42C8-99EA-11281342FC14}" type="slidenum">
              <a:rPr lang="ru-RU" smtClean="0"/>
              <a:pPr>
                <a:defRPr/>
              </a:pPr>
              <a:t>‹#›</a:t>
            </a:fld>
            <a:endParaRPr lang="ru-RU" dirty="0"/>
          </a:p>
        </p:txBody>
      </p:sp>
    </p:spTree>
    <p:extLst>
      <p:ext uri="{BB962C8B-B14F-4D97-AF65-F5344CB8AC3E}">
        <p14:creationId xmlns:p14="http://schemas.microsoft.com/office/powerpoint/2010/main" val="1174258240"/>
      </p:ext>
    </p:extLst>
  </p:cSld>
  <p:clrMapOvr>
    <a:masterClrMapping/>
  </p:clrMapOvr>
  <p:transition spd="slow">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6" y="1555922"/>
            <a:ext cx="6591985" cy="11016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942416" y="2686050"/>
            <a:ext cx="6591985" cy="6453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11" name="Freeform 11"/>
          <p:cNvSpPr/>
          <p:nvPr/>
        </p:nvSpPr>
        <p:spPr bwMode="auto">
          <a:xfrm flipV="1">
            <a:off x="58" y="2374896"/>
            <a:ext cx="1358356"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2433105"/>
            <a:ext cx="584978" cy="273844"/>
          </a:xfrm>
        </p:spPr>
        <p:txBody>
          <a:bodyPr/>
          <a:lstStyle/>
          <a:p>
            <a:pPr>
              <a:defRPr/>
            </a:pPr>
            <a:fld id="{CC53DC25-9477-4972-9C3B-E7996D46F1DF}" type="slidenum">
              <a:rPr lang="ru-RU" smtClean="0"/>
              <a:pPr>
                <a:defRPr/>
              </a:pPr>
              <a:t>‹#›</a:t>
            </a:fld>
            <a:endParaRPr lang="ru-RU" dirty="0"/>
          </a:p>
        </p:txBody>
      </p:sp>
    </p:spTree>
    <p:extLst>
      <p:ext uri="{BB962C8B-B14F-4D97-AF65-F5344CB8AC3E}">
        <p14:creationId xmlns:p14="http://schemas.microsoft.com/office/powerpoint/2010/main" val="1492767735"/>
      </p:ext>
    </p:extLst>
  </p:cSld>
  <p:clrMapOvr>
    <a:masterClrMapping/>
  </p:clrMapOvr>
  <p:transition spd="slow">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942417" y="1602530"/>
            <a:ext cx="3197531" cy="282554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337308" y="1602530"/>
            <a:ext cx="3197093" cy="282554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endParaRPr lang="ru-RU" dirty="0"/>
          </a:p>
        </p:txBody>
      </p:sp>
      <p:sp>
        <p:nvSpPr>
          <p:cNvPr id="6" name="Footer Placeholder 5"/>
          <p:cNvSpPr>
            <a:spLocks noGrp="1"/>
          </p:cNvSpPr>
          <p:nvPr>
            <p:ph type="ftr" sz="quarter" idx="11"/>
          </p:nvPr>
        </p:nvSpPr>
        <p:spPr/>
        <p:txBody>
          <a:bodyPr/>
          <a:lstStyle/>
          <a:p>
            <a:pPr>
              <a:defRPr/>
            </a:pPr>
            <a:endParaRPr lang="ru-RU" dirty="0"/>
          </a:p>
        </p:txBody>
      </p:sp>
      <p:sp>
        <p:nvSpPr>
          <p:cNvPr id="9" name="Freeform 11"/>
          <p:cNvSpPr/>
          <p:nvPr/>
        </p:nvSpPr>
        <p:spPr bwMode="auto">
          <a:xfrm flipV="1">
            <a:off x="58" y="533396"/>
            <a:ext cx="1358356"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590838"/>
            <a:ext cx="584978" cy="273844"/>
          </a:xfrm>
        </p:spPr>
        <p:txBody>
          <a:bodyPr/>
          <a:lstStyle/>
          <a:p>
            <a:pPr>
              <a:defRPr/>
            </a:pPr>
            <a:fld id="{B31DD47B-80F5-476C-ADB7-EF75977BD67C}" type="slidenum">
              <a:rPr lang="ru-RU" smtClean="0"/>
              <a:pPr>
                <a:defRPr/>
              </a:pPr>
              <a:t>‹#›</a:t>
            </a:fld>
            <a:endParaRPr lang="ru-RU" dirty="0"/>
          </a:p>
        </p:txBody>
      </p:sp>
    </p:spTree>
    <p:extLst>
      <p:ext uri="{BB962C8B-B14F-4D97-AF65-F5344CB8AC3E}">
        <p14:creationId xmlns:p14="http://schemas.microsoft.com/office/powerpoint/2010/main" val="3611386962"/>
      </p:ext>
    </p:extLst>
  </p:cSld>
  <p:clrMapOvr>
    <a:masterClrMapping/>
  </p:clrMapOvr>
  <p:transition spd="slow">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265352" y="1669969"/>
            <a:ext cx="2874596"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942415" y="2102167"/>
            <a:ext cx="3197532" cy="232927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6155" y="1667548"/>
            <a:ext cx="2873239"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333715" y="2099746"/>
            <a:ext cx="3195680" cy="232927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endParaRPr lang="ru-RU" dirty="0"/>
          </a:p>
        </p:txBody>
      </p:sp>
      <p:sp>
        <p:nvSpPr>
          <p:cNvPr id="8" name="Footer Placeholder 7"/>
          <p:cNvSpPr>
            <a:spLocks noGrp="1"/>
          </p:cNvSpPr>
          <p:nvPr>
            <p:ph type="ftr" sz="quarter" idx="11"/>
          </p:nvPr>
        </p:nvSpPr>
        <p:spPr/>
        <p:txBody>
          <a:bodyPr/>
          <a:lstStyle/>
          <a:p>
            <a:pPr>
              <a:defRPr/>
            </a:pPr>
            <a:endParaRPr lang="ru-RU" dirty="0"/>
          </a:p>
        </p:txBody>
      </p:sp>
      <p:sp>
        <p:nvSpPr>
          <p:cNvPr id="11" name="Freeform 11"/>
          <p:cNvSpPr/>
          <p:nvPr/>
        </p:nvSpPr>
        <p:spPr bwMode="auto">
          <a:xfrm flipV="1">
            <a:off x="58" y="533396"/>
            <a:ext cx="1358356"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590838"/>
            <a:ext cx="584978" cy="273844"/>
          </a:xfrm>
        </p:spPr>
        <p:txBody>
          <a:bodyPr/>
          <a:lstStyle/>
          <a:p>
            <a:pPr>
              <a:defRPr/>
            </a:pPr>
            <a:fld id="{7DF3EEB5-5AE2-411C-8052-429E84AEC716}" type="slidenum">
              <a:rPr lang="ru-RU" smtClean="0"/>
              <a:pPr>
                <a:defRPr/>
              </a:pPr>
              <a:t>‹#›</a:t>
            </a:fld>
            <a:endParaRPr lang="ru-RU" dirty="0"/>
          </a:p>
        </p:txBody>
      </p:sp>
    </p:spTree>
    <p:extLst>
      <p:ext uri="{BB962C8B-B14F-4D97-AF65-F5344CB8AC3E}">
        <p14:creationId xmlns:p14="http://schemas.microsoft.com/office/powerpoint/2010/main" val="1911523104"/>
      </p:ext>
    </p:extLst>
  </p:cSld>
  <p:clrMapOvr>
    <a:masterClrMapping/>
  </p:clrMapOvr>
  <p:transitio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468082"/>
            <a:ext cx="6589200" cy="960668"/>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dirty="0"/>
          </a:p>
        </p:txBody>
      </p:sp>
      <p:sp>
        <p:nvSpPr>
          <p:cNvPr id="4" name="Footer Placeholder 3"/>
          <p:cNvSpPr>
            <a:spLocks noGrp="1"/>
          </p:cNvSpPr>
          <p:nvPr>
            <p:ph type="ftr" sz="quarter" idx="11"/>
          </p:nvPr>
        </p:nvSpPr>
        <p:spPr/>
        <p:txBody>
          <a:bodyPr/>
          <a:lstStyle/>
          <a:p>
            <a:pPr>
              <a:defRPr/>
            </a:pPr>
            <a:endParaRPr lang="ru-RU" dirty="0"/>
          </a:p>
        </p:txBody>
      </p:sp>
      <p:sp>
        <p:nvSpPr>
          <p:cNvPr id="8" name="Freeform 11"/>
          <p:cNvSpPr/>
          <p:nvPr/>
        </p:nvSpPr>
        <p:spPr bwMode="auto">
          <a:xfrm flipV="1">
            <a:off x="58" y="533396"/>
            <a:ext cx="1358356"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7B1FD0DE-A8BC-4099-89F1-824DF0FA2AF7}" type="slidenum">
              <a:rPr lang="ru-RU" smtClean="0"/>
              <a:pPr>
                <a:defRPr/>
              </a:pPr>
              <a:t>‹#›</a:t>
            </a:fld>
            <a:endParaRPr lang="ru-RU" dirty="0"/>
          </a:p>
        </p:txBody>
      </p:sp>
    </p:spTree>
    <p:extLst>
      <p:ext uri="{BB962C8B-B14F-4D97-AF65-F5344CB8AC3E}">
        <p14:creationId xmlns:p14="http://schemas.microsoft.com/office/powerpoint/2010/main" val="2089572842"/>
      </p:ext>
    </p:extLst>
  </p:cSld>
  <p:clrMapOvr>
    <a:masterClrMapping/>
  </p:clrMapOvr>
  <p:transition spd="slow">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dirty="0"/>
          </a:p>
        </p:txBody>
      </p:sp>
      <p:sp>
        <p:nvSpPr>
          <p:cNvPr id="3" name="Footer Placeholder 2"/>
          <p:cNvSpPr>
            <a:spLocks noGrp="1"/>
          </p:cNvSpPr>
          <p:nvPr>
            <p:ph type="ftr" sz="quarter" idx="11"/>
          </p:nvPr>
        </p:nvSpPr>
        <p:spPr/>
        <p:txBody>
          <a:bodyPr/>
          <a:lstStyle/>
          <a:p>
            <a:pPr>
              <a:defRPr/>
            </a:pPr>
            <a:endParaRPr lang="ru-RU" dirty="0"/>
          </a:p>
        </p:txBody>
      </p:sp>
      <p:sp>
        <p:nvSpPr>
          <p:cNvPr id="6" name="Freeform 11"/>
          <p:cNvSpPr/>
          <p:nvPr/>
        </p:nvSpPr>
        <p:spPr bwMode="auto">
          <a:xfrm flipV="1">
            <a:off x="58" y="533396"/>
            <a:ext cx="1358356"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CC6865A5-5A36-47E8-830E-017D3B83A779}" type="slidenum">
              <a:rPr lang="ru-RU" smtClean="0"/>
              <a:pPr>
                <a:defRPr/>
              </a:pPr>
              <a:t>‹#›</a:t>
            </a:fld>
            <a:endParaRPr lang="ru-RU" dirty="0"/>
          </a:p>
        </p:txBody>
      </p:sp>
    </p:spTree>
    <p:extLst>
      <p:ext uri="{BB962C8B-B14F-4D97-AF65-F5344CB8AC3E}">
        <p14:creationId xmlns:p14="http://schemas.microsoft.com/office/powerpoint/2010/main" val="2991698440"/>
      </p:ext>
    </p:extLst>
  </p:cSld>
  <p:clrMapOvr>
    <a:masterClrMapping/>
  </p:clrMapOvr>
  <p:transition spd="slow">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334566"/>
            <a:ext cx="2629584" cy="732234"/>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4743494" y="334567"/>
            <a:ext cx="3790906" cy="4061222"/>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42415" y="1198960"/>
            <a:ext cx="2629584" cy="31968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dirty="0"/>
          </a:p>
        </p:txBody>
      </p:sp>
      <p:sp>
        <p:nvSpPr>
          <p:cNvPr id="6" name="Footer Placeholder 5"/>
          <p:cNvSpPr>
            <a:spLocks noGrp="1"/>
          </p:cNvSpPr>
          <p:nvPr>
            <p:ph type="ftr" sz="quarter" idx="11"/>
          </p:nvPr>
        </p:nvSpPr>
        <p:spPr/>
        <p:txBody>
          <a:bodyPr/>
          <a:lstStyle/>
          <a:p>
            <a:pPr>
              <a:defRPr/>
            </a:pPr>
            <a:endParaRPr lang="ru-RU" dirty="0"/>
          </a:p>
        </p:txBody>
      </p:sp>
      <p:sp>
        <p:nvSpPr>
          <p:cNvPr id="10" name="Freeform 11"/>
          <p:cNvSpPr/>
          <p:nvPr/>
        </p:nvSpPr>
        <p:spPr bwMode="auto">
          <a:xfrm flipV="1">
            <a:off x="58" y="533396"/>
            <a:ext cx="1358356"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FEB815C5-5669-49D2-851F-AF09921BB824}" type="slidenum">
              <a:rPr lang="ru-RU" smtClean="0"/>
              <a:pPr>
                <a:defRPr/>
              </a:pPr>
              <a:t>‹#›</a:t>
            </a:fld>
            <a:endParaRPr lang="ru-RU" dirty="0"/>
          </a:p>
        </p:txBody>
      </p:sp>
    </p:spTree>
    <p:extLst>
      <p:ext uri="{BB962C8B-B14F-4D97-AF65-F5344CB8AC3E}">
        <p14:creationId xmlns:p14="http://schemas.microsoft.com/office/powerpoint/2010/main" val="1286016921"/>
      </p:ext>
    </p:extLst>
  </p:cSld>
  <p:clrMapOvr>
    <a:masterClrMapping/>
  </p:clrMapOvr>
  <p:transition spd="slow">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6" y="3600450"/>
            <a:ext cx="6591985" cy="425054"/>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942416" y="476224"/>
            <a:ext cx="6591985" cy="289122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1942416" y="4025504"/>
            <a:ext cx="6591985" cy="37028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dirty="0"/>
          </a:p>
        </p:txBody>
      </p:sp>
      <p:sp>
        <p:nvSpPr>
          <p:cNvPr id="6" name="Footer Placeholder 5"/>
          <p:cNvSpPr>
            <a:spLocks noGrp="1"/>
          </p:cNvSpPr>
          <p:nvPr>
            <p:ph type="ftr" sz="quarter" idx="11"/>
          </p:nvPr>
        </p:nvSpPr>
        <p:spPr/>
        <p:txBody>
          <a:bodyPr/>
          <a:lstStyle/>
          <a:p>
            <a:pPr>
              <a:defRPr/>
            </a:pPr>
            <a:endParaRPr lang="ru-RU" dirty="0"/>
          </a:p>
        </p:txBody>
      </p:sp>
      <p:sp>
        <p:nvSpPr>
          <p:cNvPr id="10" name="Freeform 11"/>
          <p:cNvSpPr/>
          <p:nvPr/>
        </p:nvSpPr>
        <p:spPr bwMode="auto">
          <a:xfrm flipV="1">
            <a:off x="58" y="3682995"/>
            <a:ext cx="1358356"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3737316"/>
            <a:ext cx="584978" cy="273844"/>
          </a:xfrm>
        </p:spPr>
        <p:txBody>
          <a:bodyPr/>
          <a:lstStyle/>
          <a:p>
            <a:pPr>
              <a:defRPr/>
            </a:pPr>
            <a:fld id="{9EDF9941-0604-430E-8D6E-60A15229B680}" type="slidenum">
              <a:rPr lang="ru-RU" smtClean="0"/>
              <a:pPr>
                <a:defRPr/>
              </a:pPr>
              <a:t>‹#›</a:t>
            </a:fld>
            <a:endParaRPr lang="ru-RU" dirty="0"/>
          </a:p>
        </p:txBody>
      </p:sp>
    </p:spTree>
    <p:extLst>
      <p:ext uri="{BB962C8B-B14F-4D97-AF65-F5344CB8AC3E}">
        <p14:creationId xmlns:p14="http://schemas.microsoft.com/office/powerpoint/2010/main" val="2988912557"/>
      </p:ext>
    </p:extLst>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171450"/>
            <a:ext cx="1981200" cy="4978971"/>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14"/>
            <a:ext cx="1952272" cy="5139726"/>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468082"/>
            <a:ext cx="6589200" cy="960668"/>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942416" y="1600200"/>
            <a:ext cx="6591985" cy="291465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772400" y="4601317"/>
            <a:ext cx="766380" cy="277628"/>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ru-RU" dirty="0"/>
          </a:p>
        </p:txBody>
      </p:sp>
      <p:sp>
        <p:nvSpPr>
          <p:cNvPr id="5" name="Footer Placeholder 4"/>
          <p:cNvSpPr>
            <a:spLocks noGrp="1"/>
          </p:cNvSpPr>
          <p:nvPr>
            <p:ph type="ftr" sz="quarter" idx="3"/>
          </p:nvPr>
        </p:nvSpPr>
        <p:spPr>
          <a:xfrm>
            <a:off x="1942415" y="4601857"/>
            <a:ext cx="5716488"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dirty="0"/>
          </a:p>
        </p:txBody>
      </p:sp>
      <p:sp>
        <p:nvSpPr>
          <p:cNvPr id="6" name="Slide Number Placeholder 5"/>
          <p:cNvSpPr>
            <a:spLocks noGrp="1"/>
          </p:cNvSpPr>
          <p:nvPr>
            <p:ph type="sldNum" sz="quarter" idx="4"/>
          </p:nvPr>
        </p:nvSpPr>
        <p:spPr bwMode="gray">
          <a:xfrm>
            <a:off x="511228" y="590838"/>
            <a:ext cx="584978" cy="273844"/>
          </a:xfrm>
          <a:prstGeom prst="rect">
            <a:avLst/>
          </a:prstGeom>
        </p:spPr>
        <p:txBody>
          <a:bodyPr vert="horz" lIns="91440" tIns="45720" rIns="91440" bIns="45720" rtlCol="0" anchor="ctr"/>
          <a:lstStyle>
            <a:lvl1pPr algn="r">
              <a:defRPr sz="2000">
                <a:solidFill>
                  <a:srgbClr val="FEFFFF"/>
                </a:solidFill>
              </a:defRPr>
            </a:lvl1pPr>
          </a:lstStyle>
          <a:p>
            <a:pPr>
              <a:defRPr/>
            </a:pPr>
            <a:fld id="{ADEDAD4F-0261-41CB-BC33-4A787F3C2A70}" type="slidenum">
              <a:rPr lang="ru-RU" smtClean="0"/>
              <a:pPr>
                <a:defRPr/>
              </a:pPr>
              <a:t>‹#›</a:t>
            </a:fld>
            <a:endParaRPr lang="ru-RU" dirty="0"/>
          </a:p>
        </p:txBody>
      </p:sp>
    </p:spTree>
    <p:extLst>
      <p:ext uri="{BB962C8B-B14F-4D97-AF65-F5344CB8AC3E}">
        <p14:creationId xmlns:p14="http://schemas.microsoft.com/office/powerpoint/2010/main" val="220289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slow">
    <p:split/>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hyperlink" Target="https://fipi.ru/navigator-podgotovki/navigator-oge#bi"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Заголовок 1">
            <a:extLst>
              <a:ext uri="{FF2B5EF4-FFF2-40B4-BE49-F238E27FC236}">
                <a16:creationId xmlns:a16="http://schemas.microsoft.com/office/drawing/2014/main" id="{548E26B4-3EA1-4E11-903F-C0EF25A86B2F}"/>
              </a:ext>
            </a:extLst>
          </p:cNvPr>
          <p:cNvSpPr>
            <a:spLocks noGrp="1"/>
          </p:cNvSpPr>
          <p:nvPr>
            <p:ph type="ctrTitle"/>
          </p:nvPr>
        </p:nvSpPr>
        <p:spPr>
          <a:xfrm>
            <a:off x="0" y="2211710"/>
            <a:ext cx="9144000" cy="1079897"/>
          </a:xfrm>
        </p:spPr>
        <p:txBody>
          <a:bodyPr>
            <a:noAutofit/>
          </a:bodyPr>
          <a:lstStyle/>
          <a:p>
            <a:pPr algn="ctr" eaLnBrk="1" hangingPunct="1"/>
            <a:r>
              <a:rPr lang="ru-RU" altLang="ru-RU" sz="4800" b="1" dirty="0">
                <a:solidFill>
                  <a:schemeClr val="accent3">
                    <a:lumMod val="50000"/>
                  </a:schemeClr>
                </a:solidFill>
                <a:effectLst>
                  <a:outerShdw blurRad="38100" dist="38100" dir="2700000" algn="tl">
                    <a:srgbClr val="000000">
                      <a:alpha val="43137"/>
                    </a:srgbClr>
                  </a:outerShdw>
                </a:effectLst>
                <a:latin typeface="+mn-lt"/>
                <a:ea typeface="+mn-ea"/>
                <a:cs typeface="Times New Roman" panose="02020603050405020304" pitchFamily="18" charset="0"/>
              </a:rPr>
              <a:t>Алгоритм выполнения заданий линий 24 ОГЭ (работа с текстом)</a:t>
            </a:r>
          </a:p>
        </p:txBody>
      </p:sp>
      <p:sp>
        <p:nvSpPr>
          <p:cNvPr id="2" name="TextBox 1">
            <a:extLst>
              <a:ext uri="{FF2B5EF4-FFF2-40B4-BE49-F238E27FC236}">
                <a16:creationId xmlns:a16="http://schemas.microsoft.com/office/drawing/2014/main" id="{99C91E4D-36BA-85F8-0758-9413E261A5FD}"/>
              </a:ext>
            </a:extLst>
          </p:cNvPr>
          <p:cNvSpPr txBox="1"/>
          <p:nvPr/>
        </p:nvSpPr>
        <p:spPr>
          <a:xfrm>
            <a:off x="1403648" y="3867894"/>
            <a:ext cx="6570730" cy="1169551"/>
          </a:xfrm>
          <a:prstGeom prst="rect">
            <a:avLst/>
          </a:prstGeom>
          <a:noFill/>
        </p:spPr>
        <p:txBody>
          <a:bodyPr wrap="square" rtlCol="0">
            <a:spAutoFit/>
          </a:bodyPr>
          <a:lstStyle/>
          <a:p>
            <a:pPr algn="ctr"/>
            <a:r>
              <a:rPr lang="ru-RU" sz="1400" b="1" dirty="0"/>
              <a:t>Семинар «Особенности подготовки выпускников к ОГЭ в 2024 году на основе анализа результатов ОГЭ 2023 года»</a:t>
            </a:r>
          </a:p>
          <a:p>
            <a:pPr algn="ctr"/>
            <a:endParaRPr lang="ru-RU" sz="1400" b="1" dirty="0"/>
          </a:p>
          <a:p>
            <a:pPr algn="ctr"/>
            <a:r>
              <a:rPr lang="ru-RU" sz="1400" b="1" dirty="0"/>
              <a:t>ЕРШОВА СВЕТЛАНА АНАТОЛЬЕВНА, </a:t>
            </a:r>
          </a:p>
          <a:p>
            <a:pPr algn="ctr"/>
            <a:r>
              <a:rPr lang="ru-RU" sz="1400" b="1" dirty="0"/>
              <a:t>учитель биологии МАОУ СОШ №108</a:t>
            </a:r>
          </a:p>
        </p:txBody>
      </p:sp>
      <p:sp>
        <p:nvSpPr>
          <p:cNvPr id="3" name="TextBox 2">
            <a:extLst>
              <a:ext uri="{FF2B5EF4-FFF2-40B4-BE49-F238E27FC236}">
                <a16:creationId xmlns:a16="http://schemas.microsoft.com/office/drawing/2014/main" id="{6C33F271-84C4-ACF6-6FF2-EB3C4589D523}"/>
              </a:ext>
            </a:extLst>
          </p:cNvPr>
          <p:cNvSpPr txBox="1"/>
          <p:nvPr/>
        </p:nvSpPr>
        <p:spPr>
          <a:xfrm>
            <a:off x="1268633" y="12925"/>
            <a:ext cx="6840760" cy="738664"/>
          </a:xfrm>
          <a:prstGeom prst="rect">
            <a:avLst/>
          </a:prstGeom>
          <a:noFill/>
        </p:spPr>
        <p:txBody>
          <a:bodyPr wrap="square" rtlCol="0">
            <a:spAutoFit/>
          </a:bodyPr>
          <a:lstStyle/>
          <a:p>
            <a:pPr algn="ctr"/>
            <a:r>
              <a:rPr lang="ru-RU" sz="1400" b="1" dirty="0"/>
              <a:t>Государственное бюджетное образовательное учреждение дополнительного профессионального образования</a:t>
            </a:r>
          </a:p>
          <a:p>
            <a:pPr algn="ctr"/>
            <a:r>
              <a:rPr lang="ru-RU" sz="1400" b="1" dirty="0"/>
              <a:t> «Институт развития образования Краснодарского края»</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107504" y="618817"/>
            <a:ext cx="8928992" cy="3785652"/>
          </a:xfrm>
          <a:prstGeom prst="rect">
            <a:avLst/>
          </a:prstGeom>
          <a:noFill/>
        </p:spPr>
        <p:txBody>
          <a:bodyPr wrap="square">
            <a:spAutoFit/>
          </a:bodyPr>
          <a:lstStyle/>
          <a:p>
            <a:pPr algn="just"/>
            <a:r>
              <a:rPr lang="ru-RU" sz="2000" dirty="0"/>
              <a:t>Ответ на задания:</a:t>
            </a:r>
          </a:p>
          <a:p>
            <a:pPr algn="just"/>
            <a:endParaRPr lang="ru-RU" sz="2000" dirty="0"/>
          </a:p>
          <a:p>
            <a:pPr algn="just">
              <a:buAutoNum type="arabicParenR"/>
            </a:pPr>
            <a:r>
              <a:rPr lang="ru-RU" sz="2000" dirty="0"/>
              <a:t>Поступление воды существенно снижается, а испарение  практически не изменяется. </a:t>
            </a:r>
          </a:p>
          <a:p>
            <a:pPr algn="just">
              <a:buAutoNum type="arabicParenR"/>
            </a:pPr>
            <a:endParaRPr lang="ru-RU" sz="2000" dirty="0"/>
          </a:p>
          <a:p>
            <a:pPr algn="just"/>
            <a:r>
              <a:rPr lang="ru-RU" sz="2000" dirty="0"/>
              <a:t>2) Приведен один из примеров: очищает растения от вредных веществ; опавшая листва защищает корни и семена от промерзания; питает грунт органическими и минеральными веществами.</a:t>
            </a:r>
          </a:p>
          <a:p>
            <a:pPr algn="just"/>
            <a:endParaRPr lang="ru-RU" sz="2000" dirty="0"/>
          </a:p>
          <a:p>
            <a:pPr algn="just"/>
            <a:r>
              <a:rPr lang="ru-RU" sz="2000" dirty="0"/>
              <a:t>3) В тропическом климате нет зимы и у деревьев нет изменения баланса влаги и опасности налипания снега.</a:t>
            </a:r>
          </a:p>
        </p:txBody>
      </p:sp>
      <p:sp>
        <p:nvSpPr>
          <p:cNvPr id="5" name="TextBox 4">
            <a:extLst>
              <a:ext uri="{FF2B5EF4-FFF2-40B4-BE49-F238E27FC236}">
                <a16:creationId xmlns:a16="http://schemas.microsoft.com/office/drawing/2014/main" id="{3F02B38F-5BFC-4D46-8554-87D4943AED0D}"/>
              </a:ext>
            </a:extLst>
          </p:cNvPr>
          <p:cNvSpPr txBox="1"/>
          <p:nvPr/>
        </p:nvSpPr>
        <p:spPr>
          <a:xfrm>
            <a:off x="2067596" y="0"/>
            <a:ext cx="5026697" cy="43088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200" b="1" cap="all" spc="-20" dirty="0">
                <a:solidFill>
                  <a:prstClr val="black"/>
                </a:solidFill>
                <a:latin typeface="Century Gothic" panose="020B0502020202020204"/>
              </a:rPr>
              <a:t>Пример</a:t>
            </a:r>
            <a:r>
              <a:rPr kumimoji="0" lang="ru-RU" sz="2200" b="1" i="0" u="none" strike="noStrike" kern="1200" cap="all" spc="-20" normalizeH="0" baseline="0" noProof="0" dirty="0">
                <a:ln>
                  <a:noFill/>
                </a:ln>
                <a:solidFill>
                  <a:prstClr val="black"/>
                </a:solidFill>
                <a:effectLst/>
                <a:uLnTx/>
                <a:uFillTx/>
                <a:latin typeface="Century Gothic" panose="020B0502020202020204"/>
              </a:rPr>
              <a:t> задания 24  «ЛИСТОПАД»</a:t>
            </a:r>
          </a:p>
        </p:txBody>
      </p:sp>
    </p:spTree>
    <p:extLst>
      <p:ext uri="{BB962C8B-B14F-4D97-AF65-F5344CB8AC3E}">
        <p14:creationId xmlns:p14="http://schemas.microsoft.com/office/powerpoint/2010/main" val="4203025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2" name="TextBox 1">
            <a:extLst>
              <a:ext uri="{FF2B5EF4-FFF2-40B4-BE49-F238E27FC236}">
                <a16:creationId xmlns:a16="http://schemas.microsoft.com/office/drawing/2014/main" id="{0816EE6B-0A66-44E4-8D3C-ACF6C6E77079}"/>
              </a:ext>
            </a:extLst>
          </p:cNvPr>
          <p:cNvSpPr txBox="1"/>
          <p:nvPr/>
        </p:nvSpPr>
        <p:spPr>
          <a:xfrm>
            <a:off x="107504" y="756097"/>
            <a:ext cx="8928992" cy="4191917"/>
          </a:xfrm>
          <a:prstGeom prst="rect">
            <a:avLst/>
          </a:prstGeom>
          <a:noFill/>
          <a:ln w="9525" cap="flat" cmpd="sng" algn="ctr">
            <a:noFill/>
            <a:prstDash val="solid"/>
            <a:round/>
            <a:headEnd type="none" w="med" len="med"/>
            <a:tailEnd type="none" w="med" len="med"/>
          </a:ln>
          <a:effectLst>
            <a:softEdge rad="127000"/>
          </a:effectLst>
        </p:spPr>
        <p:style>
          <a:lnRef idx="0">
            <a:scrgbClr r="0" g="0" b="0"/>
          </a:lnRef>
          <a:fillRef idx="0">
            <a:scrgbClr r="0" g="0" b="0"/>
          </a:fillRef>
          <a:effectRef idx="0">
            <a:scrgbClr r="0" g="0" b="0"/>
          </a:effectRef>
          <a:fontRef idx="minor">
            <a:schemeClr val="dk1"/>
          </a:fontRef>
        </p:style>
        <p:txBody>
          <a:bodyPr wrap="square" rtlCol="0">
            <a:spAutoFit/>
          </a:bodyPr>
          <a:lstStyle/>
          <a:p>
            <a:pPr algn="just">
              <a:lnSpc>
                <a:spcPct val="90000"/>
              </a:lnSpc>
            </a:pPr>
            <a:r>
              <a:rPr lang="ru-RU" sz="1700" dirty="0"/>
              <a:t>Сердце − основной орган, обеспечивающий движение крови по сосудам. У человека оно состоит из четырёх камер: двух предсердий и двух желудочков. Стенки левого желудочка толще, чем правого, поскольку он накачивает кровь в большой круг, сопротивление движению в котором больше, а давление крови выше, чем в малом круге кровообращения.</a:t>
            </a:r>
          </a:p>
          <a:p>
            <a:pPr algn="just">
              <a:lnSpc>
                <a:spcPct val="90000"/>
              </a:lnSpc>
            </a:pPr>
            <a:endParaRPr lang="ru-RU" sz="100" dirty="0"/>
          </a:p>
          <a:p>
            <a:pPr algn="just">
              <a:lnSpc>
                <a:spcPct val="90000"/>
              </a:lnSpc>
            </a:pPr>
            <a:endParaRPr lang="ru-RU" sz="100" dirty="0"/>
          </a:p>
          <a:p>
            <a:pPr algn="just">
              <a:lnSpc>
                <a:spcPct val="90000"/>
              </a:lnSpc>
            </a:pPr>
            <a:r>
              <a:rPr lang="ru-RU" sz="1700" dirty="0"/>
              <a:t>В покое сердце взрослого совершает в минуту около 75 циклов. В каждом цикле, продолжающемся 0,8 с, выделяют три фазы. В первую фазу наполненные кровью предсердия сокращаются, перемещая кровь в расслабленные в это время желудочки. Во вторую фазу сокращающиеся желудочки выталкивают кровь в аорту и лёгочные артерии. Третья фаза − общая пауза − короткий отдых сердца, заполнение предсердий кровью.</a:t>
            </a:r>
          </a:p>
          <a:p>
            <a:pPr algn="just">
              <a:lnSpc>
                <a:spcPct val="90000"/>
              </a:lnSpc>
            </a:pPr>
            <a:endParaRPr lang="ru-RU" sz="500" dirty="0"/>
          </a:p>
          <a:p>
            <a:pPr algn="just">
              <a:lnSpc>
                <a:spcPct val="90000"/>
              </a:lnSpc>
            </a:pPr>
            <a:r>
              <a:rPr lang="ru-RU" sz="1700" dirty="0"/>
              <a:t>Однонаправленный кровоток обеспечивается раскрытием и смыканием в нужный момент клапанов сердца. Клапаны между предсердиями и желудочками называются створчатыми. Створки этих клапанов прикреплены сухожильными нитями к стенкам желудочков. Полулунные клапаны прикреплены к стенкам аорты и лёгочным артериям. Закрываясь, они препятствуют возврату крови в желудочки.</a:t>
            </a:r>
          </a:p>
        </p:txBody>
      </p:sp>
      <p:sp>
        <p:nvSpPr>
          <p:cNvPr id="4" name="TextBox 3">
            <a:extLst>
              <a:ext uri="{FF2B5EF4-FFF2-40B4-BE49-F238E27FC236}">
                <a16:creationId xmlns:a16="http://schemas.microsoft.com/office/drawing/2014/main" id="{4CD61089-FE44-4884-81E1-28E464C19B12}"/>
              </a:ext>
            </a:extLst>
          </p:cNvPr>
          <p:cNvSpPr txBox="1"/>
          <p:nvPr/>
        </p:nvSpPr>
        <p:spPr>
          <a:xfrm>
            <a:off x="1267376" y="0"/>
            <a:ext cx="6627135"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3200" b="1" cap="all" dirty="0">
                <a:solidFill>
                  <a:prstClr val="black"/>
                </a:solidFill>
                <a:latin typeface="Century Gothic" panose="020B0502020202020204"/>
              </a:rPr>
              <a:t>Пример</a:t>
            </a:r>
            <a:r>
              <a:rPr kumimoji="0" lang="ru-RU" sz="32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«Сердце»</a:t>
            </a:r>
          </a:p>
        </p:txBody>
      </p:sp>
    </p:spTree>
    <p:extLst>
      <p:ext uri="{BB962C8B-B14F-4D97-AF65-F5344CB8AC3E}">
        <p14:creationId xmlns:p14="http://schemas.microsoft.com/office/powerpoint/2010/main" val="3303399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45A5D6D7-957F-4CBD-9E2E-8F8C325F541A}"/>
              </a:ext>
            </a:extLst>
          </p:cNvPr>
          <p:cNvSpPr txBox="1"/>
          <p:nvPr/>
        </p:nvSpPr>
        <p:spPr>
          <a:xfrm>
            <a:off x="107504" y="1002089"/>
            <a:ext cx="8928992" cy="3139321"/>
          </a:xfrm>
          <a:prstGeom prst="rect">
            <a:avLst/>
          </a:prstGeom>
          <a:noFill/>
        </p:spPr>
        <p:txBody>
          <a:bodyPr wrap="square">
            <a:spAutoFit/>
          </a:bodyPr>
          <a:lstStyle/>
          <a:p>
            <a:r>
              <a:rPr lang="ru-RU" b="1" dirty="0"/>
              <a:t>Задание. </a:t>
            </a:r>
          </a:p>
          <a:p>
            <a:r>
              <a:rPr lang="ru-RU" dirty="0"/>
              <a:t>Используя содержание текста, ответьте на вопросы и решите задачу.</a:t>
            </a:r>
          </a:p>
          <a:p>
            <a:endParaRPr lang="ru-RU" dirty="0"/>
          </a:p>
          <a:p>
            <a:pPr marL="342900" indent="-342900">
              <a:buAutoNum type="arabicPeriod"/>
            </a:pPr>
            <a:r>
              <a:rPr lang="ru-RU" b="1" dirty="0"/>
              <a:t>Каково состояние полулунных клапанов в первой фазе сердечного цикла?</a:t>
            </a:r>
          </a:p>
          <a:p>
            <a:pPr marL="342900" indent="-342900">
              <a:buAutoNum type="arabicPeriod"/>
            </a:pPr>
            <a:endParaRPr lang="ru-RU" dirty="0"/>
          </a:p>
          <a:p>
            <a:r>
              <a:rPr lang="ru-RU" dirty="0"/>
              <a:t>2. Каково биологическое значение сердечных клапанов?</a:t>
            </a:r>
          </a:p>
          <a:p>
            <a:endParaRPr lang="ru-RU" dirty="0"/>
          </a:p>
          <a:p>
            <a:r>
              <a:rPr lang="ru-RU" dirty="0"/>
              <a:t>3. Известно, что сердце нетренированного человека в состоянии покоя за одно сокращение выталкивает 100 мл крови. Сколько крови за 1 минуту поступает в большой круг кровообращения?</a:t>
            </a:r>
          </a:p>
        </p:txBody>
      </p:sp>
      <p:sp>
        <p:nvSpPr>
          <p:cNvPr id="6" name="TextBox 5">
            <a:extLst>
              <a:ext uri="{FF2B5EF4-FFF2-40B4-BE49-F238E27FC236}">
                <a16:creationId xmlns:a16="http://schemas.microsoft.com/office/drawing/2014/main" id="{F2F67293-6C38-4E10-AEA9-58DA079F0C32}"/>
              </a:ext>
            </a:extLst>
          </p:cNvPr>
          <p:cNvSpPr txBox="1"/>
          <p:nvPr/>
        </p:nvSpPr>
        <p:spPr>
          <a:xfrm>
            <a:off x="1258432" y="27707"/>
            <a:ext cx="6627135"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3200" b="1" cap="all" dirty="0">
                <a:solidFill>
                  <a:prstClr val="black"/>
                </a:solidFill>
                <a:latin typeface="Century Gothic" panose="020B0502020202020204"/>
              </a:rPr>
              <a:t>Пример</a:t>
            </a:r>
            <a:r>
              <a:rPr kumimoji="0" lang="ru-RU" sz="32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«Сердце»</a:t>
            </a:r>
          </a:p>
        </p:txBody>
      </p:sp>
    </p:spTree>
    <p:extLst>
      <p:ext uri="{BB962C8B-B14F-4D97-AF65-F5344CB8AC3E}">
        <p14:creationId xmlns:p14="http://schemas.microsoft.com/office/powerpoint/2010/main" val="4285926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2" name="TextBox 1">
            <a:extLst>
              <a:ext uri="{FF2B5EF4-FFF2-40B4-BE49-F238E27FC236}">
                <a16:creationId xmlns:a16="http://schemas.microsoft.com/office/drawing/2014/main" id="{0816EE6B-0A66-44E4-8D3C-ACF6C6E77079}"/>
              </a:ext>
            </a:extLst>
          </p:cNvPr>
          <p:cNvSpPr txBox="1"/>
          <p:nvPr/>
        </p:nvSpPr>
        <p:spPr>
          <a:xfrm>
            <a:off x="107504" y="584775"/>
            <a:ext cx="8928992" cy="4370427"/>
          </a:xfrm>
          <a:prstGeom prst="rect">
            <a:avLst/>
          </a:prstGeom>
          <a:noFill/>
          <a:ln w="9525" cap="flat" cmpd="sng" algn="ctr">
            <a:noFill/>
            <a:prstDash val="solid"/>
            <a:round/>
            <a:headEnd type="none" w="med" len="med"/>
            <a:tailEnd type="none" w="med" len="med"/>
          </a:ln>
          <a:effectLst>
            <a:softEdge rad="127000"/>
          </a:effectLst>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ru-RU" sz="1600" dirty="0"/>
              <a:t>Сердце − основной орган, обеспечивающий движение крови по сосудам. У человека оно состоит из четырёх камер: двух предсердий и двух желудочков. Стенки левого желудочка толще, чем правого, поскольку он накачивает кровь в большой круг, сопротивление движению в котором больше, а давление крови выше, чем в малом круге кровообращения.</a:t>
            </a:r>
          </a:p>
          <a:p>
            <a:pPr algn="just"/>
            <a:endParaRPr lang="ru-RU" sz="1100" dirty="0"/>
          </a:p>
          <a:p>
            <a:pPr algn="just"/>
            <a:r>
              <a:rPr lang="ru-RU" sz="1600" dirty="0"/>
              <a:t>В покое сердце взрослого совершает в минуту около 75 циклов. В каждом цикле, продолжающемся 0,8 с, выделяют три фазы. </a:t>
            </a:r>
            <a:r>
              <a:rPr lang="ru-RU" sz="1600" b="1" u="sng" dirty="0">
                <a:solidFill>
                  <a:srgbClr val="C00000"/>
                </a:solidFill>
              </a:rPr>
              <a:t>В первую фазу наполненные кровью предсердия сокращаются, перемещая кровь в расслабленные в это время желудочки.</a:t>
            </a:r>
            <a:r>
              <a:rPr lang="ru-RU" sz="1600" dirty="0"/>
              <a:t> Во вторую фазу сокращающиеся желудочки выталкивают кровь в аорту и лёгочные артерии. Третья фаза − общая пауза − короткий отдых сердца, заполнение предсердий кровью.</a:t>
            </a:r>
          </a:p>
          <a:p>
            <a:pPr algn="just"/>
            <a:endParaRPr lang="ru-RU" sz="1100" dirty="0"/>
          </a:p>
          <a:p>
            <a:pPr algn="just"/>
            <a:r>
              <a:rPr lang="ru-RU" sz="1600" dirty="0"/>
              <a:t>Однонаправленный кровоток обеспечивается раскрытием и смыканием в нужный момент клапанов сердца. Клапаны между предсердиями и желудочками называются створчатыми. Створки этих клапанов прикреплены сухожильными нитями к стенкам желудочков. </a:t>
            </a:r>
            <a:r>
              <a:rPr lang="ru-RU" sz="1600" b="1" u="sng" dirty="0">
                <a:solidFill>
                  <a:srgbClr val="C00000"/>
                </a:solidFill>
              </a:rPr>
              <a:t>Полулунные клапаны прикреплены к стенкам аорты и лёгочным артериям. Закрываясь, они препятствуют возврату крови в желудочки.</a:t>
            </a:r>
          </a:p>
        </p:txBody>
      </p:sp>
      <p:sp>
        <p:nvSpPr>
          <p:cNvPr id="5" name="TextBox 4">
            <a:extLst>
              <a:ext uri="{FF2B5EF4-FFF2-40B4-BE49-F238E27FC236}">
                <a16:creationId xmlns:a16="http://schemas.microsoft.com/office/drawing/2014/main" id="{F7ACFECF-A7D3-4493-AE6D-3A1EE7C78841}"/>
              </a:ext>
            </a:extLst>
          </p:cNvPr>
          <p:cNvSpPr txBox="1"/>
          <p:nvPr/>
        </p:nvSpPr>
        <p:spPr>
          <a:xfrm>
            <a:off x="1267376" y="0"/>
            <a:ext cx="6627135"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3200" b="1" cap="all" dirty="0">
                <a:solidFill>
                  <a:prstClr val="black"/>
                </a:solidFill>
                <a:latin typeface="Century Gothic" panose="020B0502020202020204"/>
              </a:rPr>
              <a:t>Пример</a:t>
            </a:r>
            <a:r>
              <a:rPr kumimoji="0" lang="ru-RU" sz="32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«Сердце»</a:t>
            </a:r>
          </a:p>
        </p:txBody>
      </p:sp>
    </p:spTree>
    <p:extLst>
      <p:ext uri="{BB962C8B-B14F-4D97-AF65-F5344CB8AC3E}">
        <p14:creationId xmlns:p14="http://schemas.microsoft.com/office/powerpoint/2010/main" val="1563273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8EB7F77A-EE4D-4134-9C17-3A9128103586}"/>
              </a:ext>
            </a:extLst>
          </p:cNvPr>
          <p:cNvSpPr txBox="1"/>
          <p:nvPr/>
        </p:nvSpPr>
        <p:spPr>
          <a:xfrm>
            <a:off x="179512" y="664917"/>
            <a:ext cx="8784976" cy="1569660"/>
          </a:xfrm>
          <a:prstGeom prst="rect">
            <a:avLst/>
          </a:prstGeom>
          <a:noFill/>
        </p:spPr>
        <p:txBody>
          <a:bodyPr wrap="square">
            <a:spAutoFit/>
          </a:bodyPr>
          <a:lstStyle/>
          <a:p>
            <a:r>
              <a:rPr lang="ru-RU" sz="2400" dirty="0"/>
              <a:t>Ответ на 1 вопрос:</a:t>
            </a:r>
          </a:p>
          <a:p>
            <a:endParaRPr lang="ru-RU" sz="2400" dirty="0"/>
          </a:p>
          <a:p>
            <a:r>
              <a:rPr lang="ru-RU" sz="2400" dirty="0"/>
              <a:t>1) Закрыты (в первой фазе сердечного цикла полулунные клапаны закрыты).</a:t>
            </a:r>
          </a:p>
        </p:txBody>
      </p:sp>
      <p:sp>
        <p:nvSpPr>
          <p:cNvPr id="5" name="TextBox 4">
            <a:extLst>
              <a:ext uri="{FF2B5EF4-FFF2-40B4-BE49-F238E27FC236}">
                <a16:creationId xmlns:a16="http://schemas.microsoft.com/office/drawing/2014/main" id="{2EFD7394-291C-4A57-9DC3-23FCC3DFC54A}"/>
              </a:ext>
            </a:extLst>
          </p:cNvPr>
          <p:cNvSpPr txBox="1"/>
          <p:nvPr/>
        </p:nvSpPr>
        <p:spPr>
          <a:xfrm>
            <a:off x="1267376" y="0"/>
            <a:ext cx="6627135"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3200" b="1" cap="all" dirty="0">
                <a:solidFill>
                  <a:prstClr val="black"/>
                </a:solidFill>
                <a:latin typeface="Century Gothic" panose="020B0502020202020204"/>
              </a:rPr>
              <a:t>Пример</a:t>
            </a:r>
            <a:r>
              <a:rPr kumimoji="0" lang="ru-RU" sz="32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«Сердце»</a:t>
            </a:r>
          </a:p>
        </p:txBody>
      </p:sp>
      <p:pic>
        <p:nvPicPr>
          <p:cNvPr id="6" name="Рисунок 5">
            <a:extLst>
              <a:ext uri="{FF2B5EF4-FFF2-40B4-BE49-F238E27FC236}">
                <a16:creationId xmlns:a16="http://schemas.microsoft.com/office/drawing/2014/main" id="{E46E9060-0D52-4F8A-8EE1-579054656DD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49818" y="2225834"/>
            <a:ext cx="6462251" cy="2917666"/>
          </a:xfrm>
          <a:prstGeom prst="rect">
            <a:avLst/>
          </a:prstGeom>
        </p:spPr>
      </p:pic>
    </p:spTree>
    <p:extLst>
      <p:ext uri="{BB962C8B-B14F-4D97-AF65-F5344CB8AC3E}">
        <p14:creationId xmlns:p14="http://schemas.microsoft.com/office/powerpoint/2010/main" val="178890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45A5D6D7-957F-4CBD-9E2E-8F8C325F541A}"/>
              </a:ext>
            </a:extLst>
          </p:cNvPr>
          <p:cNvSpPr txBox="1"/>
          <p:nvPr/>
        </p:nvSpPr>
        <p:spPr>
          <a:xfrm>
            <a:off x="179512" y="1002089"/>
            <a:ext cx="8784976" cy="2923877"/>
          </a:xfrm>
          <a:prstGeom prst="rect">
            <a:avLst/>
          </a:prstGeom>
          <a:noFill/>
        </p:spPr>
        <p:txBody>
          <a:bodyPr wrap="square">
            <a:spAutoFit/>
          </a:bodyPr>
          <a:lstStyle/>
          <a:p>
            <a:r>
              <a:rPr lang="ru-RU" sz="2400" b="1" dirty="0"/>
              <a:t>Задание. </a:t>
            </a:r>
          </a:p>
          <a:p>
            <a:r>
              <a:rPr lang="ru-RU" sz="2000" dirty="0"/>
              <a:t>Используя содержание текста, ответьте на вопросы и решите задачу.</a:t>
            </a:r>
          </a:p>
          <a:p>
            <a:endParaRPr lang="ru-RU" sz="2400" dirty="0"/>
          </a:p>
          <a:p>
            <a:pPr marL="342900" indent="-342900">
              <a:buAutoNum type="arabicPeriod"/>
            </a:pPr>
            <a:endParaRPr lang="ru-RU" sz="2400" dirty="0"/>
          </a:p>
          <a:p>
            <a:r>
              <a:rPr lang="ru-RU" sz="2400" b="1" dirty="0"/>
              <a:t>2. Каково биологическое значение сердечных клапанов?</a:t>
            </a:r>
          </a:p>
          <a:p>
            <a:endParaRPr lang="ru-RU" sz="2400" dirty="0"/>
          </a:p>
        </p:txBody>
      </p:sp>
      <p:sp>
        <p:nvSpPr>
          <p:cNvPr id="6" name="TextBox 5">
            <a:extLst>
              <a:ext uri="{FF2B5EF4-FFF2-40B4-BE49-F238E27FC236}">
                <a16:creationId xmlns:a16="http://schemas.microsoft.com/office/drawing/2014/main" id="{F2F67293-6C38-4E10-AEA9-58DA079F0C32}"/>
              </a:ext>
            </a:extLst>
          </p:cNvPr>
          <p:cNvSpPr txBox="1"/>
          <p:nvPr/>
        </p:nvSpPr>
        <p:spPr>
          <a:xfrm>
            <a:off x="1258432" y="27707"/>
            <a:ext cx="6627135"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3200" b="1" cap="all" dirty="0">
                <a:solidFill>
                  <a:prstClr val="black"/>
                </a:solidFill>
                <a:latin typeface="Century Gothic" panose="020B0502020202020204"/>
              </a:rPr>
              <a:t>Пример</a:t>
            </a:r>
            <a:r>
              <a:rPr kumimoji="0" lang="ru-RU" sz="32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«Сердце»</a:t>
            </a:r>
          </a:p>
        </p:txBody>
      </p:sp>
    </p:spTree>
    <p:extLst>
      <p:ext uri="{BB962C8B-B14F-4D97-AF65-F5344CB8AC3E}">
        <p14:creationId xmlns:p14="http://schemas.microsoft.com/office/powerpoint/2010/main" val="2853827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2" name="TextBox 1">
            <a:extLst>
              <a:ext uri="{FF2B5EF4-FFF2-40B4-BE49-F238E27FC236}">
                <a16:creationId xmlns:a16="http://schemas.microsoft.com/office/drawing/2014/main" id="{0816EE6B-0A66-44E4-8D3C-ACF6C6E77079}"/>
              </a:ext>
            </a:extLst>
          </p:cNvPr>
          <p:cNvSpPr txBox="1"/>
          <p:nvPr/>
        </p:nvSpPr>
        <p:spPr>
          <a:xfrm>
            <a:off x="107504" y="699542"/>
            <a:ext cx="8928992" cy="3942618"/>
          </a:xfrm>
          <a:prstGeom prst="rect">
            <a:avLst/>
          </a:prstGeom>
          <a:noFill/>
          <a:ln w="9525" cap="flat" cmpd="sng" algn="ctr">
            <a:noFill/>
            <a:prstDash val="solid"/>
            <a:round/>
            <a:headEnd type="none" w="med" len="med"/>
            <a:tailEnd type="none" w="med" len="med"/>
          </a:ln>
          <a:effectLst>
            <a:softEdge rad="127000"/>
          </a:effectLst>
        </p:spPr>
        <p:style>
          <a:lnRef idx="0">
            <a:scrgbClr r="0" g="0" b="0"/>
          </a:lnRef>
          <a:fillRef idx="0">
            <a:scrgbClr r="0" g="0" b="0"/>
          </a:fillRef>
          <a:effectRef idx="0">
            <a:scrgbClr r="0" g="0" b="0"/>
          </a:effectRef>
          <a:fontRef idx="minor">
            <a:schemeClr val="dk1"/>
          </a:fontRef>
        </p:style>
        <p:txBody>
          <a:bodyPr wrap="square" rtlCol="0">
            <a:spAutoFit/>
          </a:bodyPr>
          <a:lstStyle/>
          <a:p>
            <a:pPr algn="just">
              <a:lnSpc>
                <a:spcPct val="90000"/>
              </a:lnSpc>
            </a:pPr>
            <a:r>
              <a:rPr lang="ru-RU" sz="1600" dirty="0"/>
              <a:t>Сердце − основной орган, обеспечивающий движение крови по сосудам. У человека оно состоит из четырёх камер: двух предсердий и двух желудочков. Стенки левого желудочка толще, чем правого, поскольку он накачивает кровь в большой круг, сопротивление движению в котором больше, а давление крови выше, чем в малом круге кровообращения.</a:t>
            </a:r>
          </a:p>
          <a:p>
            <a:pPr algn="just">
              <a:lnSpc>
                <a:spcPct val="90000"/>
              </a:lnSpc>
            </a:pPr>
            <a:endParaRPr lang="ru-RU" sz="1100" dirty="0"/>
          </a:p>
          <a:p>
            <a:pPr algn="just">
              <a:lnSpc>
                <a:spcPct val="90000"/>
              </a:lnSpc>
            </a:pPr>
            <a:r>
              <a:rPr lang="ru-RU" sz="1600" dirty="0"/>
              <a:t>В покое сердце взрослого совершает в минуту около 75 циклов. В каждом цикле, продолжающемся 0,8 с, выделяют три фазы. В первую фазу наполненные кровью предсердия сокращаются, перемещая кровь в расслабленные в это время желудочки. Во вторую фазу сокращающиеся желудочки выталкивают кровь в аорту и лёгочные артерии. Третья фаза − общая пауза − короткий отдых сердца, заполнение предсердий кровью.</a:t>
            </a:r>
          </a:p>
          <a:p>
            <a:pPr algn="just">
              <a:lnSpc>
                <a:spcPct val="90000"/>
              </a:lnSpc>
            </a:pPr>
            <a:endParaRPr lang="ru-RU" sz="1100" dirty="0"/>
          </a:p>
          <a:p>
            <a:pPr algn="just">
              <a:lnSpc>
                <a:spcPct val="90000"/>
              </a:lnSpc>
            </a:pPr>
            <a:r>
              <a:rPr lang="ru-RU" sz="1600" b="1" u="sng" dirty="0">
                <a:solidFill>
                  <a:srgbClr val="C00000"/>
                </a:solidFill>
              </a:rPr>
              <a:t>Однонаправленный кровоток обеспечивается раскрытием и смыканием в нужный момент клапанов сердца.</a:t>
            </a:r>
            <a:r>
              <a:rPr lang="ru-RU" sz="1600" u="sng" dirty="0"/>
              <a:t> </a:t>
            </a:r>
            <a:r>
              <a:rPr lang="ru-RU" sz="1600" dirty="0"/>
              <a:t>Клапаны между предсердиями и желудочками называются створчатыми. Створки этих клапанов прикреплены сухожильными нитями к стенкам желудочков. Полулунные клапаны прикреплены к стенкам аорты и лёгочным артериям. </a:t>
            </a:r>
            <a:r>
              <a:rPr lang="ru-RU" sz="1600" b="1" u="sng" dirty="0">
                <a:solidFill>
                  <a:srgbClr val="C00000"/>
                </a:solidFill>
              </a:rPr>
              <a:t>Закрываясь, они препятствуют возврату крови в желудочки.</a:t>
            </a:r>
          </a:p>
        </p:txBody>
      </p:sp>
      <p:sp>
        <p:nvSpPr>
          <p:cNvPr id="5" name="TextBox 4">
            <a:extLst>
              <a:ext uri="{FF2B5EF4-FFF2-40B4-BE49-F238E27FC236}">
                <a16:creationId xmlns:a16="http://schemas.microsoft.com/office/drawing/2014/main" id="{517E6FE1-D9F5-4878-93A0-4010E043399A}"/>
              </a:ext>
            </a:extLst>
          </p:cNvPr>
          <p:cNvSpPr txBox="1"/>
          <p:nvPr/>
        </p:nvSpPr>
        <p:spPr>
          <a:xfrm>
            <a:off x="1267376" y="0"/>
            <a:ext cx="6627135"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3200" b="1" cap="all" dirty="0">
                <a:solidFill>
                  <a:prstClr val="black"/>
                </a:solidFill>
                <a:latin typeface="Century Gothic" panose="020B0502020202020204"/>
              </a:rPr>
              <a:t>Пример</a:t>
            </a:r>
            <a:r>
              <a:rPr kumimoji="0" lang="ru-RU" sz="32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«Сердце»</a:t>
            </a:r>
          </a:p>
        </p:txBody>
      </p:sp>
    </p:spTree>
    <p:extLst>
      <p:ext uri="{BB962C8B-B14F-4D97-AF65-F5344CB8AC3E}">
        <p14:creationId xmlns:p14="http://schemas.microsoft.com/office/powerpoint/2010/main" val="2682778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8EB7F77A-EE4D-4134-9C17-3A9128103586}"/>
              </a:ext>
            </a:extLst>
          </p:cNvPr>
          <p:cNvSpPr txBox="1"/>
          <p:nvPr/>
        </p:nvSpPr>
        <p:spPr>
          <a:xfrm>
            <a:off x="179512" y="1140589"/>
            <a:ext cx="8784976" cy="1569660"/>
          </a:xfrm>
          <a:prstGeom prst="rect">
            <a:avLst/>
          </a:prstGeom>
          <a:noFill/>
        </p:spPr>
        <p:txBody>
          <a:bodyPr wrap="square">
            <a:spAutoFit/>
          </a:bodyPr>
          <a:lstStyle/>
          <a:p>
            <a:r>
              <a:rPr lang="ru-RU" sz="2400" dirty="0"/>
              <a:t>Ответ на второй вопрос:</a:t>
            </a:r>
          </a:p>
          <a:p>
            <a:endParaRPr lang="ru-RU" sz="2400" dirty="0"/>
          </a:p>
          <a:p>
            <a:r>
              <a:rPr lang="ru-RU" sz="2400" b="1" dirty="0"/>
              <a:t>2) Обеспечивают движение крови в одном направлении.</a:t>
            </a:r>
          </a:p>
        </p:txBody>
      </p:sp>
      <p:sp>
        <p:nvSpPr>
          <p:cNvPr id="5" name="TextBox 4">
            <a:extLst>
              <a:ext uri="{FF2B5EF4-FFF2-40B4-BE49-F238E27FC236}">
                <a16:creationId xmlns:a16="http://schemas.microsoft.com/office/drawing/2014/main" id="{308A8919-6E3A-4AE6-944E-172E562AD1DB}"/>
              </a:ext>
            </a:extLst>
          </p:cNvPr>
          <p:cNvSpPr txBox="1"/>
          <p:nvPr/>
        </p:nvSpPr>
        <p:spPr>
          <a:xfrm>
            <a:off x="1267376" y="0"/>
            <a:ext cx="6627135"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3200" b="1" cap="all" dirty="0">
                <a:solidFill>
                  <a:prstClr val="black"/>
                </a:solidFill>
                <a:latin typeface="Century Gothic" panose="020B0502020202020204"/>
              </a:rPr>
              <a:t>Пример</a:t>
            </a:r>
            <a:r>
              <a:rPr kumimoji="0" lang="ru-RU" sz="32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«Сердце»</a:t>
            </a:r>
          </a:p>
        </p:txBody>
      </p:sp>
    </p:spTree>
    <p:extLst>
      <p:ext uri="{BB962C8B-B14F-4D97-AF65-F5344CB8AC3E}">
        <p14:creationId xmlns:p14="http://schemas.microsoft.com/office/powerpoint/2010/main" val="3252882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45A5D6D7-957F-4CBD-9E2E-8F8C325F541A}"/>
              </a:ext>
            </a:extLst>
          </p:cNvPr>
          <p:cNvSpPr txBox="1"/>
          <p:nvPr/>
        </p:nvSpPr>
        <p:spPr>
          <a:xfrm>
            <a:off x="179512" y="1002089"/>
            <a:ext cx="8784976" cy="2123658"/>
          </a:xfrm>
          <a:prstGeom prst="rect">
            <a:avLst/>
          </a:prstGeom>
          <a:noFill/>
        </p:spPr>
        <p:txBody>
          <a:bodyPr wrap="square">
            <a:spAutoFit/>
          </a:bodyPr>
          <a:lstStyle/>
          <a:p>
            <a:r>
              <a:rPr lang="ru-RU" b="1" dirty="0"/>
              <a:t>Задание. </a:t>
            </a:r>
          </a:p>
          <a:p>
            <a:endParaRPr lang="ru-RU" dirty="0"/>
          </a:p>
          <a:p>
            <a:r>
              <a:rPr lang="ru-RU" sz="2400" dirty="0"/>
              <a:t>3. Известно, что сердце нетренированного человека в состоянии покоя за одно сокращение выталкивает </a:t>
            </a:r>
            <a:r>
              <a:rPr lang="ru-RU" sz="2400" b="1" u="sng" dirty="0">
                <a:solidFill>
                  <a:srgbClr val="C00000"/>
                </a:solidFill>
              </a:rPr>
              <a:t>100 мл крови</a:t>
            </a:r>
            <a:r>
              <a:rPr lang="ru-RU" sz="2400" dirty="0"/>
              <a:t>. Сколько крови за 1 минуту поступает в большой круг кровообращения?</a:t>
            </a:r>
          </a:p>
        </p:txBody>
      </p:sp>
      <p:sp>
        <p:nvSpPr>
          <p:cNvPr id="6" name="TextBox 5">
            <a:extLst>
              <a:ext uri="{FF2B5EF4-FFF2-40B4-BE49-F238E27FC236}">
                <a16:creationId xmlns:a16="http://schemas.microsoft.com/office/drawing/2014/main" id="{F2F67293-6C38-4E10-AEA9-58DA079F0C32}"/>
              </a:ext>
            </a:extLst>
          </p:cNvPr>
          <p:cNvSpPr txBox="1"/>
          <p:nvPr/>
        </p:nvSpPr>
        <p:spPr>
          <a:xfrm>
            <a:off x="1258432" y="27707"/>
            <a:ext cx="6627135"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3200" b="1" cap="all" dirty="0">
                <a:solidFill>
                  <a:prstClr val="black"/>
                </a:solidFill>
                <a:latin typeface="Century Gothic" panose="020B0502020202020204"/>
              </a:rPr>
              <a:t>Пример</a:t>
            </a:r>
            <a:r>
              <a:rPr kumimoji="0" lang="ru-RU" sz="32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«Сердце»</a:t>
            </a:r>
          </a:p>
        </p:txBody>
      </p:sp>
    </p:spTree>
    <p:extLst>
      <p:ext uri="{BB962C8B-B14F-4D97-AF65-F5344CB8AC3E}">
        <p14:creationId xmlns:p14="http://schemas.microsoft.com/office/powerpoint/2010/main" val="312527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2" name="TextBox 1">
            <a:extLst>
              <a:ext uri="{FF2B5EF4-FFF2-40B4-BE49-F238E27FC236}">
                <a16:creationId xmlns:a16="http://schemas.microsoft.com/office/drawing/2014/main" id="{0816EE6B-0A66-44E4-8D3C-ACF6C6E77079}"/>
              </a:ext>
            </a:extLst>
          </p:cNvPr>
          <p:cNvSpPr txBox="1"/>
          <p:nvPr/>
        </p:nvSpPr>
        <p:spPr>
          <a:xfrm>
            <a:off x="107504" y="756097"/>
            <a:ext cx="8928992" cy="4191917"/>
          </a:xfrm>
          <a:prstGeom prst="rect">
            <a:avLst/>
          </a:prstGeom>
          <a:noFill/>
          <a:ln w="9525" cap="flat" cmpd="sng" algn="ctr">
            <a:noFill/>
            <a:prstDash val="solid"/>
            <a:round/>
            <a:headEnd type="none" w="med" len="med"/>
            <a:tailEnd type="none" w="med" len="med"/>
          </a:ln>
          <a:effectLst>
            <a:softEdge rad="127000"/>
          </a:effectLst>
        </p:spPr>
        <p:style>
          <a:lnRef idx="0">
            <a:scrgbClr r="0" g="0" b="0"/>
          </a:lnRef>
          <a:fillRef idx="0">
            <a:scrgbClr r="0" g="0" b="0"/>
          </a:fillRef>
          <a:effectRef idx="0">
            <a:scrgbClr r="0" g="0" b="0"/>
          </a:effectRef>
          <a:fontRef idx="minor">
            <a:schemeClr val="dk1"/>
          </a:fontRef>
        </p:style>
        <p:txBody>
          <a:bodyPr wrap="square" rtlCol="0">
            <a:spAutoFit/>
          </a:bodyPr>
          <a:lstStyle/>
          <a:p>
            <a:pPr algn="just">
              <a:lnSpc>
                <a:spcPct val="90000"/>
              </a:lnSpc>
            </a:pPr>
            <a:r>
              <a:rPr lang="ru-RU" sz="1700" dirty="0"/>
              <a:t>Сердце − основной орган, обеспечивающий движение крови по сосудам. У человека оно состоит из четырёх камер: двух предсердий и двух желудочков. Стенки левого желудочка толще, чем правого, поскольку он накачивает кровь в большой круг, сопротивление движению в котором больше, а давление крови выше, чем в малом круге кровообращения.</a:t>
            </a:r>
          </a:p>
          <a:p>
            <a:pPr algn="just">
              <a:lnSpc>
                <a:spcPct val="90000"/>
              </a:lnSpc>
            </a:pPr>
            <a:endParaRPr lang="ru-RU" sz="100" dirty="0"/>
          </a:p>
          <a:p>
            <a:pPr algn="just">
              <a:lnSpc>
                <a:spcPct val="90000"/>
              </a:lnSpc>
            </a:pPr>
            <a:endParaRPr lang="ru-RU" sz="100" dirty="0"/>
          </a:p>
          <a:p>
            <a:pPr algn="just">
              <a:lnSpc>
                <a:spcPct val="90000"/>
              </a:lnSpc>
            </a:pPr>
            <a:r>
              <a:rPr lang="ru-RU" sz="1700" b="1" u="sng" dirty="0">
                <a:solidFill>
                  <a:srgbClr val="C00000"/>
                </a:solidFill>
              </a:rPr>
              <a:t>В покое сердце взрослого совершает в минуту около 75 циклов.</a:t>
            </a:r>
            <a:r>
              <a:rPr lang="ru-RU" sz="1700" dirty="0"/>
              <a:t> В каждом цикле, продолжающемся 0,8 с, выделяют три фазы. В первую фазу наполненные кровью предсердия сокращаются, перемещая кровь в расслабленные в это время желудочки. Во вторую фазу сокращающиеся желудочки выталкивают кровь в аорту и лёгочные артерии. Третья фаза − общая пауза − короткий отдых сердца, заполнение предсердий кровью.</a:t>
            </a:r>
          </a:p>
          <a:p>
            <a:pPr algn="just">
              <a:lnSpc>
                <a:spcPct val="90000"/>
              </a:lnSpc>
            </a:pPr>
            <a:endParaRPr lang="ru-RU" sz="500" dirty="0"/>
          </a:p>
          <a:p>
            <a:pPr algn="just">
              <a:lnSpc>
                <a:spcPct val="90000"/>
              </a:lnSpc>
            </a:pPr>
            <a:r>
              <a:rPr lang="ru-RU" sz="1700" dirty="0"/>
              <a:t>Однонаправленный кровоток обеспечивается раскрытием и смыканием в нужный момент клапанов сердца. Клапаны между предсердиями и желудочками называются створчатыми. Створки этих клапанов прикреплены сухожильными нитями к стенкам желудочков. Полулунные клапаны прикреплены к стенкам аорты и лёгочным артериям. Закрываясь, они препятствуют возврату крови в желудочки.</a:t>
            </a:r>
          </a:p>
        </p:txBody>
      </p:sp>
      <p:sp>
        <p:nvSpPr>
          <p:cNvPr id="4" name="TextBox 3">
            <a:extLst>
              <a:ext uri="{FF2B5EF4-FFF2-40B4-BE49-F238E27FC236}">
                <a16:creationId xmlns:a16="http://schemas.microsoft.com/office/drawing/2014/main" id="{4CD61089-FE44-4884-81E1-28E464C19B12}"/>
              </a:ext>
            </a:extLst>
          </p:cNvPr>
          <p:cNvSpPr txBox="1"/>
          <p:nvPr/>
        </p:nvSpPr>
        <p:spPr>
          <a:xfrm>
            <a:off x="1267376" y="0"/>
            <a:ext cx="6627135"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3200" b="1" cap="all" dirty="0">
                <a:solidFill>
                  <a:prstClr val="black"/>
                </a:solidFill>
                <a:latin typeface="Century Gothic" panose="020B0502020202020204"/>
              </a:rPr>
              <a:t>Пример</a:t>
            </a:r>
            <a:r>
              <a:rPr kumimoji="0" lang="ru-RU" sz="32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«Сердце»</a:t>
            </a:r>
          </a:p>
        </p:txBody>
      </p:sp>
    </p:spTree>
    <p:extLst>
      <p:ext uri="{BB962C8B-B14F-4D97-AF65-F5344CB8AC3E}">
        <p14:creationId xmlns:p14="http://schemas.microsoft.com/office/powerpoint/2010/main" val="4019200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Стрелка: вправо 15">
            <a:extLst>
              <a:ext uri="{FF2B5EF4-FFF2-40B4-BE49-F238E27FC236}">
                <a16:creationId xmlns:a16="http://schemas.microsoft.com/office/drawing/2014/main" id="{4BDF8DD4-22B4-4077-B8DE-BCAE61F5E393}"/>
              </a:ext>
            </a:extLst>
          </p:cNvPr>
          <p:cNvSpPr/>
          <p:nvPr/>
        </p:nvSpPr>
        <p:spPr>
          <a:xfrm>
            <a:off x="1170607" y="2074217"/>
            <a:ext cx="529934" cy="253361"/>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7" name="Стрелка: вправо 16">
            <a:extLst>
              <a:ext uri="{FF2B5EF4-FFF2-40B4-BE49-F238E27FC236}">
                <a16:creationId xmlns:a16="http://schemas.microsoft.com/office/drawing/2014/main" id="{27FF5611-7638-430D-BDA2-1B8504ED70C5}"/>
              </a:ext>
            </a:extLst>
          </p:cNvPr>
          <p:cNvSpPr/>
          <p:nvPr/>
        </p:nvSpPr>
        <p:spPr>
          <a:xfrm>
            <a:off x="1137721" y="1341636"/>
            <a:ext cx="529934" cy="253361"/>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954A0AEC-8C19-4CB4-A238-50E2FC8E7517}"/>
              </a:ext>
            </a:extLst>
          </p:cNvPr>
          <p:cNvSpPr txBox="1"/>
          <p:nvPr/>
        </p:nvSpPr>
        <p:spPr>
          <a:xfrm>
            <a:off x="0" y="681069"/>
            <a:ext cx="9144000" cy="461665"/>
          </a:xfrm>
          <a:prstGeom prst="rect">
            <a:avLst/>
          </a:prstGeom>
          <a:ln>
            <a:noFill/>
          </a:ln>
          <a:effectLst/>
          <a:scene3d>
            <a:camera prst="orthographicFront">
              <a:rot lat="0" lon="0" rev="0"/>
            </a:camera>
            <a:lightRig rig="chilly" dir="t">
              <a:rot lat="0" lon="0" rev="18480000"/>
            </a:lightRig>
          </a:scene3d>
          <a:sp3d prstMaterial="clear">
            <a:bevelT h="635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300" b="1"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Задание </a:t>
            </a:r>
            <a:r>
              <a:rPr lang="ru-RU" sz="2300" b="1" dirty="0">
                <a:solidFill>
                  <a:prstClr val="black"/>
                </a:solidFill>
                <a:latin typeface="Century Gothic" panose="020B0502020202020204"/>
                <a:cs typeface="Times New Roman" panose="02020603050405020304" pitchFamily="18" charset="0"/>
              </a:rPr>
              <a:t>24 содержит текст биологического содержания</a:t>
            </a:r>
            <a:r>
              <a:rPr kumimoji="0" lang="ru-RU" sz="2300" b="1"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 </a:t>
            </a:r>
          </a:p>
        </p:txBody>
      </p:sp>
      <p:sp>
        <p:nvSpPr>
          <p:cNvPr id="3" name="TextBox 2">
            <a:extLst>
              <a:ext uri="{FF2B5EF4-FFF2-40B4-BE49-F238E27FC236}">
                <a16:creationId xmlns:a16="http://schemas.microsoft.com/office/drawing/2014/main" id="{8F6D4675-C981-4AA6-8838-9C283A2DB411}"/>
              </a:ext>
            </a:extLst>
          </p:cNvPr>
          <p:cNvSpPr txBox="1"/>
          <p:nvPr/>
        </p:nvSpPr>
        <p:spPr>
          <a:xfrm>
            <a:off x="1684927" y="1279030"/>
            <a:ext cx="7220199"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Анализировать биологическую информацию</a:t>
            </a:r>
          </a:p>
        </p:txBody>
      </p:sp>
      <p:sp>
        <p:nvSpPr>
          <p:cNvPr id="4" name="TextBox 3">
            <a:extLst>
              <a:ext uri="{FF2B5EF4-FFF2-40B4-BE49-F238E27FC236}">
                <a16:creationId xmlns:a16="http://schemas.microsoft.com/office/drawing/2014/main" id="{2AB4819D-1863-4CCA-B572-8B77D6B43C18}"/>
              </a:ext>
            </a:extLst>
          </p:cNvPr>
          <p:cNvSpPr txBox="1"/>
          <p:nvPr/>
        </p:nvSpPr>
        <p:spPr>
          <a:xfrm>
            <a:off x="1710727" y="1893480"/>
            <a:ext cx="7194399"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600" b="1" dirty="0">
                <a:solidFill>
                  <a:prstClr val="black"/>
                </a:solidFill>
                <a:latin typeface="Century Gothic" panose="020B0502020202020204"/>
                <a:cs typeface="Times New Roman" panose="02020603050405020304" pitchFamily="18" charset="0"/>
              </a:rPr>
              <a:t>Привлечь </a:t>
            </a:r>
            <a:r>
              <a:rPr kumimoji="0" lang="ru-RU" sz="1600" b="1"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дополнительные знания из курса биологии или опыта повседневной жизни</a:t>
            </a:r>
          </a:p>
        </p:txBody>
      </p:sp>
      <p:sp>
        <p:nvSpPr>
          <p:cNvPr id="9" name="TextBox 8">
            <a:extLst>
              <a:ext uri="{FF2B5EF4-FFF2-40B4-BE49-F238E27FC236}">
                <a16:creationId xmlns:a16="http://schemas.microsoft.com/office/drawing/2014/main" id="{68569659-A8DC-48D6-A01F-35B138D211C4}"/>
              </a:ext>
            </a:extLst>
          </p:cNvPr>
          <p:cNvSpPr txBox="1"/>
          <p:nvPr/>
        </p:nvSpPr>
        <p:spPr>
          <a:xfrm>
            <a:off x="1689864" y="2643758"/>
            <a:ext cx="7189462" cy="33855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Ответить на три вопроса, связанными с информацией в тексте</a:t>
            </a:r>
          </a:p>
        </p:txBody>
      </p:sp>
      <p:sp>
        <p:nvSpPr>
          <p:cNvPr id="12" name="Прямоугольник: скругленные углы 11">
            <a:extLst>
              <a:ext uri="{FF2B5EF4-FFF2-40B4-BE49-F238E27FC236}">
                <a16:creationId xmlns:a16="http://schemas.microsoft.com/office/drawing/2014/main" id="{AB5D8B95-7E47-46D8-BC96-04FBB9B229F8}"/>
              </a:ext>
            </a:extLst>
          </p:cNvPr>
          <p:cNvSpPr/>
          <p:nvPr/>
        </p:nvSpPr>
        <p:spPr>
          <a:xfrm>
            <a:off x="35496" y="3147814"/>
            <a:ext cx="2466276" cy="1995685"/>
          </a:xfrm>
          <a:prstGeom prst="round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1. Уметь понимать </a:t>
            </a:r>
            <a:r>
              <a:rPr kumimoji="0" lang="ru-RU" sz="1400" b="0"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биологический текст</a:t>
            </a:r>
          </a:p>
          <a:p>
            <a:pPr marL="0" marR="0" lvl="0" indent="0"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2. Чётко формулировать </a:t>
            </a:r>
            <a:r>
              <a:rPr kumimoji="0" lang="ru-RU" sz="1400" b="0"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мысли при ответе на конкретный вопрос</a:t>
            </a:r>
          </a:p>
          <a:p>
            <a:pPr marL="0" marR="0" lvl="0" indent="0" defTabSz="457200" rtl="0" eaLnBrk="1" fontAlgn="auto" latinLnBrk="0" hangingPunct="1">
              <a:lnSpc>
                <a:spcPct val="100000"/>
              </a:lnSpc>
              <a:spcBef>
                <a:spcPts val="0"/>
              </a:spcBef>
              <a:spcAft>
                <a:spcPts val="0"/>
              </a:spcAft>
              <a:buClrTx/>
              <a:buSzTx/>
              <a:buFontTx/>
              <a:buNone/>
              <a:tabLst/>
              <a:defRPr/>
            </a:pPr>
            <a:r>
              <a:rPr lang="ru-RU" sz="1400" b="1" dirty="0">
                <a:solidFill>
                  <a:prstClr val="black"/>
                </a:solidFill>
                <a:latin typeface="Century Gothic" panose="020B0502020202020204"/>
                <a:cs typeface="Times New Roman" panose="02020603050405020304" pitchFamily="18" charset="0"/>
              </a:rPr>
              <a:t>3. Уметь применять </a:t>
            </a:r>
            <a:r>
              <a:rPr lang="ru-RU" sz="1400" dirty="0">
                <a:solidFill>
                  <a:prstClr val="black"/>
                </a:solidFill>
                <a:latin typeface="Century Gothic" panose="020B0502020202020204"/>
                <a:cs typeface="Times New Roman" panose="02020603050405020304" pitchFamily="18" charset="0"/>
              </a:rPr>
              <a:t>полученные знания в изменённой ситуации</a:t>
            </a:r>
            <a:endParaRPr kumimoji="0" lang="ru-RU" sz="1400" b="0"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endParaRPr>
          </a:p>
        </p:txBody>
      </p:sp>
      <p:sp>
        <p:nvSpPr>
          <p:cNvPr id="13" name="Прямоугольник: скругленные углы 12">
            <a:extLst>
              <a:ext uri="{FF2B5EF4-FFF2-40B4-BE49-F238E27FC236}">
                <a16:creationId xmlns:a16="http://schemas.microsoft.com/office/drawing/2014/main" id="{B54D2D1F-B6D6-42FF-8F11-570AC741CCED}"/>
              </a:ext>
            </a:extLst>
          </p:cNvPr>
          <p:cNvSpPr/>
          <p:nvPr/>
        </p:nvSpPr>
        <p:spPr>
          <a:xfrm>
            <a:off x="3114345" y="3147815"/>
            <a:ext cx="5994159" cy="1872208"/>
          </a:xfrm>
          <a:prstGeom prst="round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500" b="0"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1. Внимательно прочитать текст и все задания, проанализировать их.</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500" b="0"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2. Найти в тексте прямой и полный ответ на вопрос.</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500" b="0"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3. Информация по вопросу может находиться в разных частях текста, её нужно будет скомбинировать и обобщить в ответе.</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500" b="0" i="0" u="none" strike="noStrike" kern="1200" cap="none" spc="0" normalizeH="0" baseline="0" noProof="0" dirty="0">
                <a:ln>
                  <a:noFill/>
                </a:ln>
                <a:solidFill>
                  <a:prstClr val="black"/>
                </a:solidFill>
                <a:effectLst/>
                <a:uLnTx/>
                <a:uFillTx/>
                <a:latin typeface="Century Gothic" panose="020B0502020202020204"/>
                <a:ea typeface="+mn-ea"/>
                <a:cs typeface="Times New Roman" panose="02020603050405020304" pitchFamily="18" charset="0"/>
              </a:rPr>
              <a:t>4. Записать грамотный, четкий, обоснованный  ответ, отражающий сущность заданных вопросов в бланк №2.</a:t>
            </a:r>
          </a:p>
        </p:txBody>
      </p:sp>
      <p:sp>
        <p:nvSpPr>
          <p:cNvPr id="14" name="Стрелка: вправо 13">
            <a:extLst>
              <a:ext uri="{FF2B5EF4-FFF2-40B4-BE49-F238E27FC236}">
                <a16:creationId xmlns:a16="http://schemas.microsoft.com/office/drawing/2014/main" id="{DCCBC0C4-1BF3-42F8-B129-30E942B160F9}"/>
              </a:ext>
            </a:extLst>
          </p:cNvPr>
          <p:cNvSpPr/>
          <p:nvPr/>
        </p:nvSpPr>
        <p:spPr>
          <a:xfrm>
            <a:off x="2573780" y="3636462"/>
            <a:ext cx="558060" cy="89491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5" name="Стрелка: изогнутая вверх 14">
            <a:extLst>
              <a:ext uri="{FF2B5EF4-FFF2-40B4-BE49-F238E27FC236}">
                <a16:creationId xmlns:a16="http://schemas.microsoft.com/office/drawing/2014/main" id="{B97FA6C2-1225-495B-9D24-A7A9950F193E}"/>
              </a:ext>
            </a:extLst>
          </p:cNvPr>
          <p:cNvSpPr/>
          <p:nvPr/>
        </p:nvSpPr>
        <p:spPr>
          <a:xfrm rot="5400000">
            <a:off x="421263" y="1718649"/>
            <a:ext cx="1838646" cy="688681"/>
          </a:xfrm>
          <a:prstGeom prst="bentUpArrow">
            <a:avLst>
              <a:gd name="adj1" fmla="val 25000"/>
              <a:gd name="adj2" fmla="val 24020"/>
              <a:gd name="adj3" fmla="val 34798"/>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cxnSp>
        <p:nvCxnSpPr>
          <p:cNvPr id="18" name="Прямая соединительная линия 17">
            <a:extLst>
              <a:ext uri="{FF2B5EF4-FFF2-40B4-BE49-F238E27FC236}">
                <a16:creationId xmlns:a16="http://schemas.microsoft.com/office/drawing/2014/main" id="{BB4DFCAF-A20A-4221-87AF-B86C0A127074}"/>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19" name="TextBox 18">
            <a:extLst>
              <a:ext uri="{FF2B5EF4-FFF2-40B4-BE49-F238E27FC236}">
                <a16:creationId xmlns:a16="http://schemas.microsoft.com/office/drawing/2014/main" id="{92FAA27D-6809-4150-BE90-69B7251492ED}"/>
              </a:ext>
            </a:extLst>
          </p:cNvPr>
          <p:cNvSpPr txBox="1"/>
          <p:nvPr/>
        </p:nvSpPr>
        <p:spPr>
          <a:xfrm>
            <a:off x="1596666" y="-34868"/>
            <a:ext cx="6417141"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3200" b="1" i="0" u="none" strike="noStrike" kern="1200" cap="all" spc="0" normalizeH="0" baseline="0" noProof="0" dirty="0">
                <a:ln>
                  <a:noFill/>
                </a:ln>
                <a:solidFill>
                  <a:prstClr val="black"/>
                </a:solidFill>
                <a:effectLst/>
                <a:uLnTx/>
                <a:uFillTx/>
                <a:latin typeface="Century Gothic" panose="020B0502020202020204"/>
                <a:ea typeface="+mn-ea"/>
                <a:cs typeface="+mn-cs"/>
              </a:rPr>
              <a:t>Характеристика задания 24</a:t>
            </a:r>
          </a:p>
        </p:txBody>
      </p:sp>
    </p:spTree>
    <p:extLst>
      <p:ext uri="{BB962C8B-B14F-4D97-AF65-F5344CB8AC3E}">
        <p14:creationId xmlns:p14="http://schemas.microsoft.com/office/powerpoint/2010/main" val="3914604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8EB7F77A-EE4D-4134-9C17-3A9128103586}"/>
              </a:ext>
            </a:extLst>
          </p:cNvPr>
          <p:cNvSpPr txBox="1"/>
          <p:nvPr/>
        </p:nvSpPr>
        <p:spPr>
          <a:xfrm>
            <a:off x="107504" y="771550"/>
            <a:ext cx="8928992" cy="3785652"/>
          </a:xfrm>
          <a:prstGeom prst="rect">
            <a:avLst/>
          </a:prstGeom>
          <a:noFill/>
        </p:spPr>
        <p:txBody>
          <a:bodyPr wrap="square">
            <a:spAutoFit/>
          </a:bodyPr>
          <a:lstStyle/>
          <a:p>
            <a:r>
              <a:rPr lang="ru-RU" sz="2400" dirty="0"/>
              <a:t>Ответ на третий вопрос:</a:t>
            </a:r>
          </a:p>
          <a:p>
            <a:endParaRPr lang="ru-RU" sz="2400" dirty="0"/>
          </a:p>
          <a:p>
            <a:pPr marL="342900" indent="-342900">
              <a:buFont typeface="Century Gothic" panose="020B0502020202020204" pitchFamily="34" charset="0"/>
              <a:buChar char="–"/>
            </a:pPr>
            <a:r>
              <a:rPr lang="ru-RU" sz="2400" dirty="0"/>
              <a:t>За минуту сердце выталкивает </a:t>
            </a:r>
          </a:p>
          <a:p>
            <a:r>
              <a:rPr lang="ru-RU" sz="2400" dirty="0"/>
              <a:t>    100мл • 75 циклов = 7500 мл крови.</a:t>
            </a:r>
          </a:p>
          <a:p>
            <a:pPr marL="342900" indent="-342900">
              <a:buFont typeface="Century Gothic" panose="020B0502020202020204" pitchFamily="34" charset="0"/>
              <a:buChar char="–"/>
            </a:pPr>
            <a:r>
              <a:rPr lang="ru-RU" sz="2400" dirty="0"/>
              <a:t>В большой и в малый круги кровообращения поровну, т. е. по 50%.</a:t>
            </a:r>
          </a:p>
          <a:p>
            <a:pPr marL="342900" indent="-342900">
              <a:buFont typeface="Century Gothic" panose="020B0502020202020204" pitchFamily="34" charset="0"/>
              <a:buChar char="–"/>
            </a:pPr>
            <a:r>
              <a:rPr lang="ru-RU" sz="2400" dirty="0"/>
              <a:t>7500мл/2 =3750мл</a:t>
            </a:r>
          </a:p>
          <a:p>
            <a:endParaRPr lang="ru-RU" sz="2400" dirty="0"/>
          </a:p>
          <a:p>
            <a:r>
              <a:rPr lang="ru-RU" sz="2400" dirty="0"/>
              <a:t>3) В аорту и лёгочную артерию поступает примерно по 50 мл крови за одно сокращение, за минуту 3750 мл.</a:t>
            </a:r>
          </a:p>
        </p:txBody>
      </p:sp>
      <p:sp>
        <p:nvSpPr>
          <p:cNvPr id="5" name="TextBox 4">
            <a:extLst>
              <a:ext uri="{FF2B5EF4-FFF2-40B4-BE49-F238E27FC236}">
                <a16:creationId xmlns:a16="http://schemas.microsoft.com/office/drawing/2014/main" id="{76513F95-81BF-416E-B2B1-785CC1357D9C}"/>
              </a:ext>
            </a:extLst>
          </p:cNvPr>
          <p:cNvSpPr txBox="1"/>
          <p:nvPr/>
        </p:nvSpPr>
        <p:spPr>
          <a:xfrm>
            <a:off x="1267376" y="0"/>
            <a:ext cx="6627135"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3200" b="1" cap="all" dirty="0">
                <a:solidFill>
                  <a:prstClr val="black"/>
                </a:solidFill>
                <a:latin typeface="Century Gothic" panose="020B0502020202020204"/>
              </a:rPr>
              <a:t>Пример</a:t>
            </a:r>
            <a:r>
              <a:rPr kumimoji="0" lang="ru-RU" sz="32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«Сердце»</a:t>
            </a:r>
          </a:p>
        </p:txBody>
      </p:sp>
    </p:spTree>
    <p:extLst>
      <p:ext uri="{BB962C8B-B14F-4D97-AF65-F5344CB8AC3E}">
        <p14:creationId xmlns:p14="http://schemas.microsoft.com/office/powerpoint/2010/main" val="1542389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8EB7F77A-EE4D-4134-9C17-3A9128103586}"/>
              </a:ext>
            </a:extLst>
          </p:cNvPr>
          <p:cNvSpPr txBox="1"/>
          <p:nvPr/>
        </p:nvSpPr>
        <p:spPr>
          <a:xfrm>
            <a:off x="107504" y="915566"/>
            <a:ext cx="8856984" cy="3970318"/>
          </a:xfrm>
          <a:prstGeom prst="rect">
            <a:avLst/>
          </a:prstGeom>
          <a:noFill/>
        </p:spPr>
        <p:txBody>
          <a:bodyPr wrap="square">
            <a:spAutoFit/>
          </a:bodyPr>
          <a:lstStyle/>
          <a:p>
            <a:r>
              <a:rPr lang="ru-RU" sz="2800" dirty="0"/>
              <a:t>Ответ на задание:</a:t>
            </a:r>
          </a:p>
          <a:p>
            <a:endParaRPr lang="ru-RU" sz="2800" dirty="0"/>
          </a:p>
          <a:p>
            <a:r>
              <a:rPr lang="ru-RU" sz="2800" dirty="0"/>
              <a:t>1) Закрыты (в первой фазе сердечного цикла полулунные клапаны закрыты).</a:t>
            </a:r>
          </a:p>
          <a:p>
            <a:r>
              <a:rPr lang="ru-RU" sz="2800" dirty="0"/>
              <a:t>2) Обеспечивают движение крови в одном направлении.</a:t>
            </a:r>
          </a:p>
          <a:p>
            <a:r>
              <a:rPr lang="ru-RU" sz="2800" dirty="0"/>
              <a:t>3) В аорту и лёгочную артерию поступает примерно по 50 мл крови за одно сокращение, за минуту 3750 мл.</a:t>
            </a:r>
          </a:p>
        </p:txBody>
      </p:sp>
      <p:sp>
        <p:nvSpPr>
          <p:cNvPr id="5" name="TextBox 4">
            <a:extLst>
              <a:ext uri="{FF2B5EF4-FFF2-40B4-BE49-F238E27FC236}">
                <a16:creationId xmlns:a16="http://schemas.microsoft.com/office/drawing/2014/main" id="{891BE646-77B8-443E-952E-DCD0E64D3F60}"/>
              </a:ext>
            </a:extLst>
          </p:cNvPr>
          <p:cNvSpPr txBox="1"/>
          <p:nvPr/>
        </p:nvSpPr>
        <p:spPr>
          <a:xfrm>
            <a:off x="1267376" y="0"/>
            <a:ext cx="6627135"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3200" b="1" cap="all" dirty="0">
                <a:solidFill>
                  <a:prstClr val="black"/>
                </a:solidFill>
                <a:latin typeface="Century Gothic" panose="020B0502020202020204"/>
              </a:rPr>
              <a:t>Пример</a:t>
            </a:r>
            <a:r>
              <a:rPr kumimoji="0" lang="ru-RU" sz="32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«Сердце»</a:t>
            </a:r>
          </a:p>
        </p:txBody>
      </p:sp>
    </p:spTree>
    <p:extLst>
      <p:ext uri="{BB962C8B-B14F-4D97-AF65-F5344CB8AC3E}">
        <p14:creationId xmlns:p14="http://schemas.microsoft.com/office/powerpoint/2010/main" val="1640985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4A6CC77C-2A0F-4FAF-903F-ADAF0FAF5F93}"/>
              </a:ext>
            </a:extLst>
          </p:cNvPr>
          <p:cNvSpPr txBox="1"/>
          <p:nvPr/>
        </p:nvSpPr>
        <p:spPr>
          <a:xfrm>
            <a:off x="107504" y="771550"/>
            <a:ext cx="8928992" cy="4247317"/>
          </a:xfrm>
          <a:prstGeom prst="rect">
            <a:avLst/>
          </a:prstGeom>
          <a:noFill/>
          <a:ln w="9525" cap="flat" cmpd="sng" algn="ctr">
            <a:noFill/>
            <a:prstDash val="solid"/>
            <a:round/>
            <a:headEnd type="none" w="med" len="med"/>
            <a:tailEnd type="none" w="med" len="med"/>
          </a:ln>
          <a:effectLst>
            <a:softEdge rad="63500"/>
          </a:effectLst>
        </p:spPr>
        <p:style>
          <a:lnRef idx="0">
            <a:scrgbClr r="0" g="0" b="0"/>
          </a:lnRef>
          <a:fillRef idx="0">
            <a:scrgbClr r="0" g="0" b="0"/>
          </a:fillRef>
          <a:effectRef idx="0">
            <a:scrgbClr r="0" g="0" b="0"/>
          </a:effectRef>
          <a:fontRef idx="minor">
            <a:schemeClr val="dk1"/>
          </a:fontRef>
        </p:style>
        <p:txBody>
          <a:bodyPr wrap="square">
            <a:spAutoFit/>
          </a:bodyPr>
          <a:lstStyle/>
          <a:p>
            <a:pPr indent="355600" algn="just"/>
            <a:r>
              <a:rPr lang="ru-RU" sz="1500" dirty="0"/>
              <a:t>В кишечнике человека часто паразитирует бычий цепень. Он состоит из головки, короткой шейки и длинного лентовидного тела. На головке располагаются четыре круглые мускулистые присоски, с помощью которых паразит прикрепляется к стенкам кишки. Тело червя может достигать 4–10 м и состоит из многочисленных члеников. Рост червя и увеличение количества члеников продолжается всю жизнь. Новые членики образуются в области шейки. Вначале они очень маленькие, но по направлению к заднему концу тела увеличиваются. Червь всасывает пищу всей поверхностью тела, органы пищеварения у него отсутствуют.</a:t>
            </a:r>
          </a:p>
          <a:p>
            <a:pPr indent="355600" algn="just"/>
            <a:r>
              <a:rPr lang="ru-RU" sz="1500" dirty="0"/>
              <a:t>Размножение бычьего цепня происходит в организме основного хозяина – человека. Как и большинство других плоских червей, цепень – гермафродит. В каждом его членике, кроме самых молодых, имеется один яичник и множество семенников. Эти членики отрываются и с калом выходят наружу. За сутки червь производит около 175 000 яиц. Крупный рогатый скот может проглотить яйца цепня вместе с травой. В желудке промежуточного хозяина из яиц выходят микроскопические личинки с шестью крючками.</a:t>
            </a:r>
          </a:p>
          <a:p>
            <a:pPr indent="355600" algn="just"/>
            <a:r>
              <a:rPr lang="ru-RU" sz="1500" dirty="0"/>
              <a:t>С их помощью личинки </a:t>
            </a:r>
            <a:r>
              <a:rPr lang="ru-RU" sz="1500" dirty="0" err="1"/>
              <a:t>вбуравливаются</a:t>
            </a:r>
            <a:r>
              <a:rPr lang="ru-RU" sz="1500" dirty="0"/>
              <a:t> в стенку желудка, попадают в кровь, разносятся по всему телу животного и проникают в мышцы. Здесь </a:t>
            </a:r>
            <a:r>
              <a:rPr lang="ru-RU" sz="1500" dirty="0" err="1"/>
              <a:t>шестикрючные</a:t>
            </a:r>
            <a:r>
              <a:rPr lang="ru-RU" sz="1500" dirty="0"/>
              <a:t> личинки растут и превращаются в финны. Финна – это пузырёк размером с горошину, внутри которого находится головка цепня с шейкой.</a:t>
            </a:r>
          </a:p>
        </p:txBody>
      </p:sp>
      <p:sp>
        <p:nvSpPr>
          <p:cNvPr id="5" name="TextBox 4">
            <a:extLst>
              <a:ext uri="{FF2B5EF4-FFF2-40B4-BE49-F238E27FC236}">
                <a16:creationId xmlns:a16="http://schemas.microsoft.com/office/drawing/2014/main" id="{F82A0CBC-2E85-4650-8334-47C7755BD558}"/>
              </a:ext>
            </a:extLst>
          </p:cNvPr>
          <p:cNvSpPr txBox="1"/>
          <p:nvPr/>
        </p:nvSpPr>
        <p:spPr>
          <a:xfrm>
            <a:off x="49896" y="0"/>
            <a:ext cx="9062096"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800" b="1" cap="all" dirty="0">
                <a:solidFill>
                  <a:prstClr val="black"/>
                </a:solidFill>
                <a:latin typeface="Century Gothic" panose="020B0502020202020204"/>
              </a:rPr>
              <a:t>Пример</a:t>
            </a:r>
            <a:r>
              <a:rPr kumimoji="0" lang="ru-RU" sz="28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«Развитие бычьего цепня»</a:t>
            </a:r>
          </a:p>
        </p:txBody>
      </p:sp>
    </p:spTree>
    <p:extLst>
      <p:ext uri="{BB962C8B-B14F-4D97-AF65-F5344CB8AC3E}">
        <p14:creationId xmlns:p14="http://schemas.microsoft.com/office/powerpoint/2010/main" val="1867908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B1F119B3-404A-4608-8E5D-0B02B6A3980C}"/>
              </a:ext>
            </a:extLst>
          </p:cNvPr>
          <p:cNvSpPr txBox="1"/>
          <p:nvPr/>
        </p:nvSpPr>
        <p:spPr>
          <a:xfrm>
            <a:off x="179512" y="988516"/>
            <a:ext cx="8784976" cy="3046988"/>
          </a:xfrm>
          <a:prstGeom prst="rect">
            <a:avLst/>
          </a:prstGeom>
          <a:noFill/>
        </p:spPr>
        <p:txBody>
          <a:bodyPr wrap="square">
            <a:spAutoFit/>
          </a:bodyPr>
          <a:lstStyle/>
          <a:p>
            <a:pPr algn="just"/>
            <a:r>
              <a:rPr lang="ru-RU" sz="2400" dirty="0"/>
              <a:t>Прочитайте текст «Развитие бычьего цепня» и выполните задания.</a:t>
            </a:r>
          </a:p>
          <a:p>
            <a:pPr algn="just"/>
            <a:endParaRPr lang="ru-RU" sz="2400" dirty="0"/>
          </a:p>
          <a:p>
            <a:pPr algn="just"/>
            <a:r>
              <a:rPr lang="ru-RU" sz="2400" dirty="0"/>
              <a:t>Пользуясь текстом «Развитие бычьего цепня» и собственными знаниями, опишите возможный путь паразита от больного животного через торговую сеть до места в организме человека, где взрослый червь может прожить до 15 лет.</a:t>
            </a:r>
          </a:p>
        </p:txBody>
      </p:sp>
      <p:sp>
        <p:nvSpPr>
          <p:cNvPr id="5" name="TextBox 4">
            <a:extLst>
              <a:ext uri="{FF2B5EF4-FFF2-40B4-BE49-F238E27FC236}">
                <a16:creationId xmlns:a16="http://schemas.microsoft.com/office/drawing/2014/main" id="{CD30DEF0-702D-42FE-89B7-D258AD79CC24}"/>
              </a:ext>
            </a:extLst>
          </p:cNvPr>
          <p:cNvSpPr txBox="1"/>
          <p:nvPr/>
        </p:nvSpPr>
        <p:spPr>
          <a:xfrm>
            <a:off x="49896" y="0"/>
            <a:ext cx="9062096"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800" b="1" cap="all" dirty="0">
                <a:solidFill>
                  <a:prstClr val="black"/>
                </a:solidFill>
                <a:latin typeface="Century Gothic" panose="020B0502020202020204"/>
              </a:rPr>
              <a:t>Пример</a:t>
            </a:r>
            <a:r>
              <a:rPr kumimoji="0" lang="ru-RU" sz="28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a:t>
            </a:r>
            <a:r>
              <a:rPr lang="ru-RU" sz="2800" b="1" cap="all" dirty="0">
                <a:solidFill>
                  <a:prstClr val="black"/>
                </a:solidFill>
                <a:latin typeface="Century Gothic" panose="020B0502020202020204"/>
              </a:rPr>
              <a:t>4</a:t>
            </a:r>
            <a:r>
              <a:rPr kumimoji="0" lang="ru-RU" sz="2800" b="1" i="0" u="none" strike="noStrike" kern="1200" cap="all" spc="0" normalizeH="0" baseline="0" noProof="0" dirty="0">
                <a:ln>
                  <a:noFill/>
                </a:ln>
                <a:solidFill>
                  <a:prstClr val="black"/>
                </a:solidFill>
                <a:effectLst/>
                <a:uLnTx/>
                <a:uFillTx/>
                <a:latin typeface="Century Gothic" panose="020B0502020202020204"/>
                <a:ea typeface="+mn-ea"/>
                <a:cs typeface="+mn-cs"/>
              </a:rPr>
              <a:t>  «Развитие бычьего цепня»</a:t>
            </a:r>
          </a:p>
        </p:txBody>
      </p:sp>
    </p:spTree>
    <p:extLst>
      <p:ext uri="{BB962C8B-B14F-4D97-AF65-F5344CB8AC3E}">
        <p14:creationId xmlns:p14="http://schemas.microsoft.com/office/powerpoint/2010/main" val="1433265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pic>
        <p:nvPicPr>
          <p:cNvPr id="3" name="Рисунок 2">
            <a:extLst>
              <a:ext uri="{FF2B5EF4-FFF2-40B4-BE49-F238E27FC236}">
                <a16:creationId xmlns:a16="http://schemas.microsoft.com/office/drawing/2014/main" id="{C5EEA8A2-63AC-482D-A23D-5F6D227FCE1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0488" y="987574"/>
            <a:ext cx="8440912" cy="3024336"/>
          </a:xfrm>
          <a:prstGeom prst="rect">
            <a:avLst/>
          </a:prstGeom>
        </p:spPr>
      </p:pic>
      <p:sp>
        <p:nvSpPr>
          <p:cNvPr id="5" name="TextBox 4">
            <a:extLst>
              <a:ext uri="{FF2B5EF4-FFF2-40B4-BE49-F238E27FC236}">
                <a16:creationId xmlns:a16="http://schemas.microsoft.com/office/drawing/2014/main" id="{EDB95FB2-5E73-4546-B26E-5D80F6331DB6}"/>
              </a:ext>
            </a:extLst>
          </p:cNvPr>
          <p:cNvSpPr txBox="1"/>
          <p:nvPr/>
        </p:nvSpPr>
        <p:spPr>
          <a:xfrm>
            <a:off x="49896" y="0"/>
            <a:ext cx="9062096"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800" b="1" cap="all" dirty="0">
                <a:solidFill>
                  <a:prstClr val="black"/>
                </a:solidFill>
                <a:latin typeface="Century Gothic" panose="020B0502020202020204"/>
              </a:rPr>
              <a:t>Пример</a:t>
            </a:r>
            <a:r>
              <a:rPr kumimoji="0" lang="ru-RU" sz="28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«Развитие бычьего цепня»</a:t>
            </a:r>
          </a:p>
        </p:txBody>
      </p:sp>
    </p:spTree>
    <p:extLst>
      <p:ext uri="{BB962C8B-B14F-4D97-AF65-F5344CB8AC3E}">
        <p14:creationId xmlns:p14="http://schemas.microsoft.com/office/powerpoint/2010/main" val="3178835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4A6CC77C-2A0F-4FAF-903F-ADAF0FAF5F93}"/>
              </a:ext>
            </a:extLst>
          </p:cNvPr>
          <p:cNvSpPr txBox="1"/>
          <p:nvPr/>
        </p:nvSpPr>
        <p:spPr>
          <a:xfrm>
            <a:off x="0" y="771550"/>
            <a:ext cx="9144000" cy="4247317"/>
          </a:xfrm>
          <a:prstGeom prst="rect">
            <a:avLst/>
          </a:prstGeom>
          <a:noFill/>
          <a:ln w="9525" cap="flat" cmpd="sng" algn="ctr">
            <a:noFill/>
            <a:prstDash val="solid"/>
            <a:round/>
            <a:headEnd type="none" w="med" len="med"/>
            <a:tailEnd type="none" w="med" len="med"/>
          </a:ln>
          <a:effectLst>
            <a:softEdge rad="63500"/>
          </a:effectLst>
        </p:spPr>
        <p:style>
          <a:lnRef idx="0">
            <a:scrgbClr r="0" g="0" b="0"/>
          </a:lnRef>
          <a:fillRef idx="0">
            <a:scrgbClr r="0" g="0" b="0"/>
          </a:fillRef>
          <a:effectRef idx="0">
            <a:scrgbClr r="0" g="0" b="0"/>
          </a:effectRef>
          <a:fontRef idx="minor">
            <a:schemeClr val="dk1"/>
          </a:fontRef>
        </p:style>
        <p:txBody>
          <a:bodyPr wrap="square">
            <a:spAutoFit/>
          </a:bodyPr>
          <a:lstStyle/>
          <a:p>
            <a:pPr indent="355600" algn="just"/>
            <a:r>
              <a:rPr lang="ru-RU" sz="1500" dirty="0"/>
              <a:t>В кишечнике человека часто паразитирует бычий цепень. Он состоит из головки, короткой шейки и длинного лентовидного тела. На головке располагаются четыре круглые мускулистые присоски, с помощью которых паразит прикрепляется к стенкам кишки. Тело червя может достигать 4–10 м и состоит из многочисленных члеников. Рост червя и увеличение количества члеников продолжается всю жизнь. Новые членики образуются в области шейки. Вначале они очень маленькие, но по направлению к заднему концу тела увеличиваются. Червь всасывает пищу всей поверхностью тела, органы пищеварения у него отсутствуют.</a:t>
            </a:r>
          </a:p>
          <a:p>
            <a:pPr indent="355600" algn="just"/>
            <a:r>
              <a:rPr lang="ru-RU" sz="1500" b="1" u="sng" dirty="0">
                <a:solidFill>
                  <a:srgbClr val="C00000"/>
                </a:solidFill>
              </a:rPr>
              <a:t>Размножение бычьего цепня происходит в организме основного хозяина – человека. </a:t>
            </a:r>
            <a:r>
              <a:rPr lang="ru-RU" sz="1500" dirty="0"/>
              <a:t>Как и большинство других плоских червей, цепень – гермафродит. В каждом его членике, кроме самых молодых, имеется один яичник и множество семенников. Эти членики отрываются и с калом выходят наружу. За сутки червь производит около 175 000 яиц. </a:t>
            </a:r>
            <a:r>
              <a:rPr lang="ru-RU" sz="1500" b="1" u="sng" dirty="0">
                <a:solidFill>
                  <a:srgbClr val="C00000"/>
                </a:solidFill>
              </a:rPr>
              <a:t>Крупный рогатый скот может проглотить яйца цепня вместе с травой. В желудке промежуточного хозяина из яиц выходят микроскопические личинки с шестью крючками.</a:t>
            </a:r>
          </a:p>
          <a:p>
            <a:pPr indent="355600" algn="just"/>
            <a:r>
              <a:rPr lang="ru-RU" sz="1500" b="1" u="sng" dirty="0">
                <a:solidFill>
                  <a:srgbClr val="C00000"/>
                </a:solidFill>
              </a:rPr>
              <a:t>С их помощью личинки </a:t>
            </a:r>
            <a:r>
              <a:rPr lang="ru-RU" sz="1500" b="1" u="sng" dirty="0" err="1">
                <a:solidFill>
                  <a:srgbClr val="C00000"/>
                </a:solidFill>
              </a:rPr>
              <a:t>вбуравливаются</a:t>
            </a:r>
            <a:r>
              <a:rPr lang="ru-RU" sz="1500" b="1" u="sng" dirty="0">
                <a:solidFill>
                  <a:srgbClr val="C00000"/>
                </a:solidFill>
              </a:rPr>
              <a:t> в стенку желудка, попадают в кровь, разносятся по всему телу животного и проникают в мышцы.</a:t>
            </a:r>
            <a:r>
              <a:rPr lang="ru-RU" sz="1500" dirty="0"/>
              <a:t> Здесь </a:t>
            </a:r>
            <a:r>
              <a:rPr lang="ru-RU" sz="1500" dirty="0" err="1"/>
              <a:t>шестикрючные</a:t>
            </a:r>
            <a:r>
              <a:rPr lang="ru-RU" sz="1500" dirty="0"/>
              <a:t> личинки растут и превращаются в финны. Финна – это пузырёк размером с горошину, внутри которого находится головка цепня с шейкой.</a:t>
            </a:r>
          </a:p>
        </p:txBody>
      </p:sp>
      <p:sp>
        <p:nvSpPr>
          <p:cNvPr id="5" name="TextBox 4">
            <a:extLst>
              <a:ext uri="{FF2B5EF4-FFF2-40B4-BE49-F238E27FC236}">
                <a16:creationId xmlns:a16="http://schemas.microsoft.com/office/drawing/2014/main" id="{F82A0CBC-2E85-4650-8334-47C7755BD558}"/>
              </a:ext>
            </a:extLst>
          </p:cNvPr>
          <p:cNvSpPr txBox="1"/>
          <p:nvPr/>
        </p:nvSpPr>
        <p:spPr>
          <a:xfrm>
            <a:off x="49897" y="0"/>
            <a:ext cx="9062096"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800" b="1" cap="all" dirty="0">
                <a:solidFill>
                  <a:prstClr val="black"/>
                </a:solidFill>
                <a:latin typeface="Century Gothic" panose="020B0502020202020204"/>
              </a:rPr>
              <a:t>Пример</a:t>
            </a:r>
            <a:r>
              <a:rPr kumimoji="0" lang="ru-RU" sz="28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a:t>
            </a:r>
            <a:r>
              <a:rPr lang="ru-RU" sz="2800" b="1" cap="all" dirty="0">
                <a:solidFill>
                  <a:prstClr val="black"/>
                </a:solidFill>
                <a:latin typeface="Century Gothic" panose="020B0502020202020204"/>
              </a:rPr>
              <a:t>4 </a:t>
            </a:r>
            <a:r>
              <a:rPr kumimoji="0" lang="ru-RU" sz="2800" b="1" i="0" u="none" strike="noStrike" kern="1200" cap="all" spc="0" normalizeH="0" baseline="0" noProof="0" dirty="0">
                <a:ln>
                  <a:noFill/>
                </a:ln>
                <a:solidFill>
                  <a:prstClr val="black"/>
                </a:solidFill>
                <a:effectLst/>
                <a:uLnTx/>
                <a:uFillTx/>
                <a:latin typeface="Century Gothic" panose="020B0502020202020204"/>
                <a:ea typeface="+mn-ea"/>
                <a:cs typeface="+mn-cs"/>
              </a:rPr>
              <a:t> «Развитие бычьего цепня»</a:t>
            </a:r>
          </a:p>
        </p:txBody>
      </p:sp>
    </p:spTree>
    <p:extLst>
      <p:ext uri="{BB962C8B-B14F-4D97-AF65-F5344CB8AC3E}">
        <p14:creationId xmlns:p14="http://schemas.microsoft.com/office/powerpoint/2010/main" val="17229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3" name="TextBox 2">
            <a:extLst>
              <a:ext uri="{FF2B5EF4-FFF2-40B4-BE49-F238E27FC236}">
                <a16:creationId xmlns:a16="http://schemas.microsoft.com/office/drawing/2014/main" id="{3D822806-0816-489A-942D-0669D85944A6}"/>
              </a:ext>
            </a:extLst>
          </p:cNvPr>
          <p:cNvSpPr txBox="1"/>
          <p:nvPr/>
        </p:nvSpPr>
        <p:spPr>
          <a:xfrm>
            <a:off x="49896" y="0"/>
            <a:ext cx="9062096"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800" b="1" cap="all" dirty="0">
                <a:solidFill>
                  <a:prstClr val="black"/>
                </a:solidFill>
                <a:latin typeface="Century Gothic" panose="020B0502020202020204"/>
              </a:rPr>
              <a:t>Пример</a:t>
            </a:r>
            <a:r>
              <a:rPr kumimoji="0" lang="ru-RU" sz="28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«Развитие бычьего цепня»</a:t>
            </a:r>
          </a:p>
        </p:txBody>
      </p:sp>
      <p:sp>
        <p:nvSpPr>
          <p:cNvPr id="5" name="TextBox 4">
            <a:extLst>
              <a:ext uri="{FF2B5EF4-FFF2-40B4-BE49-F238E27FC236}">
                <a16:creationId xmlns:a16="http://schemas.microsoft.com/office/drawing/2014/main" id="{92900379-66AF-45AE-AADE-60B160BEA5DF}"/>
              </a:ext>
            </a:extLst>
          </p:cNvPr>
          <p:cNvSpPr txBox="1"/>
          <p:nvPr/>
        </p:nvSpPr>
        <p:spPr>
          <a:xfrm>
            <a:off x="107504" y="687288"/>
            <a:ext cx="8856984" cy="4154984"/>
          </a:xfrm>
          <a:prstGeom prst="rect">
            <a:avLst/>
          </a:prstGeom>
          <a:noFill/>
        </p:spPr>
        <p:txBody>
          <a:bodyPr wrap="square">
            <a:spAutoFit/>
          </a:bodyPr>
          <a:lstStyle/>
          <a:p>
            <a:pPr algn="just"/>
            <a:r>
              <a:rPr lang="ru-RU" sz="2400" dirty="0"/>
              <a:t>Ответ: </a:t>
            </a:r>
          </a:p>
          <a:p>
            <a:pPr marL="342900" indent="-342900" algn="just">
              <a:buAutoNum type="arabicParenR"/>
            </a:pPr>
            <a:r>
              <a:rPr lang="ru-RU" sz="2400" dirty="0"/>
              <a:t>Финна очень мелкая, и при плохом санитарном осмотре возможно попадание заражённого мяса в торговую сеть. </a:t>
            </a:r>
          </a:p>
          <a:p>
            <a:pPr marL="342900" indent="-342900" algn="just">
              <a:buAutoNum type="arabicParenR"/>
            </a:pPr>
            <a:endParaRPr lang="ru-RU" sz="2400" dirty="0"/>
          </a:p>
          <a:p>
            <a:pPr marL="342900" indent="-342900" algn="just">
              <a:buAutoNum type="arabicParenR"/>
            </a:pPr>
            <a:r>
              <a:rPr lang="ru-RU" sz="2400" dirty="0"/>
              <a:t>Купленное заражённое мясо, затем плохо прожаренное еще содержит живые финны.</a:t>
            </a:r>
          </a:p>
          <a:p>
            <a:pPr marL="342900" indent="-342900" algn="just">
              <a:buAutoNum type="arabicParenR"/>
            </a:pPr>
            <a:endParaRPr lang="ru-RU" sz="2400" dirty="0"/>
          </a:p>
          <a:p>
            <a:pPr marL="342900" indent="-342900" algn="just">
              <a:buAutoNum type="arabicParenR"/>
            </a:pPr>
            <a:r>
              <a:rPr lang="ru-RU" sz="2400" dirty="0"/>
              <a:t>Финна попадает в желудок, а далее проникает в тонкий кишечник, где превращается во взрослого червя. </a:t>
            </a:r>
          </a:p>
        </p:txBody>
      </p:sp>
    </p:spTree>
    <p:extLst>
      <p:ext uri="{BB962C8B-B14F-4D97-AF65-F5344CB8AC3E}">
        <p14:creationId xmlns:p14="http://schemas.microsoft.com/office/powerpoint/2010/main" val="3805141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49768" y="662907"/>
            <a:ext cx="9044464" cy="4401205"/>
          </a:xfrm>
          <a:prstGeom prst="rect">
            <a:avLst/>
          </a:prstGeom>
          <a:noFill/>
        </p:spPr>
        <p:txBody>
          <a:bodyPr wrap="square">
            <a:spAutoFit/>
          </a:bodyPr>
          <a:lstStyle/>
          <a:p>
            <a:pPr algn="just"/>
            <a:r>
              <a:rPr lang="ru-RU" sz="1400" dirty="0"/>
              <a:t>После созревания пыльцы происходит перенос пыльцевого зерна на рыльце пестика. Этот процесс носит название опыления.</a:t>
            </a:r>
          </a:p>
          <a:p>
            <a:pPr algn="just"/>
            <a:r>
              <a:rPr lang="ru-RU" sz="1400" dirty="0"/>
              <a:t>У некоторых растений созревшая пыльца попадает на рыльце пестика того же цветка, что приводит к самоопылению. Однако у большинства растений пыльца с одного цветка с помощью ветра, воды, животных, человека переносится на рыльце пестика другого цветка. Такое опыление называется перекрёстным. Наиболее распространённым в природе является перекрёстное опыление с помощью животных (насекомых). Для привлечения насекомых в цветке развиваются особые железы – нектарники, выделяющие сахаристую жидкость (нектар). Перелетая с цветка на цветок и питаясь нектаром, насекомые опыляют цветущие растения.</a:t>
            </a:r>
          </a:p>
          <a:p>
            <a:pPr algn="just"/>
            <a:r>
              <a:rPr lang="ru-RU" sz="1400" dirty="0"/>
              <a:t>После попадания на рыльце пестика пыльцевого зерна происходит его прорастание. Образуется длинная тонкая пыльцевая трубка, растущая в сторону семязачатка завязи. В пыльцевой трубке имеются две мужские половые клетки – спермии. Семязачаток завязи имеет зародышевый мешок, состоящий из нескольких клеток. Главными из них является яйцеклетка (женская половая клетка) и центральная клетка.</a:t>
            </a:r>
          </a:p>
          <a:p>
            <a:pPr algn="just"/>
            <a:r>
              <a:rPr lang="ru-RU" sz="1400" dirty="0"/>
              <a:t>Пыльцевая трубка достигает зародышевого мешка, и происходит оплодотворение – слияние мужской и женской половых клеток (гамет). Оплодотворение у цветковых растений двойное, поскольку происходит слияние одного спермия с яйцеклеткой, а другого – с центральной клеткой. Из оплодотворённой яйцеклетки (зиготы) развивается зародыш семени, а в оплодотворённой центральной клетке образуется запас питательных веществ семени. Таким образом из семязачатка в целом развивается семя, а из завязи пестика – плод.</a:t>
            </a:r>
          </a:p>
        </p:txBody>
      </p:sp>
      <p:sp>
        <p:nvSpPr>
          <p:cNvPr id="5" name="TextBox 4">
            <a:extLst>
              <a:ext uri="{FF2B5EF4-FFF2-40B4-BE49-F238E27FC236}">
                <a16:creationId xmlns:a16="http://schemas.microsoft.com/office/drawing/2014/main" id="{3F02B38F-5BFC-4D46-8554-87D4943AED0D}"/>
              </a:ext>
            </a:extLst>
          </p:cNvPr>
          <p:cNvSpPr txBox="1"/>
          <p:nvPr/>
        </p:nvSpPr>
        <p:spPr>
          <a:xfrm>
            <a:off x="49768" y="69642"/>
            <a:ext cx="9044464"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«ОПЫЛЕНИЕ ЦВЕТКОВЫХ РАСТЕНИЙ»</a:t>
            </a:r>
          </a:p>
        </p:txBody>
      </p:sp>
    </p:spTree>
    <p:extLst>
      <p:ext uri="{BB962C8B-B14F-4D97-AF65-F5344CB8AC3E}">
        <p14:creationId xmlns:p14="http://schemas.microsoft.com/office/powerpoint/2010/main" val="178869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3" name="TextBox 2">
            <a:extLst>
              <a:ext uri="{FF2B5EF4-FFF2-40B4-BE49-F238E27FC236}">
                <a16:creationId xmlns:a16="http://schemas.microsoft.com/office/drawing/2014/main" id="{1D820BD4-56CF-4496-B6A1-6BFAD4ABF171}"/>
              </a:ext>
            </a:extLst>
          </p:cNvPr>
          <p:cNvSpPr txBox="1"/>
          <p:nvPr/>
        </p:nvSpPr>
        <p:spPr>
          <a:xfrm>
            <a:off x="49768" y="69642"/>
            <a:ext cx="9044464"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«ОПЫЛЕНИЕ ЦВЕТКОВЫХ РАСТЕНИЙ»</a:t>
            </a:r>
          </a:p>
        </p:txBody>
      </p:sp>
      <p:sp>
        <p:nvSpPr>
          <p:cNvPr id="5" name="TextBox 4">
            <a:extLst>
              <a:ext uri="{FF2B5EF4-FFF2-40B4-BE49-F238E27FC236}">
                <a16:creationId xmlns:a16="http://schemas.microsoft.com/office/drawing/2014/main" id="{D3B2FDDE-60E3-437F-A186-D797766F057D}"/>
              </a:ext>
            </a:extLst>
          </p:cNvPr>
          <p:cNvSpPr txBox="1"/>
          <p:nvPr/>
        </p:nvSpPr>
        <p:spPr>
          <a:xfrm>
            <a:off x="107504" y="797200"/>
            <a:ext cx="8928992" cy="3785652"/>
          </a:xfrm>
          <a:prstGeom prst="rect">
            <a:avLst/>
          </a:prstGeom>
          <a:noFill/>
        </p:spPr>
        <p:txBody>
          <a:bodyPr wrap="square">
            <a:spAutoFit/>
          </a:bodyPr>
          <a:lstStyle/>
          <a:p>
            <a:r>
              <a:rPr lang="ru-RU" sz="2000" dirty="0"/>
              <a:t>Используя содержание текста «Опыление цветковых растений» и знания из школьного курса биологии, ответьте на следующие вопросы.</a:t>
            </a:r>
          </a:p>
          <a:p>
            <a:endParaRPr lang="ru-RU" sz="2000" dirty="0"/>
          </a:p>
          <a:p>
            <a:pPr marL="457200" indent="-457200">
              <a:buAutoNum type="arabicParenR"/>
            </a:pPr>
            <a:r>
              <a:rPr lang="ru-RU" sz="2000" b="1" dirty="0"/>
              <a:t>Что в тексте понимается под опылением?</a:t>
            </a:r>
          </a:p>
          <a:p>
            <a:pPr marL="457200" indent="-457200">
              <a:buAutoNum type="arabicParenR"/>
            </a:pPr>
            <a:endParaRPr lang="ru-RU" sz="2000" dirty="0"/>
          </a:p>
          <a:p>
            <a:r>
              <a:rPr lang="ru-RU" sz="2000" dirty="0"/>
              <a:t>2) В чём сходство и различие перекрёстного опыления и самоопыления?</a:t>
            </a:r>
          </a:p>
          <a:p>
            <a:endParaRPr lang="ru-RU" sz="2000" dirty="0"/>
          </a:p>
          <a:p>
            <a:r>
              <a:rPr lang="ru-RU" sz="2000" dirty="0"/>
              <a:t>3) Когда в Австралию завезли семена клевера и посеяли их, то клевер вырос, хорошо цвёл, но плодов и семян у него не было. Как можно объяснить такое явление?</a:t>
            </a:r>
          </a:p>
        </p:txBody>
      </p:sp>
    </p:spTree>
    <p:extLst>
      <p:ext uri="{BB962C8B-B14F-4D97-AF65-F5344CB8AC3E}">
        <p14:creationId xmlns:p14="http://schemas.microsoft.com/office/powerpoint/2010/main" val="2717103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107504" y="662907"/>
            <a:ext cx="8928992" cy="4401205"/>
          </a:xfrm>
          <a:prstGeom prst="rect">
            <a:avLst/>
          </a:prstGeom>
          <a:noFill/>
        </p:spPr>
        <p:txBody>
          <a:bodyPr wrap="square">
            <a:spAutoFit/>
          </a:bodyPr>
          <a:lstStyle/>
          <a:p>
            <a:pPr indent="533400" algn="just"/>
            <a:r>
              <a:rPr lang="ru-RU" sz="2000" b="1" u="sng" dirty="0">
                <a:solidFill>
                  <a:srgbClr val="C00000"/>
                </a:solidFill>
              </a:rPr>
              <a:t>После созревания пыльцы происходит перенос пыльцевого зерна на рыльце пестика. Этот процесс носит название опыления.</a:t>
            </a:r>
          </a:p>
          <a:p>
            <a:pPr indent="533400" algn="just"/>
            <a:endParaRPr lang="ru-RU" sz="2000" b="1" u="sng" dirty="0">
              <a:solidFill>
                <a:srgbClr val="C00000"/>
              </a:solidFill>
            </a:endParaRPr>
          </a:p>
          <a:p>
            <a:pPr indent="533400" algn="just"/>
            <a:r>
              <a:rPr lang="ru-RU" sz="2000" dirty="0"/>
              <a:t>У некоторых растений созревшая пыльца попадает на рыльце пестика того же цветка, что приводит к самоопылению. Однако у большинства растений пыльца с одного цветка с помощью ветра, воды, животных, человека переносится на рыльце пестика другого цветка. Такое опыление называется перекрёстным. Наиболее распространённым в природе является перекрёстное опыление с помощью животных (насекомых). Для привлечения насекомых в цветке развиваются особые железы – нектарники, выделяющие сахаристую жидкость (нектар). Перелетая с цветка на цветок и питаясь нектаром, насекомые опыляют цветущие растения.</a:t>
            </a:r>
          </a:p>
        </p:txBody>
      </p:sp>
      <p:sp>
        <p:nvSpPr>
          <p:cNvPr id="5" name="TextBox 4">
            <a:extLst>
              <a:ext uri="{FF2B5EF4-FFF2-40B4-BE49-F238E27FC236}">
                <a16:creationId xmlns:a16="http://schemas.microsoft.com/office/drawing/2014/main" id="{3F02B38F-5BFC-4D46-8554-87D4943AED0D}"/>
              </a:ext>
            </a:extLst>
          </p:cNvPr>
          <p:cNvSpPr txBox="1"/>
          <p:nvPr/>
        </p:nvSpPr>
        <p:spPr>
          <a:xfrm>
            <a:off x="49768" y="69642"/>
            <a:ext cx="9044464"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«ОПЫЛЕНИЕ ЦВЕТКОВЫХ РАСТЕНИЙ»</a:t>
            </a:r>
          </a:p>
        </p:txBody>
      </p:sp>
    </p:spTree>
    <p:extLst>
      <p:ext uri="{BB962C8B-B14F-4D97-AF65-F5344CB8AC3E}">
        <p14:creationId xmlns:p14="http://schemas.microsoft.com/office/powerpoint/2010/main" val="2058269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431574"/>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E21F510C-4377-44A9-8D62-FF69F1A8AD77}"/>
              </a:ext>
            </a:extLst>
          </p:cNvPr>
          <p:cNvSpPr txBox="1"/>
          <p:nvPr/>
        </p:nvSpPr>
        <p:spPr>
          <a:xfrm>
            <a:off x="0" y="411510"/>
            <a:ext cx="9143999" cy="4745915"/>
          </a:xfrm>
          <a:prstGeom prst="rect">
            <a:avLst/>
          </a:prstGeom>
          <a:noFill/>
        </p:spPr>
        <p:txBody>
          <a:bodyPr wrap="square">
            <a:spAutoFit/>
          </a:bodyPr>
          <a:lstStyle/>
          <a:p>
            <a:pPr algn="just">
              <a:lnSpc>
                <a:spcPct val="80000"/>
              </a:lnSpc>
            </a:pPr>
            <a:r>
              <a:rPr lang="ru-RU" dirty="0"/>
              <a:t>В условиях умеренного климата осенью многим растениям не хватает воды. Интенсивность поглощения воды из почвы корнями существенно снижается, в то время как испарение с поверхности листьев практически не изменяется. Следовательно, потеря воды растением  превышает поступление воды в него. Если бы деревья и кустарники не сбрасывали листву, они бы засыхали.</a:t>
            </a:r>
          </a:p>
          <a:p>
            <a:pPr algn="just">
              <a:lnSpc>
                <a:spcPct val="80000"/>
              </a:lnSpc>
            </a:pPr>
            <a:r>
              <a:rPr lang="ru-RU" dirty="0"/>
              <a:t>Другой причиной сбрасывания листьев является защита от механических повреждений. Вероятность поломок ветвей в зимний период возрастает из-за массы налипающего на ветви снега. </a:t>
            </a:r>
          </a:p>
          <a:p>
            <a:pPr algn="just">
              <a:lnSpc>
                <a:spcPct val="80000"/>
              </a:lnSpc>
            </a:pPr>
            <a:r>
              <a:rPr lang="ru-RU" dirty="0"/>
              <a:t>Установлено, что листопад очищает растения от вредных веществ. Листья осенью содержат минеральных веществ намного больше, чем весной и летом. То есть при подготовке к листопаду ненужные растению вещества перемещаются в листья, а нужные вещества перемещаются из них в другие органы (стебли и корни). Опавшая листва, находясь на земле, приносит пользу растению: защищает корни и семена от промерзания, питает грунт органическими и минеральными веществами.</a:t>
            </a:r>
          </a:p>
          <a:p>
            <a:pPr algn="just">
              <a:lnSpc>
                <a:spcPct val="80000"/>
              </a:lnSpc>
            </a:pPr>
            <a:r>
              <a:rPr lang="ru-RU" dirty="0"/>
              <a:t>Сроки сезонного листопада в разных широтах разные. На широте средней полосы России процесс активного сбрасывания листьев растениями начинается во второй половине сентября и завершается в основном к середине октября. Интересно, что у растений, произрастающих вблизи фонарей, освещающих улицы, листопад начинается несколько позже.</a:t>
            </a:r>
          </a:p>
        </p:txBody>
      </p:sp>
      <p:sp>
        <p:nvSpPr>
          <p:cNvPr id="5" name="TextBox 4">
            <a:extLst>
              <a:ext uri="{FF2B5EF4-FFF2-40B4-BE49-F238E27FC236}">
                <a16:creationId xmlns:a16="http://schemas.microsoft.com/office/drawing/2014/main" id="{A8B2AC0F-3F3A-4D17-86EA-5C7003DF11B6}"/>
              </a:ext>
            </a:extLst>
          </p:cNvPr>
          <p:cNvSpPr txBox="1"/>
          <p:nvPr/>
        </p:nvSpPr>
        <p:spPr>
          <a:xfrm>
            <a:off x="2067597" y="0"/>
            <a:ext cx="5026697" cy="43088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200" b="1" cap="all" spc="-20" dirty="0">
                <a:solidFill>
                  <a:prstClr val="black"/>
                </a:solidFill>
                <a:latin typeface="Century Gothic" panose="020B0502020202020204"/>
              </a:rPr>
              <a:t>Пример</a:t>
            </a:r>
            <a:r>
              <a:rPr kumimoji="0" lang="ru-RU" sz="2200" b="1" i="0" u="none" strike="noStrike" kern="1200" cap="all" spc="-20" normalizeH="0" baseline="0" noProof="0" dirty="0">
                <a:ln>
                  <a:noFill/>
                </a:ln>
                <a:solidFill>
                  <a:prstClr val="black"/>
                </a:solidFill>
                <a:effectLst/>
                <a:uLnTx/>
                <a:uFillTx/>
                <a:latin typeface="Century Gothic" panose="020B0502020202020204"/>
              </a:rPr>
              <a:t> задания 24  «ЛИСТОПАД»</a:t>
            </a:r>
          </a:p>
        </p:txBody>
      </p:sp>
    </p:spTree>
    <p:extLst>
      <p:ext uri="{BB962C8B-B14F-4D97-AF65-F5344CB8AC3E}">
        <p14:creationId xmlns:p14="http://schemas.microsoft.com/office/powerpoint/2010/main" val="55458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179512" y="1563638"/>
            <a:ext cx="8784976" cy="1938992"/>
          </a:xfrm>
          <a:prstGeom prst="rect">
            <a:avLst/>
          </a:prstGeom>
          <a:noFill/>
        </p:spPr>
        <p:txBody>
          <a:bodyPr wrap="square">
            <a:spAutoFit/>
          </a:bodyPr>
          <a:lstStyle/>
          <a:p>
            <a:pPr algn="just"/>
            <a:r>
              <a:rPr lang="ru-RU" sz="2400" dirty="0"/>
              <a:t>Ответ на первый вопрос:</a:t>
            </a:r>
          </a:p>
          <a:p>
            <a:pPr algn="just"/>
            <a:endParaRPr lang="ru-RU" sz="2400" dirty="0"/>
          </a:p>
          <a:p>
            <a:pPr algn="just"/>
            <a:r>
              <a:rPr lang="ru-RU" sz="2400" dirty="0"/>
              <a:t>1)Опыление – это перенос пыльцевого зерна на рыльце пестика.</a:t>
            </a:r>
          </a:p>
          <a:p>
            <a:pPr algn="just"/>
            <a:endParaRPr lang="ru-RU" sz="2400" dirty="0"/>
          </a:p>
        </p:txBody>
      </p:sp>
      <p:sp>
        <p:nvSpPr>
          <p:cNvPr id="6" name="TextBox 5">
            <a:extLst>
              <a:ext uri="{FF2B5EF4-FFF2-40B4-BE49-F238E27FC236}">
                <a16:creationId xmlns:a16="http://schemas.microsoft.com/office/drawing/2014/main" id="{E7646B68-BCC4-4D78-8FF8-53EBD5227D53}"/>
              </a:ext>
            </a:extLst>
          </p:cNvPr>
          <p:cNvSpPr txBox="1"/>
          <p:nvPr/>
        </p:nvSpPr>
        <p:spPr>
          <a:xfrm>
            <a:off x="49768" y="69642"/>
            <a:ext cx="9044464"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«ОПЫЛЕНИЕ ЦВЕТКОВЫХ РАСТЕНИЙ»</a:t>
            </a:r>
          </a:p>
        </p:txBody>
      </p:sp>
    </p:spTree>
    <p:extLst>
      <p:ext uri="{BB962C8B-B14F-4D97-AF65-F5344CB8AC3E}">
        <p14:creationId xmlns:p14="http://schemas.microsoft.com/office/powerpoint/2010/main" val="128863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3" name="TextBox 2">
            <a:extLst>
              <a:ext uri="{FF2B5EF4-FFF2-40B4-BE49-F238E27FC236}">
                <a16:creationId xmlns:a16="http://schemas.microsoft.com/office/drawing/2014/main" id="{1D820BD4-56CF-4496-B6A1-6BFAD4ABF171}"/>
              </a:ext>
            </a:extLst>
          </p:cNvPr>
          <p:cNvSpPr txBox="1"/>
          <p:nvPr/>
        </p:nvSpPr>
        <p:spPr>
          <a:xfrm>
            <a:off x="49768" y="69642"/>
            <a:ext cx="9044464"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«ОПЫЛЕНИЕ ЦВЕТКОВЫХ РАСТЕНИЙ»</a:t>
            </a:r>
          </a:p>
        </p:txBody>
      </p:sp>
      <p:sp>
        <p:nvSpPr>
          <p:cNvPr id="5" name="TextBox 4">
            <a:extLst>
              <a:ext uri="{FF2B5EF4-FFF2-40B4-BE49-F238E27FC236}">
                <a16:creationId xmlns:a16="http://schemas.microsoft.com/office/drawing/2014/main" id="{D3B2FDDE-60E3-437F-A186-D797766F057D}"/>
              </a:ext>
            </a:extLst>
          </p:cNvPr>
          <p:cNvSpPr txBox="1"/>
          <p:nvPr/>
        </p:nvSpPr>
        <p:spPr>
          <a:xfrm>
            <a:off x="107504" y="1048256"/>
            <a:ext cx="8856984" cy="3046988"/>
          </a:xfrm>
          <a:prstGeom prst="rect">
            <a:avLst/>
          </a:prstGeom>
          <a:noFill/>
        </p:spPr>
        <p:txBody>
          <a:bodyPr wrap="square">
            <a:spAutoFit/>
          </a:bodyPr>
          <a:lstStyle/>
          <a:p>
            <a:pPr algn="just"/>
            <a:r>
              <a:rPr lang="ru-RU" sz="2400" dirty="0"/>
              <a:t>Используя содержание текста «Опыление цветковых растений» и знания из школьного курса биологии, ответьте на следующие вопросы.</a:t>
            </a:r>
          </a:p>
          <a:p>
            <a:pPr algn="just"/>
            <a:endParaRPr lang="ru-RU" sz="2400" dirty="0"/>
          </a:p>
          <a:p>
            <a:pPr marL="457200" indent="-457200" algn="just">
              <a:buAutoNum type="arabicParenR"/>
            </a:pPr>
            <a:endParaRPr lang="ru-RU" sz="2400" dirty="0"/>
          </a:p>
          <a:p>
            <a:pPr algn="just"/>
            <a:r>
              <a:rPr lang="ru-RU" sz="2400" b="1" dirty="0"/>
              <a:t>2) В чём сходство и различие перекрёстного опыления и самоопыления?</a:t>
            </a:r>
          </a:p>
          <a:p>
            <a:pPr algn="just"/>
            <a:endParaRPr lang="ru-RU" sz="2400" dirty="0"/>
          </a:p>
        </p:txBody>
      </p:sp>
    </p:spTree>
    <p:extLst>
      <p:ext uri="{BB962C8B-B14F-4D97-AF65-F5344CB8AC3E}">
        <p14:creationId xmlns:p14="http://schemas.microsoft.com/office/powerpoint/2010/main" val="2442597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179512" y="1131590"/>
            <a:ext cx="8784976" cy="3477875"/>
          </a:xfrm>
          <a:prstGeom prst="rect">
            <a:avLst/>
          </a:prstGeom>
          <a:noFill/>
        </p:spPr>
        <p:txBody>
          <a:bodyPr wrap="square">
            <a:spAutoFit/>
          </a:bodyPr>
          <a:lstStyle/>
          <a:p>
            <a:pPr algn="just"/>
            <a:r>
              <a:rPr lang="ru-RU" sz="2000" b="1" u="sng" dirty="0">
                <a:solidFill>
                  <a:srgbClr val="C00000"/>
                </a:solidFill>
              </a:rPr>
              <a:t>У некоторых растений созревшая пыльца попадает на рыльце пестика того же цветка, что приводит к самоопылению. Однако у большинства растений пыльца с одного цветка с помощью ветра, воды, животных, человека переносится на рыльце пестика другого цветка. Такое опыление называется перекрёстным. </a:t>
            </a:r>
            <a:r>
              <a:rPr lang="ru-RU" sz="2000" dirty="0"/>
              <a:t>Наиболее распространённым в природе является перекрёстное опыление с помощью животных (насекомых). Для привлечения насекомых в цветке развиваются особые железы – нектарники, выделяющие сахаристую жидкость (нектар). Перелетая с цветка на цветок и питаясь нектаром, насекомые опыляют цветущие растения.</a:t>
            </a:r>
          </a:p>
        </p:txBody>
      </p:sp>
      <p:sp>
        <p:nvSpPr>
          <p:cNvPr id="5" name="TextBox 4">
            <a:extLst>
              <a:ext uri="{FF2B5EF4-FFF2-40B4-BE49-F238E27FC236}">
                <a16:creationId xmlns:a16="http://schemas.microsoft.com/office/drawing/2014/main" id="{3F02B38F-5BFC-4D46-8554-87D4943AED0D}"/>
              </a:ext>
            </a:extLst>
          </p:cNvPr>
          <p:cNvSpPr txBox="1"/>
          <p:nvPr/>
        </p:nvSpPr>
        <p:spPr>
          <a:xfrm>
            <a:off x="49768" y="69642"/>
            <a:ext cx="9044464"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«ОПЫЛЕНИЕ ЦВЕТКОВЫХ РАСТЕНИЙ»</a:t>
            </a:r>
          </a:p>
        </p:txBody>
      </p:sp>
    </p:spTree>
    <p:extLst>
      <p:ext uri="{BB962C8B-B14F-4D97-AF65-F5344CB8AC3E}">
        <p14:creationId xmlns:p14="http://schemas.microsoft.com/office/powerpoint/2010/main" val="3551204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179512" y="662907"/>
            <a:ext cx="8784976" cy="2431435"/>
          </a:xfrm>
          <a:prstGeom prst="rect">
            <a:avLst/>
          </a:prstGeom>
          <a:noFill/>
        </p:spPr>
        <p:txBody>
          <a:bodyPr wrap="square">
            <a:spAutoFit/>
          </a:bodyPr>
          <a:lstStyle/>
          <a:p>
            <a:pPr algn="just"/>
            <a:r>
              <a:rPr lang="ru-RU" sz="2000" dirty="0"/>
              <a:t>Ответ на второй вопрос:</a:t>
            </a:r>
          </a:p>
          <a:p>
            <a:pPr algn="just"/>
            <a:endParaRPr lang="ru-RU" sz="1100" dirty="0"/>
          </a:p>
          <a:p>
            <a:pPr algn="just"/>
            <a:r>
              <a:rPr lang="ru-RU" sz="2000" dirty="0"/>
              <a:t>2) </a:t>
            </a:r>
            <a:r>
              <a:rPr lang="ru-RU" sz="2000" b="1" dirty="0"/>
              <a:t>Сходство</a:t>
            </a:r>
            <a:r>
              <a:rPr lang="ru-RU" sz="2000" dirty="0"/>
              <a:t> в том, что происходит перенос пыльцы на рыльце пестика. </a:t>
            </a:r>
          </a:p>
          <a:p>
            <a:pPr indent="444500" algn="just"/>
            <a:r>
              <a:rPr lang="ru-RU" sz="2000" b="1" dirty="0"/>
              <a:t>Различие</a:t>
            </a:r>
            <a:r>
              <a:rPr lang="ru-RU" sz="2000" dirty="0"/>
              <a:t> в том, что при самоопылении пыльца попадает на рыльце пестика того же самого цветка, а при перекрёстном- на рыльце пестика другого цветка.</a:t>
            </a:r>
          </a:p>
          <a:p>
            <a:pPr algn="just"/>
            <a:endParaRPr lang="ru-RU" sz="2000" dirty="0"/>
          </a:p>
        </p:txBody>
      </p:sp>
      <p:sp>
        <p:nvSpPr>
          <p:cNvPr id="6" name="TextBox 5">
            <a:extLst>
              <a:ext uri="{FF2B5EF4-FFF2-40B4-BE49-F238E27FC236}">
                <a16:creationId xmlns:a16="http://schemas.microsoft.com/office/drawing/2014/main" id="{E7646B68-BCC4-4D78-8FF8-53EBD5227D53}"/>
              </a:ext>
            </a:extLst>
          </p:cNvPr>
          <p:cNvSpPr txBox="1"/>
          <p:nvPr/>
        </p:nvSpPr>
        <p:spPr>
          <a:xfrm>
            <a:off x="49768" y="69642"/>
            <a:ext cx="9044464"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«ОПЫЛЕНИЕ ЦВЕТКОВЫХ РАСТЕНИЙ»</a:t>
            </a:r>
          </a:p>
        </p:txBody>
      </p:sp>
      <p:pic>
        <p:nvPicPr>
          <p:cNvPr id="3" name="Рисунок 2">
            <a:extLst>
              <a:ext uri="{FF2B5EF4-FFF2-40B4-BE49-F238E27FC236}">
                <a16:creationId xmlns:a16="http://schemas.microsoft.com/office/drawing/2014/main" id="{AB1FD105-2B64-473B-95E3-CCC9F406637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2765276"/>
            <a:ext cx="6096000" cy="2343150"/>
          </a:xfrm>
          <a:prstGeom prst="rect">
            <a:avLst/>
          </a:prstGeom>
        </p:spPr>
      </p:pic>
    </p:spTree>
    <p:extLst>
      <p:ext uri="{BB962C8B-B14F-4D97-AF65-F5344CB8AC3E}">
        <p14:creationId xmlns:p14="http://schemas.microsoft.com/office/powerpoint/2010/main" val="2779462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3" name="TextBox 2">
            <a:extLst>
              <a:ext uri="{FF2B5EF4-FFF2-40B4-BE49-F238E27FC236}">
                <a16:creationId xmlns:a16="http://schemas.microsoft.com/office/drawing/2014/main" id="{1D820BD4-56CF-4496-B6A1-6BFAD4ABF171}"/>
              </a:ext>
            </a:extLst>
          </p:cNvPr>
          <p:cNvSpPr txBox="1"/>
          <p:nvPr/>
        </p:nvSpPr>
        <p:spPr>
          <a:xfrm>
            <a:off x="49768" y="69642"/>
            <a:ext cx="9044464"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«ОПЫЛЕНИЕ ЦВЕТКОВЫХ РАСТЕНИЙ»</a:t>
            </a:r>
          </a:p>
        </p:txBody>
      </p:sp>
      <p:sp>
        <p:nvSpPr>
          <p:cNvPr id="5" name="TextBox 4">
            <a:extLst>
              <a:ext uri="{FF2B5EF4-FFF2-40B4-BE49-F238E27FC236}">
                <a16:creationId xmlns:a16="http://schemas.microsoft.com/office/drawing/2014/main" id="{D3B2FDDE-60E3-437F-A186-D797766F057D}"/>
              </a:ext>
            </a:extLst>
          </p:cNvPr>
          <p:cNvSpPr txBox="1"/>
          <p:nvPr/>
        </p:nvSpPr>
        <p:spPr>
          <a:xfrm>
            <a:off x="107504" y="797200"/>
            <a:ext cx="8856984" cy="3416320"/>
          </a:xfrm>
          <a:prstGeom prst="rect">
            <a:avLst/>
          </a:prstGeom>
          <a:noFill/>
        </p:spPr>
        <p:txBody>
          <a:bodyPr wrap="square">
            <a:spAutoFit/>
          </a:bodyPr>
          <a:lstStyle/>
          <a:p>
            <a:pPr algn="just"/>
            <a:r>
              <a:rPr lang="ru-RU" sz="2400" dirty="0"/>
              <a:t>Используя содержание текста «Опыление цветковых растений» и знания из школьного курса биологии, ответьте на следующие вопросы.</a:t>
            </a:r>
          </a:p>
          <a:p>
            <a:pPr algn="just"/>
            <a:endParaRPr lang="ru-RU" sz="2400" dirty="0"/>
          </a:p>
          <a:p>
            <a:pPr algn="just"/>
            <a:endParaRPr lang="ru-RU" sz="2400" dirty="0"/>
          </a:p>
          <a:p>
            <a:pPr algn="just"/>
            <a:r>
              <a:rPr lang="ru-RU" sz="2400" b="1" dirty="0"/>
              <a:t>3) Когда в Австралию завезли семена клевера и посеяли их, то клевер вырос, хорошо цвёл, но плодов и семян у него не было. Как можно объяснить такое явление?</a:t>
            </a:r>
          </a:p>
        </p:txBody>
      </p:sp>
    </p:spTree>
    <p:extLst>
      <p:ext uri="{BB962C8B-B14F-4D97-AF65-F5344CB8AC3E}">
        <p14:creationId xmlns:p14="http://schemas.microsoft.com/office/powerpoint/2010/main" val="215193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99868" y="843558"/>
            <a:ext cx="8928992" cy="4031873"/>
          </a:xfrm>
          <a:prstGeom prst="rect">
            <a:avLst/>
          </a:prstGeom>
          <a:noFill/>
        </p:spPr>
        <p:txBody>
          <a:bodyPr wrap="square">
            <a:spAutoFit/>
          </a:bodyPr>
          <a:lstStyle/>
          <a:p>
            <a:pPr algn="just"/>
            <a:r>
              <a:rPr lang="ru-RU" sz="1600" dirty="0"/>
              <a:t>У некоторых растений созревшая пыльца попадает на рыльце пестика того же цветка, что приводит к самоопылению. Однако у большинства растений пыльца с одного цветка с помощью ветра, воды, животных, человека переносится на рыльце пестика другого цветка. Такое опыление называется перекрёстным. </a:t>
            </a:r>
            <a:r>
              <a:rPr lang="ru-RU" sz="1600" b="1" u="sng" dirty="0">
                <a:solidFill>
                  <a:srgbClr val="C00000"/>
                </a:solidFill>
              </a:rPr>
              <a:t>Наиболее распространённым в природе является перекрёстное опыление с помощью животных (насекомых). Для привлечения насекомых в цветке развиваются особые железы – нектарники, выделяющие сахаристую жидкость (нектар). Перелетая с цветка на цветок и питаясь нектаром, насекомые опыляют цветущие растения.</a:t>
            </a:r>
          </a:p>
          <a:p>
            <a:pPr algn="just"/>
            <a:r>
              <a:rPr lang="ru-RU" sz="1600" dirty="0"/>
              <a:t>Пыльцевая трубка достигает зародышевого мешка, и происходит оплодотворение – слияние мужской и женской половых клеток (гамет). Оплодотворение у цветковых растений двойное, поскольку происходит слияние одного спермия с яйцеклеткой, а другого – с центральной клеткой. Из оплодотворённой яйцеклетки (зиготы) развивается зародыш семени, а в оплодотворённой центральной клетке образуется запас питательных веществ семени. Таким образом из семязачатка в целом развивается семя, а из завязи пестика – плод.</a:t>
            </a:r>
          </a:p>
        </p:txBody>
      </p:sp>
      <p:sp>
        <p:nvSpPr>
          <p:cNvPr id="5" name="TextBox 4">
            <a:extLst>
              <a:ext uri="{FF2B5EF4-FFF2-40B4-BE49-F238E27FC236}">
                <a16:creationId xmlns:a16="http://schemas.microsoft.com/office/drawing/2014/main" id="{3F02B38F-5BFC-4D46-8554-87D4943AED0D}"/>
              </a:ext>
            </a:extLst>
          </p:cNvPr>
          <p:cNvSpPr txBox="1"/>
          <p:nvPr/>
        </p:nvSpPr>
        <p:spPr>
          <a:xfrm>
            <a:off x="49768" y="69642"/>
            <a:ext cx="9044464"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«ОПЫЛЕНИЕ ЦВЕТКОВЫХ РАСТЕНИЙ»</a:t>
            </a:r>
          </a:p>
        </p:txBody>
      </p:sp>
    </p:spTree>
    <p:extLst>
      <p:ext uri="{BB962C8B-B14F-4D97-AF65-F5344CB8AC3E}">
        <p14:creationId xmlns:p14="http://schemas.microsoft.com/office/powerpoint/2010/main" val="467615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179512" y="987574"/>
            <a:ext cx="8947512" cy="2308324"/>
          </a:xfrm>
          <a:prstGeom prst="rect">
            <a:avLst/>
          </a:prstGeom>
          <a:noFill/>
        </p:spPr>
        <p:txBody>
          <a:bodyPr wrap="square">
            <a:spAutoFit/>
          </a:bodyPr>
          <a:lstStyle/>
          <a:p>
            <a:pPr algn="just"/>
            <a:r>
              <a:rPr lang="ru-RU" sz="2400" dirty="0"/>
              <a:t>Ответ на третий вопрос:</a:t>
            </a:r>
          </a:p>
          <a:p>
            <a:pPr algn="just"/>
            <a:endParaRPr lang="ru-RU" sz="2400" dirty="0"/>
          </a:p>
          <a:p>
            <a:pPr algn="just"/>
            <a:r>
              <a:rPr lang="ru-RU" sz="2400" dirty="0"/>
              <a:t>3)Клевер опыляют насекомые (шмели),</a:t>
            </a:r>
          </a:p>
          <a:p>
            <a:pPr algn="just"/>
            <a:r>
              <a:rPr lang="ru-RU" sz="2400" dirty="0"/>
              <a:t>   которые не водятся в Австралии. </a:t>
            </a:r>
          </a:p>
          <a:p>
            <a:pPr indent="266700" algn="just"/>
            <a:r>
              <a:rPr lang="ru-RU" sz="2400" dirty="0"/>
              <a:t>Поэтому не произошло опыления </a:t>
            </a:r>
          </a:p>
          <a:p>
            <a:pPr marL="88900" indent="-88900" algn="just"/>
            <a:r>
              <a:rPr lang="ru-RU" sz="2400" dirty="0"/>
              <a:t>   и образования плодов.</a:t>
            </a:r>
          </a:p>
        </p:txBody>
      </p:sp>
      <p:sp>
        <p:nvSpPr>
          <p:cNvPr id="6" name="TextBox 5">
            <a:extLst>
              <a:ext uri="{FF2B5EF4-FFF2-40B4-BE49-F238E27FC236}">
                <a16:creationId xmlns:a16="http://schemas.microsoft.com/office/drawing/2014/main" id="{E7646B68-BCC4-4D78-8FF8-53EBD5227D53}"/>
              </a:ext>
            </a:extLst>
          </p:cNvPr>
          <p:cNvSpPr txBox="1"/>
          <p:nvPr/>
        </p:nvSpPr>
        <p:spPr>
          <a:xfrm>
            <a:off x="49768" y="69642"/>
            <a:ext cx="9044464"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«ОПЫЛЕНИЕ ЦВЕТКОВЫХ РАСТЕНИЙ»</a:t>
            </a:r>
          </a:p>
        </p:txBody>
      </p:sp>
      <p:pic>
        <p:nvPicPr>
          <p:cNvPr id="3" name="Рисунок 2">
            <a:extLst>
              <a:ext uri="{FF2B5EF4-FFF2-40B4-BE49-F238E27FC236}">
                <a16:creationId xmlns:a16="http://schemas.microsoft.com/office/drawing/2014/main" id="{F92FE8C4-DD53-4B97-9D09-79CE6D66412F}"/>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313" r="100000"/>
                    </a14:imgEffect>
                  </a14:imgLayer>
                </a14:imgProps>
              </a:ext>
              <a:ext uri="{28A0092B-C50C-407E-A947-70E740481C1C}">
                <a14:useLocalDpi xmlns:a14="http://schemas.microsoft.com/office/drawing/2010/main"/>
              </a:ext>
            </a:extLst>
          </a:blip>
          <a:stretch>
            <a:fillRect/>
          </a:stretch>
        </p:blipFill>
        <p:spPr>
          <a:xfrm>
            <a:off x="5240279" y="1589516"/>
            <a:ext cx="3908161" cy="3553984"/>
          </a:xfrm>
          <a:prstGeom prst="rect">
            <a:avLst/>
          </a:prstGeom>
        </p:spPr>
      </p:pic>
    </p:spTree>
    <p:extLst>
      <p:ext uri="{BB962C8B-B14F-4D97-AF65-F5344CB8AC3E}">
        <p14:creationId xmlns:p14="http://schemas.microsoft.com/office/powerpoint/2010/main" val="1565748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179512" y="618817"/>
            <a:ext cx="8856984" cy="4293483"/>
          </a:xfrm>
          <a:prstGeom prst="rect">
            <a:avLst/>
          </a:prstGeom>
          <a:noFill/>
        </p:spPr>
        <p:txBody>
          <a:bodyPr wrap="square">
            <a:spAutoFit/>
          </a:bodyPr>
          <a:lstStyle/>
          <a:p>
            <a:pPr algn="just"/>
            <a:r>
              <a:rPr lang="ru-RU" sz="2100" dirty="0"/>
              <a:t>Ответ на задание:</a:t>
            </a:r>
          </a:p>
          <a:p>
            <a:pPr algn="just"/>
            <a:endParaRPr lang="ru-RU" sz="2100" dirty="0"/>
          </a:p>
          <a:p>
            <a:pPr algn="just"/>
            <a:r>
              <a:rPr lang="ru-RU" sz="2100" dirty="0"/>
              <a:t>1)Опыление – это перенос пыльцевого зерна на рыльце пестика.</a:t>
            </a:r>
          </a:p>
          <a:p>
            <a:pPr algn="just"/>
            <a:endParaRPr lang="ru-RU" sz="2100" dirty="0"/>
          </a:p>
          <a:p>
            <a:pPr algn="just"/>
            <a:r>
              <a:rPr lang="ru-RU" sz="2100" dirty="0"/>
              <a:t>2) Сходство в том, что происходит перенос пыльцы на рыльце пестика. Различие в том, что при самоопылении пыльца попадает на рыльце пестика того же самого цветка, а при перекрёстном- на рыльце пестика другого цветка.</a:t>
            </a:r>
          </a:p>
          <a:p>
            <a:pPr algn="just"/>
            <a:endParaRPr lang="ru-RU" sz="2100" dirty="0"/>
          </a:p>
          <a:p>
            <a:pPr algn="just"/>
            <a:r>
              <a:rPr lang="ru-RU" sz="2100" dirty="0"/>
              <a:t>3)Клевер опыляют насекомые (шмели), которые не водятся в Австралии. Поэтому не произошло опыления и образования плодов.</a:t>
            </a:r>
          </a:p>
        </p:txBody>
      </p:sp>
      <p:sp>
        <p:nvSpPr>
          <p:cNvPr id="6" name="TextBox 5">
            <a:extLst>
              <a:ext uri="{FF2B5EF4-FFF2-40B4-BE49-F238E27FC236}">
                <a16:creationId xmlns:a16="http://schemas.microsoft.com/office/drawing/2014/main" id="{E7646B68-BCC4-4D78-8FF8-53EBD5227D53}"/>
              </a:ext>
            </a:extLst>
          </p:cNvPr>
          <p:cNvSpPr txBox="1"/>
          <p:nvPr/>
        </p:nvSpPr>
        <p:spPr>
          <a:xfrm>
            <a:off x="49768" y="69642"/>
            <a:ext cx="9044464"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«ОПЫЛЕНИЕ ЦВЕТКОВЫХ РАСТЕНИЙ»</a:t>
            </a:r>
          </a:p>
        </p:txBody>
      </p:sp>
    </p:spTree>
    <p:extLst>
      <p:ext uri="{BB962C8B-B14F-4D97-AF65-F5344CB8AC3E}">
        <p14:creationId xmlns:p14="http://schemas.microsoft.com/office/powerpoint/2010/main" val="812944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49768" y="662907"/>
            <a:ext cx="9044464" cy="4278094"/>
          </a:xfrm>
          <a:prstGeom prst="rect">
            <a:avLst/>
          </a:prstGeom>
          <a:noFill/>
        </p:spPr>
        <p:txBody>
          <a:bodyPr wrap="square">
            <a:spAutoFit/>
          </a:bodyPr>
          <a:lstStyle/>
          <a:p>
            <a:pPr indent="355600" algn="just"/>
            <a:r>
              <a:rPr lang="ru-RU" sz="1600" dirty="0"/>
              <a:t>Митохондрии и хлоропласты – наиболее крупные органоиды клетки. Они имеют свои собственные молекулы ДНК, способны независимо от ядра клетки к биосинтезу и делению. Эти органоиды преобразуют внешнюю энергию в виды, которые могут быть использованы для жизнедеятельности клеток и целостных организмов.</a:t>
            </a:r>
          </a:p>
          <a:p>
            <a:pPr indent="355600" algn="just"/>
            <a:r>
              <a:rPr lang="ru-RU" sz="1600" dirty="0"/>
              <a:t>Эллипсовидные по форме митохондрии характерны для всех эукариот. Наружная мембрана у них гладкая, а внутренняя образует складки. На мембранах складок располагаются многочисленные ферменты. Основная функция митохондрий – синтез универсального источника энергии – АТФ –в процессе окисления органических веществ.</a:t>
            </a:r>
          </a:p>
          <a:p>
            <a:pPr indent="355600" algn="just"/>
            <a:r>
              <a:rPr lang="ru-RU" sz="1600" dirty="0"/>
              <a:t>Хлоропласты, в отличие от митохондрий, присутствуют только в растительных клетках, но встречаются и у некоторых простейших, например, у зелёной эвглены. С этими органоидами связан процесс фотосинтеза, заключающийся в преобразовании световой энергии в энергию химических связей молекул глюкозы. Благодаря процессу фотосинтеза в атмосферу постоянно поступает кислород.</a:t>
            </a:r>
          </a:p>
          <a:p>
            <a:pPr indent="355600" algn="just"/>
            <a:r>
              <a:rPr lang="ru-RU" sz="1600" dirty="0"/>
              <a:t>Хлоропласты несколько крупнее митохондрий. Внутри их почти шаровидного тела имеются многочисленные мембраны, на которых располагаются ферменты. Там же находится пигмент хлорофилл, придающий пластидам зелёный цвет.</a:t>
            </a:r>
          </a:p>
        </p:txBody>
      </p:sp>
      <p:sp>
        <p:nvSpPr>
          <p:cNvPr id="5" name="TextBox 4">
            <a:extLst>
              <a:ext uri="{FF2B5EF4-FFF2-40B4-BE49-F238E27FC236}">
                <a16:creationId xmlns:a16="http://schemas.microsoft.com/office/drawing/2014/main" id="{3F02B38F-5BFC-4D46-8554-87D4943AED0D}"/>
              </a:ext>
            </a:extLst>
          </p:cNvPr>
          <p:cNvSpPr txBox="1"/>
          <p:nvPr/>
        </p:nvSpPr>
        <p:spPr>
          <a:xfrm>
            <a:off x="118699" y="69642"/>
            <a:ext cx="8906605"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a:t>
            </a:r>
            <a:r>
              <a:rPr lang="ru-RU" sz="2400" b="1" cap="all" dirty="0">
                <a:solidFill>
                  <a:prstClr val="black"/>
                </a:solidFill>
                <a:latin typeface="Century Gothic" panose="020B0502020202020204"/>
              </a:rPr>
              <a:t>Митохондрии и хлоропласты</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799700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49768" y="780308"/>
            <a:ext cx="9044464" cy="3785652"/>
          </a:xfrm>
          <a:prstGeom prst="rect">
            <a:avLst/>
          </a:prstGeom>
          <a:noFill/>
        </p:spPr>
        <p:txBody>
          <a:bodyPr wrap="square">
            <a:spAutoFit/>
          </a:bodyPr>
          <a:lstStyle/>
          <a:p>
            <a:pPr indent="355600" algn="just"/>
            <a:endParaRPr lang="ru-RU" sz="2400" dirty="0"/>
          </a:p>
          <a:p>
            <a:pPr indent="355600" algn="just"/>
            <a:r>
              <a:rPr lang="ru-RU" sz="2400" dirty="0"/>
              <a:t>Используя содержание текста «Митохондрии и хлоропласты», ответьте на следующие вопросы.</a:t>
            </a:r>
          </a:p>
          <a:p>
            <a:pPr indent="355600" algn="just"/>
            <a:endParaRPr lang="ru-RU" sz="2400" dirty="0"/>
          </a:p>
          <a:p>
            <a:pPr marL="457200" indent="-457200" algn="just">
              <a:buAutoNum type="arabicParenR"/>
            </a:pPr>
            <a:r>
              <a:rPr lang="ru-RU" sz="2400" b="1" dirty="0"/>
              <a:t>Какие вещества являются исходными в фотосинтезе?</a:t>
            </a:r>
          </a:p>
          <a:p>
            <a:pPr marL="457200" indent="-457200" algn="just">
              <a:buAutoNum type="arabicParenR"/>
            </a:pPr>
            <a:endParaRPr lang="ru-RU" sz="2400" dirty="0"/>
          </a:p>
          <a:p>
            <a:pPr marL="457200" indent="-457200" algn="just">
              <a:buAutoNum type="arabicParenR"/>
            </a:pPr>
            <a:r>
              <a:rPr lang="ru-RU" sz="2400" dirty="0"/>
              <a:t>В чём сходство митохондрий и хлоропластов?</a:t>
            </a:r>
          </a:p>
          <a:p>
            <a:pPr marL="457200" indent="-457200" algn="just">
              <a:buAutoNum type="arabicParenR"/>
            </a:pPr>
            <a:endParaRPr lang="ru-RU" sz="2400" dirty="0"/>
          </a:p>
          <a:p>
            <a:pPr marL="457200" indent="-457200" algn="just">
              <a:buAutoNum type="arabicParenR"/>
            </a:pPr>
            <a:r>
              <a:rPr lang="ru-RU" sz="2400" dirty="0"/>
              <a:t>В каком органоиде клетки протекает фотосинтез?</a:t>
            </a:r>
          </a:p>
        </p:txBody>
      </p:sp>
      <p:sp>
        <p:nvSpPr>
          <p:cNvPr id="5" name="TextBox 4">
            <a:extLst>
              <a:ext uri="{FF2B5EF4-FFF2-40B4-BE49-F238E27FC236}">
                <a16:creationId xmlns:a16="http://schemas.microsoft.com/office/drawing/2014/main" id="{3F02B38F-5BFC-4D46-8554-87D4943AED0D}"/>
              </a:ext>
            </a:extLst>
          </p:cNvPr>
          <p:cNvSpPr txBox="1"/>
          <p:nvPr/>
        </p:nvSpPr>
        <p:spPr>
          <a:xfrm>
            <a:off x="118699" y="69642"/>
            <a:ext cx="8906605"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a:t>
            </a:r>
            <a:r>
              <a:rPr lang="ru-RU" sz="2400" b="1" cap="all" dirty="0">
                <a:solidFill>
                  <a:prstClr val="black"/>
                </a:solidFill>
                <a:latin typeface="Century Gothic" panose="020B0502020202020204"/>
              </a:rPr>
              <a:t>4</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a:t>
            </a:r>
            <a:r>
              <a:rPr lang="ru-RU" sz="2400" b="1" cap="all" dirty="0">
                <a:solidFill>
                  <a:prstClr val="black"/>
                </a:solidFill>
                <a:latin typeface="Century Gothic" panose="020B0502020202020204"/>
              </a:rPr>
              <a:t>Митохондрии и хлоропласты</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806805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3" name="TextBox 2">
            <a:extLst>
              <a:ext uri="{FF2B5EF4-FFF2-40B4-BE49-F238E27FC236}">
                <a16:creationId xmlns:a16="http://schemas.microsoft.com/office/drawing/2014/main" id="{C8D4C8F6-8534-497A-81CF-B5B8919D7DC8}"/>
              </a:ext>
            </a:extLst>
          </p:cNvPr>
          <p:cNvSpPr txBox="1"/>
          <p:nvPr/>
        </p:nvSpPr>
        <p:spPr>
          <a:xfrm>
            <a:off x="35496" y="0"/>
            <a:ext cx="926084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200" b="1" cap="all" spc="-20" dirty="0">
                <a:solidFill>
                  <a:prstClr val="black"/>
                </a:solidFill>
                <a:latin typeface="Century Gothic" panose="020B0502020202020204"/>
              </a:rPr>
              <a:t>Пример</a:t>
            </a:r>
            <a:r>
              <a:rPr kumimoji="0" lang="ru-RU" sz="2200" b="1" i="0" u="none" strike="noStrike" kern="1200" cap="all" spc="-20" normalizeH="0" baseline="0" noProof="0" dirty="0">
                <a:ln>
                  <a:noFill/>
                </a:ln>
                <a:solidFill>
                  <a:prstClr val="black"/>
                </a:solidFill>
                <a:effectLst/>
                <a:uLnTx/>
                <a:uFillTx/>
                <a:latin typeface="Century Gothic" panose="020B0502020202020204"/>
              </a:rPr>
              <a:t> задания 24  «ЛИСТОПАД»</a:t>
            </a:r>
          </a:p>
        </p:txBody>
      </p:sp>
      <p:sp>
        <p:nvSpPr>
          <p:cNvPr id="5" name="TextBox 4">
            <a:extLst>
              <a:ext uri="{FF2B5EF4-FFF2-40B4-BE49-F238E27FC236}">
                <a16:creationId xmlns:a16="http://schemas.microsoft.com/office/drawing/2014/main" id="{63975C0E-FBE5-492B-A30D-303B8721129D}"/>
              </a:ext>
            </a:extLst>
          </p:cNvPr>
          <p:cNvSpPr txBox="1"/>
          <p:nvPr/>
        </p:nvSpPr>
        <p:spPr>
          <a:xfrm>
            <a:off x="104114" y="430887"/>
            <a:ext cx="8860374" cy="4696670"/>
          </a:xfrm>
          <a:prstGeom prst="rect">
            <a:avLst/>
          </a:prstGeom>
          <a:noFill/>
        </p:spPr>
        <p:txBody>
          <a:bodyPr wrap="square">
            <a:spAutoFit/>
          </a:bodyPr>
          <a:lstStyle/>
          <a:p>
            <a:pPr algn="just"/>
            <a:endParaRPr lang="ru-RU" sz="2400" dirty="0"/>
          </a:p>
          <a:p>
            <a:pPr algn="just">
              <a:lnSpc>
                <a:spcPct val="80000"/>
              </a:lnSpc>
            </a:pPr>
            <a:r>
              <a:rPr lang="ru-RU" sz="2400" dirty="0"/>
              <a:t>Используя содержание текста «Листопад» и знания из школьного курса биологии, ответьте на следующие вопросы.</a:t>
            </a:r>
          </a:p>
          <a:p>
            <a:pPr algn="just">
              <a:lnSpc>
                <a:spcPct val="80000"/>
              </a:lnSpc>
            </a:pPr>
            <a:endParaRPr lang="ru-RU" sz="2400" dirty="0"/>
          </a:p>
          <a:p>
            <a:pPr algn="just">
              <a:lnSpc>
                <a:spcPct val="80000"/>
              </a:lnSpc>
            </a:pPr>
            <a:endParaRPr lang="ru-RU" sz="1200" dirty="0"/>
          </a:p>
          <a:p>
            <a:pPr marL="457200" indent="-457200" algn="just">
              <a:lnSpc>
                <a:spcPct val="80000"/>
              </a:lnSpc>
              <a:buAutoNum type="arabicPeriod"/>
            </a:pPr>
            <a:r>
              <a:rPr lang="ru-RU" sz="2400" b="1" dirty="0"/>
              <a:t>Как изменяется баланс поступающей в растение и испаряющейся через листья воды с наступлением осени?</a:t>
            </a:r>
          </a:p>
          <a:p>
            <a:pPr algn="just">
              <a:lnSpc>
                <a:spcPct val="80000"/>
              </a:lnSpc>
            </a:pPr>
            <a:endParaRPr lang="ru-RU" sz="2000" dirty="0"/>
          </a:p>
          <a:p>
            <a:pPr algn="just">
              <a:lnSpc>
                <a:spcPct val="80000"/>
              </a:lnSpc>
            </a:pPr>
            <a:r>
              <a:rPr lang="ru-RU" sz="2400" dirty="0"/>
              <a:t>2. Какую пользу приносят опавшие листья растению? Приведите один пример.</a:t>
            </a:r>
          </a:p>
          <a:p>
            <a:pPr algn="just">
              <a:lnSpc>
                <a:spcPct val="80000"/>
              </a:lnSpc>
            </a:pPr>
            <a:endParaRPr lang="ru-RU" sz="2400" dirty="0"/>
          </a:p>
          <a:p>
            <a:pPr algn="just">
              <a:lnSpc>
                <a:spcPct val="80000"/>
              </a:lnSpc>
            </a:pPr>
            <a:r>
              <a:rPr lang="ru-RU" sz="2400" dirty="0"/>
              <a:t> 3. Почему смена листьев у тропических деревьев происходит постепенно и у них нет безлистного периода?</a:t>
            </a:r>
          </a:p>
        </p:txBody>
      </p:sp>
    </p:spTree>
    <p:extLst>
      <p:ext uri="{BB962C8B-B14F-4D97-AF65-F5344CB8AC3E}">
        <p14:creationId xmlns:p14="http://schemas.microsoft.com/office/powerpoint/2010/main" val="2757932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49768" y="662907"/>
            <a:ext cx="9044464" cy="4278094"/>
          </a:xfrm>
          <a:prstGeom prst="rect">
            <a:avLst/>
          </a:prstGeom>
          <a:noFill/>
        </p:spPr>
        <p:txBody>
          <a:bodyPr wrap="square">
            <a:spAutoFit/>
          </a:bodyPr>
          <a:lstStyle/>
          <a:p>
            <a:pPr indent="355600" algn="just"/>
            <a:r>
              <a:rPr lang="ru-RU" sz="1600" dirty="0"/>
              <a:t>Митохондрии и хлоропласты – наиболее крупные органоиды клетки. Они имеют свои собственные молекулы ДНК, способны независимо от ядра клетки к биосинтезу и делению. Эти органоиды преобразуют внешнюю энергию в виды, которые могут быть использованы для жизнедеятельности клеток и целостных организмов.</a:t>
            </a:r>
          </a:p>
          <a:p>
            <a:pPr indent="355600" algn="just"/>
            <a:r>
              <a:rPr lang="ru-RU" sz="1600" dirty="0"/>
              <a:t>Эллипсовидные по форме митохондрии характерны для всех эукариот. Наружная мембрана у них гладкая, а внутренняя образует складки. На мембранах складок располагаются многочисленные ферменты. Основная функция митохондрий – синтез универсального источника энергии – АТФ –в процессе окисления органических веществ.</a:t>
            </a:r>
          </a:p>
          <a:p>
            <a:pPr indent="355600" algn="just"/>
            <a:r>
              <a:rPr lang="ru-RU" sz="1600" dirty="0"/>
              <a:t>Хлоропласты, в отличие от митохондрий, присутствуют только в растительных клетках, но встречаются и у некоторых простейших, например, у зелёной эвглены. С этими органоидами связан процесс фотосинтеза, заключающийся в преобразовании световой энергии в энергию химических связей молекул глюкозы. Благодаря процессу фотосинтеза в атмосферу постоянно поступает кислород.</a:t>
            </a:r>
          </a:p>
          <a:p>
            <a:pPr indent="355600" algn="just"/>
            <a:r>
              <a:rPr lang="ru-RU" sz="1600" dirty="0"/>
              <a:t>Хлоропласты несколько крупнее митохондрий. Внутри их почти шаровидного тела имеются многочисленные мембраны, на которых располагаются ферменты. Там же находится пигмент хлорофилл, придающий пластидам зелёный цвет.</a:t>
            </a:r>
          </a:p>
        </p:txBody>
      </p:sp>
      <p:sp>
        <p:nvSpPr>
          <p:cNvPr id="5" name="TextBox 4">
            <a:extLst>
              <a:ext uri="{FF2B5EF4-FFF2-40B4-BE49-F238E27FC236}">
                <a16:creationId xmlns:a16="http://schemas.microsoft.com/office/drawing/2014/main" id="{3F02B38F-5BFC-4D46-8554-87D4943AED0D}"/>
              </a:ext>
            </a:extLst>
          </p:cNvPr>
          <p:cNvSpPr txBox="1"/>
          <p:nvPr/>
        </p:nvSpPr>
        <p:spPr>
          <a:xfrm>
            <a:off x="118699" y="69642"/>
            <a:ext cx="8906605"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a:t>
            </a:r>
            <a:r>
              <a:rPr lang="ru-RU" sz="2400" b="1" cap="all" dirty="0">
                <a:solidFill>
                  <a:prstClr val="black"/>
                </a:solidFill>
                <a:latin typeface="Century Gothic" panose="020B0502020202020204"/>
              </a:rPr>
              <a:t>Митохондрии и хлоропласты</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2367049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5" name="TextBox 4">
            <a:extLst>
              <a:ext uri="{FF2B5EF4-FFF2-40B4-BE49-F238E27FC236}">
                <a16:creationId xmlns:a16="http://schemas.microsoft.com/office/drawing/2014/main" id="{3F02B38F-5BFC-4D46-8554-87D4943AED0D}"/>
              </a:ext>
            </a:extLst>
          </p:cNvPr>
          <p:cNvSpPr txBox="1"/>
          <p:nvPr/>
        </p:nvSpPr>
        <p:spPr>
          <a:xfrm>
            <a:off x="118699" y="69642"/>
            <a:ext cx="8906605"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a:t>
            </a:r>
            <a:r>
              <a:rPr lang="ru-RU" sz="2400" b="1" cap="all" dirty="0">
                <a:solidFill>
                  <a:prstClr val="black"/>
                </a:solidFill>
                <a:latin typeface="Century Gothic" panose="020B0502020202020204"/>
              </a:rPr>
              <a:t>Митохондрии и хлоропласты</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a:t>
            </a:r>
          </a:p>
        </p:txBody>
      </p:sp>
      <p:pic>
        <p:nvPicPr>
          <p:cNvPr id="3" name="Рисунок 2">
            <a:extLst>
              <a:ext uri="{FF2B5EF4-FFF2-40B4-BE49-F238E27FC236}">
                <a16:creationId xmlns:a16="http://schemas.microsoft.com/office/drawing/2014/main" id="{10FE7EC2-558A-4685-A875-1F0197CD3E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60475" y="1544302"/>
            <a:ext cx="5023050" cy="3623184"/>
          </a:xfrm>
          <a:prstGeom prst="rect">
            <a:avLst/>
          </a:prstGeom>
          <a:ln>
            <a:noFill/>
          </a:ln>
          <a:effectLst>
            <a:softEdge rad="63500"/>
          </a:effectLst>
        </p:spPr>
      </p:pic>
      <p:sp>
        <p:nvSpPr>
          <p:cNvPr id="9" name="TextBox 8">
            <a:extLst>
              <a:ext uri="{FF2B5EF4-FFF2-40B4-BE49-F238E27FC236}">
                <a16:creationId xmlns:a16="http://schemas.microsoft.com/office/drawing/2014/main" id="{A55CFA6F-8CC7-4363-BA16-730AF87AFB22}"/>
              </a:ext>
            </a:extLst>
          </p:cNvPr>
          <p:cNvSpPr txBox="1"/>
          <p:nvPr/>
        </p:nvSpPr>
        <p:spPr>
          <a:xfrm>
            <a:off x="179512" y="589000"/>
            <a:ext cx="8784976" cy="1107996"/>
          </a:xfrm>
          <a:prstGeom prst="rect">
            <a:avLst/>
          </a:prstGeom>
          <a:noFill/>
        </p:spPr>
        <p:txBody>
          <a:bodyPr wrap="square">
            <a:spAutoFit/>
          </a:bodyPr>
          <a:lstStyle/>
          <a:p>
            <a:pPr algn="just"/>
            <a:r>
              <a:rPr lang="ru-RU" sz="2200" b="1" dirty="0"/>
              <a:t>Фотосинтез – это процесс, при котором в клетках, содержащих хлорофилл, под действием энергии света образуются органические вещества из неорганических. </a:t>
            </a:r>
          </a:p>
        </p:txBody>
      </p:sp>
    </p:spTree>
    <p:extLst>
      <p:ext uri="{BB962C8B-B14F-4D97-AF65-F5344CB8AC3E}">
        <p14:creationId xmlns:p14="http://schemas.microsoft.com/office/powerpoint/2010/main" val="1227227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5868" y="1419622"/>
            <a:ext cx="9044464" cy="1938992"/>
          </a:xfrm>
          <a:prstGeom prst="rect">
            <a:avLst/>
          </a:prstGeom>
          <a:noFill/>
        </p:spPr>
        <p:txBody>
          <a:bodyPr wrap="square">
            <a:spAutoFit/>
          </a:bodyPr>
          <a:lstStyle/>
          <a:p>
            <a:pPr indent="355600" algn="just"/>
            <a:endParaRPr lang="ru-RU" sz="2400" dirty="0"/>
          </a:p>
          <a:p>
            <a:pPr indent="355600" algn="just"/>
            <a:r>
              <a:rPr lang="ru-RU" sz="2400" dirty="0"/>
              <a:t>Ответ на первый вопрос:</a:t>
            </a:r>
          </a:p>
          <a:p>
            <a:pPr indent="355600" algn="just"/>
            <a:r>
              <a:rPr lang="ru-RU" sz="2400" dirty="0"/>
              <a:t> </a:t>
            </a:r>
          </a:p>
          <a:p>
            <a:pPr indent="355600" algn="just"/>
            <a:r>
              <a:rPr lang="ru-RU" sz="2400" dirty="0"/>
              <a:t>1) Исходные вещества: углекислый газ (СО</a:t>
            </a:r>
            <a:r>
              <a:rPr lang="ru-RU" dirty="0"/>
              <a:t>2</a:t>
            </a:r>
            <a:r>
              <a:rPr lang="ru-RU" sz="2400" dirty="0"/>
              <a:t>) и вода (Н</a:t>
            </a:r>
            <a:r>
              <a:rPr lang="ru-RU" dirty="0"/>
              <a:t>2</a:t>
            </a:r>
            <a:r>
              <a:rPr lang="ru-RU" sz="2400" dirty="0"/>
              <a:t>О).</a:t>
            </a:r>
          </a:p>
        </p:txBody>
      </p:sp>
      <p:sp>
        <p:nvSpPr>
          <p:cNvPr id="5" name="TextBox 4">
            <a:extLst>
              <a:ext uri="{FF2B5EF4-FFF2-40B4-BE49-F238E27FC236}">
                <a16:creationId xmlns:a16="http://schemas.microsoft.com/office/drawing/2014/main" id="{3F02B38F-5BFC-4D46-8554-87D4943AED0D}"/>
              </a:ext>
            </a:extLst>
          </p:cNvPr>
          <p:cNvSpPr txBox="1"/>
          <p:nvPr/>
        </p:nvSpPr>
        <p:spPr>
          <a:xfrm>
            <a:off x="118699" y="69642"/>
            <a:ext cx="8906605"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a:t>
            </a:r>
            <a:r>
              <a:rPr lang="ru-RU" sz="2400" b="1" cap="all" dirty="0">
                <a:solidFill>
                  <a:prstClr val="black"/>
                </a:solidFill>
                <a:latin typeface="Century Gothic" panose="020B0502020202020204"/>
              </a:rPr>
              <a:t>Митохондрии и хлоропласты</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155431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49768" y="780308"/>
            <a:ext cx="9044464" cy="2677656"/>
          </a:xfrm>
          <a:prstGeom prst="rect">
            <a:avLst/>
          </a:prstGeom>
          <a:noFill/>
        </p:spPr>
        <p:txBody>
          <a:bodyPr wrap="square">
            <a:spAutoFit/>
          </a:bodyPr>
          <a:lstStyle/>
          <a:p>
            <a:pPr indent="355600" algn="just"/>
            <a:endParaRPr lang="ru-RU" sz="2400" dirty="0"/>
          </a:p>
          <a:p>
            <a:pPr indent="355600" algn="just"/>
            <a:r>
              <a:rPr lang="ru-RU" sz="2400" dirty="0"/>
              <a:t>Используя содержание текста «Митохондрии и хлоропласты», ответьте на следующие вопросы.</a:t>
            </a:r>
          </a:p>
          <a:p>
            <a:pPr indent="355600" algn="just"/>
            <a:endParaRPr lang="ru-RU" sz="2400" dirty="0"/>
          </a:p>
          <a:p>
            <a:pPr marL="457200" indent="-457200" algn="just">
              <a:buAutoNum type="arabicParenR"/>
            </a:pPr>
            <a:endParaRPr lang="ru-RU" sz="2400" dirty="0"/>
          </a:p>
          <a:p>
            <a:pPr algn="just"/>
            <a:r>
              <a:rPr lang="ru-RU" sz="2400" dirty="0"/>
              <a:t>  2) В чём сходство митохондрий и хлоропластов?</a:t>
            </a:r>
          </a:p>
          <a:p>
            <a:pPr marL="457200" indent="-457200" algn="just">
              <a:buAutoNum type="arabicParenR"/>
            </a:pPr>
            <a:endParaRPr lang="ru-RU" sz="2400" dirty="0"/>
          </a:p>
        </p:txBody>
      </p:sp>
      <p:sp>
        <p:nvSpPr>
          <p:cNvPr id="5" name="TextBox 4">
            <a:extLst>
              <a:ext uri="{FF2B5EF4-FFF2-40B4-BE49-F238E27FC236}">
                <a16:creationId xmlns:a16="http://schemas.microsoft.com/office/drawing/2014/main" id="{3F02B38F-5BFC-4D46-8554-87D4943AED0D}"/>
              </a:ext>
            </a:extLst>
          </p:cNvPr>
          <p:cNvSpPr txBox="1"/>
          <p:nvPr/>
        </p:nvSpPr>
        <p:spPr>
          <a:xfrm>
            <a:off x="118699" y="69642"/>
            <a:ext cx="8906605"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a:t>
            </a:r>
            <a:r>
              <a:rPr lang="ru-RU" sz="2400" b="1" cap="all" dirty="0">
                <a:solidFill>
                  <a:prstClr val="black"/>
                </a:solidFill>
                <a:latin typeface="Century Gothic" panose="020B0502020202020204"/>
              </a:rPr>
              <a:t>Митохондрии и хлоропласты</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962141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49768" y="662907"/>
            <a:ext cx="9044464" cy="4524315"/>
          </a:xfrm>
          <a:prstGeom prst="rect">
            <a:avLst/>
          </a:prstGeom>
          <a:noFill/>
        </p:spPr>
        <p:txBody>
          <a:bodyPr wrap="square">
            <a:spAutoFit/>
          </a:bodyPr>
          <a:lstStyle/>
          <a:p>
            <a:pPr indent="355600" algn="just"/>
            <a:r>
              <a:rPr lang="ru-RU" sz="1600" dirty="0"/>
              <a:t>Митохондрии и хлоропласты – наиболее крупные органоиды клетки. </a:t>
            </a:r>
            <a:r>
              <a:rPr lang="ru-RU" sz="1600" b="1" u="sng" dirty="0">
                <a:solidFill>
                  <a:srgbClr val="C00000"/>
                </a:solidFill>
              </a:rPr>
              <a:t>Они имеют свои собственные молекулы ДНК, способны независимо от ядра клетки к биосинтезу и делению.</a:t>
            </a:r>
            <a:r>
              <a:rPr lang="ru-RU" sz="1600" dirty="0"/>
              <a:t> Эти органоиды преобразуют внешнюю энергию в виды, которые могут быть использованы для жизнедеятельности клеток и целостных организмов.</a:t>
            </a:r>
          </a:p>
          <a:p>
            <a:pPr indent="355600" algn="just"/>
            <a:r>
              <a:rPr lang="ru-RU" sz="1600" dirty="0"/>
              <a:t>Эллипсовидные по форме митохондрии характерны для всех эукариот. Наружная мембрана у них гладкая, а внутренняя образует складки. На мембранах складок располагаются многочисленные ферменты. Основная функция митохондрий – синтез универсального источника энергии – АТФ –в процессе окисления органических веществ.</a:t>
            </a:r>
          </a:p>
          <a:p>
            <a:pPr indent="355600" algn="just"/>
            <a:r>
              <a:rPr lang="ru-RU" sz="1600" dirty="0"/>
              <a:t>Хлоропласты, в отличие от митохондрий, присутствуют только в растительных клетках, но встречаются и у некоторых простейших, например, у зелёной эвглены. С этими органоидами связан процесс фотосинтеза, заключающийся в преобразовании световой энергии в энергию химических связей молекул глюкозы. Благодаря процессу фотосинтеза в атмосферу постоянно поступает кислород.</a:t>
            </a:r>
          </a:p>
          <a:p>
            <a:pPr indent="355600" algn="just"/>
            <a:r>
              <a:rPr lang="ru-RU" sz="1600" dirty="0"/>
              <a:t>Хлоропласты несколько крупнее митохондрий. Внутри их почти шаровидного тела имеются многочисленные мембраны, на которых располагаются ферменты. Там же находится пигмент хлорофилл, придающий пластидам зелёный цвет.</a:t>
            </a:r>
          </a:p>
        </p:txBody>
      </p:sp>
      <p:sp>
        <p:nvSpPr>
          <p:cNvPr id="5" name="TextBox 4">
            <a:extLst>
              <a:ext uri="{FF2B5EF4-FFF2-40B4-BE49-F238E27FC236}">
                <a16:creationId xmlns:a16="http://schemas.microsoft.com/office/drawing/2014/main" id="{3F02B38F-5BFC-4D46-8554-87D4943AED0D}"/>
              </a:ext>
            </a:extLst>
          </p:cNvPr>
          <p:cNvSpPr txBox="1"/>
          <p:nvPr/>
        </p:nvSpPr>
        <p:spPr>
          <a:xfrm>
            <a:off x="118699" y="69642"/>
            <a:ext cx="8906605"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a:t>
            </a:r>
            <a:r>
              <a:rPr lang="ru-RU" sz="2400" b="1" cap="all" dirty="0">
                <a:solidFill>
                  <a:prstClr val="black"/>
                </a:solidFill>
                <a:latin typeface="Century Gothic" panose="020B0502020202020204"/>
              </a:rPr>
              <a:t>Митохондрии и хлоропласты</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4184375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3BBEF5C3-48C5-452D-8704-CEDC52B2FED4}"/>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4558308" y="2141220"/>
            <a:ext cx="4572000" cy="3002280"/>
          </a:xfrm>
          <a:prstGeom prst="rect">
            <a:avLst/>
          </a:prstGeom>
          <a:ln>
            <a:noFill/>
          </a:ln>
          <a:effectLst>
            <a:outerShdw blurRad="292100" dist="139700" dir="2700000" algn="tl" rotWithShape="0">
              <a:srgbClr val="333333">
                <a:alpha val="65000"/>
              </a:srgbClr>
            </a:outerShdw>
          </a:effectLst>
        </p:spPr>
      </p:pic>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5" name="TextBox 4">
            <a:extLst>
              <a:ext uri="{FF2B5EF4-FFF2-40B4-BE49-F238E27FC236}">
                <a16:creationId xmlns:a16="http://schemas.microsoft.com/office/drawing/2014/main" id="{3F02B38F-5BFC-4D46-8554-87D4943AED0D}"/>
              </a:ext>
            </a:extLst>
          </p:cNvPr>
          <p:cNvSpPr txBox="1"/>
          <p:nvPr/>
        </p:nvSpPr>
        <p:spPr>
          <a:xfrm>
            <a:off x="118699" y="69642"/>
            <a:ext cx="8906605"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a:t>
            </a:r>
            <a:r>
              <a:rPr lang="ru-RU" sz="2400" b="1" cap="all" dirty="0">
                <a:solidFill>
                  <a:prstClr val="black"/>
                </a:solidFill>
                <a:latin typeface="Century Gothic" panose="020B0502020202020204"/>
              </a:rPr>
              <a:t>Митохондрии и хлоропласты</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a:t>
            </a:r>
          </a:p>
        </p:txBody>
      </p:sp>
      <p:sp>
        <p:nvSpPr>
          <p:cNvPr id="9" name="Овал 8">
            <a:extLst>
              <a:ext uri="{FF2B5EF4-FFF2-40B4-BE49-F238E27FC236}">
                <a16:creationId xmlns:a16="http://schemas.microsoft.com/office/drawing/2014/main" id="{52D78233-D005-4A38-B861-C1F36571CF6C}"/>
              </a:ext>
            </a:extLst>
          </p:cNvPr>
          <p:cNvSpPr/>
          <p:nvPr/>
        </p:nvSpPr>
        <p:spPr>
          <a:xfrm>
            <a:off x="7252374" y="4414754"/>
            <a:ext cx="648072" cy="360040"/>
          </a:xfrm>
          <a:prstGeom prst="ellipse">
            <a:avLst/>
          </a:prstGeom>
          <a:noFill/>
          <a:ln w="571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59B03DAB-2ACD-4B98-8EFC-7E20708D781F}"/>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l="1529" t="3393" r="1529" b="3918"/>
          <a:stretch/>
        </p:blipFill>
        <p:spPr>
          <a:xfrm>
            <a:off x="13692" y="662907"/>
            <a:ext cx="4572000" cy="3378968"/>
          </a:xfrm>
          <a:prstGeom prst="rect">
            <a:avLst/>
          </a:prstGeom>
          <a:ln>
            <a:noFill/>
          </a:ln>
          <a:effectLst>
            <a:outerShdw blurRad="292100" dist="139700" dir="2700000" algn="tl" rotWithShape="0">
              <a:srgbClr val="333333">
                <a:alpha val="65000"/>
              </a:srgbClr>
            </a:outerShdw>
          </a:effectLst>
        </p:spPr>
      </p:pic>
      <p:pic>
        <p:nvPicPr>
          <p:cNvPr id="12" name="Рисунок 11">
            <a:extLst>
              <a:ext uri="{FF2B5EF4-FFF2-40B4-BE49-F238E27FC236}">
                <a16:creationId xmlns:a16="http://schemas.microsoft.com/office/drawing/2014/main" id="{29F79C0F-63D5-4097-82BC-63C7F849B4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04048" y="4783460"/>
            <a:ext cx="773109" cy="363094"/>
          </a:xfrm>
          <a:prstGeom prst="rect">
            <a:avLst/>
          </a:prstGeom>
        </p:spPr>
      </p:pic>
      <p:pic>
        <p:nvPicPr>
          <p:cNvPr id="13" name="Рисунок 12">
            <a:extLst>
              <a:ext uri="{FF2B5EF4-FFF2-40B4-BE49-F238E27FC236}">
                <a16:creationId xmlns:a16="http://schemas.microsoft.com/office/drawing/2014/main" id="{9F0E6FF0-F71C-408D-AD7B-69DF6FFD426D}"/>
              </a:ext>
            </a:extLst>
          </p:cNvPr>
          <p:cNvPicPr>
            <a:picLocks noChangeAspect="1"/>
          </p:cNvPicPr>
          <p:nvPr/>
        </p:nvPicPr>
        <p:blipFill>
          <a:blip r:embed="rId6"/>
          <a:stretch>
            <a:fillRect/>
          </a:stretch>
        </p:blipFill>
        <p:spPr>
          <a:xfrm>
            <a:off x="118699" y="3552995"/>
            <a:ext cx="1140933" cy="571683"/>
          </a:xfrm>
          <a:prstGeom prst="rect">
            <a:avLst/>
          </a:prstGeom>
        </p:spPr>
      </p:pic>
      <p:pic>
        <p:nvPicPr>
          <p:cNvPr id="14" name="Рисунок 13">
            <a:extLst>
              <a:ext uri="{FF2B5EF4-FFF2-40B4-BE49-F238E27FC236}">
                <a16:creationId xmlns:a16="http://schemas.microsoft.com/office/drawing/2014/main" id="{AB985DC1-1114-4DC6-86C1-880D460FBEFE}"/>
              </a:ext>
            </a:extLst>
          </p:cNvPr>
          <p:cNvPicPr>
            <a:picLocks noChangeAspect="1"/>
          </p:cNvPicPr>
          <p:nvPr/>
        </p:nvPicPr>
        <p:blipFill>
          <a:blip r:embed="rId6"/>
          <a:stretch>
            <a:fillRect/>
          </a:stretch>
        </p:blipFill>
        <p:spPr>
          <a:xfrm>
            <a:off x="-48470" y="1442473"/>
            <a:ext cx="1164086" cy="688329"/>
          </a:xfrm>
          <a:prstGeom prst="rect">
            <a:avLst/>
          </a:prstGeom>
        </p:spPr>
      </p:pic>
      <p:sp>
        <p:nvSpPr>
          <p:cNvPr id="15" name="Овал 14">
            <a:extLst>
              <a:ext uri="{FF2B5EF4-FFF2-40B4-BE49-F238E27FC236}">
                <a16:creationId xmlns:a16="http://schemas.microsoft.com/office/drawing/2014/main" id="{F99654D0-8C96-45A4-8F10-13951EC9C0A4}"/>
              </a:ext>
            </a:extLst>
          </p:cNvPr>
          <p:cNvSpPr/>
          <p:nvPr/>
        </p:nvSpPr>
        <p:spPr>
          <a:xfrm>
            <a:off x="7884368" y="4149126"/>
            <a:ext cx="775556" cy="445648"/>
          </a:xfrm>
          <a:prstGeom prst="ellipse">
            <a:avLst/>
          </a:prstGeom>
          <a:noFill/>
          <a:ln w="571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ru-RU"/>
          </a:p>
        </p:txBody>
      </p:sp>
      <p:sp>
        <p:nvSpPr>
          <p:cNvPr id="16" name="Овал 15">
            <a:extLst>
              <a:ext uri="{FF2B5EF4-FFF2-40B4-BE49-F238E27FC236}">
                <a16:creationId xmlns:a16="http://schemas.microsoft.com/office/drawing/2014/main" id="{176605A6-8D5A-4949-9017-9C0D8EBF8B48}"/>
              </a:ext>
            </a:extLst>
          </p:cNvPr>
          <p:cNvSpPr/>
          <p:nvPr/>
        </p:nvSpPr>
        <p:spPr>
          <a:xfrm>
            <a:off x="7884368" y="4783460"/>
            <a:ext cx="1259632" cy="360040"/>
          </a:xfrm>
          <a:prstGeom prst="ellipse">
            <a:avLst/>
          </a:prstGeom>
          <a:noFill/>
          <a:ln w="571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ru-RU"/>
          </a:p>
        </p:txBody>
      </p:sp>
      <p:sp>
        <p:nvSpPr>
          <p:cNvPr id="17" name="Овал 16">
            <a:extLst>
              <a:ext uri="{FF2B5EF4-FFF2-40B4-BE49-F238E27FC236}">
                <a16:creationId xmlns:a16="http://schemas.microsoft.com/office/drawing/2014/main" id="{5723CE78-875D-469E-8116-2141E909943F}"/>
              </a:ext>
            </a:extLst>
          </p:cNvPr>
          <p:cNvSpPr/>
          <p:nvPr/>
        </p:nvSpPr>
        <p:spPr>
          <a:xfrm>
            <a:off x="1252010" y="579673"/>
            <a:ext cx="2023846" cy="360040"/>
          </a:xfrm>
          <a:prstGeom prst="ellipse">
            <a:avLst/>
          </a:prstGeom>
          <a:noFill/>
          <a:ln w="571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ru-RU"/>
          </a:p>
        </p:txBody>
      </p:sp>
      <p:sp>
        <p:nvSpPr>
          <p:cNvPr id="18" name="Овал 17">
            <a:extLst>
              <a:ext uri="{FF2B5EF4-FFF2-40B4-BE49-F238E27FC236}">
                <a16:creationId xmlns:a16="http://schemas.microsoft.com/office/drawing/2014/main" id="{BB228780-7B8B-4616-8DBD-091596C0914D}"/>
              </a:ext>
            </a:extLst>
          </p:cNvPr>
          <p:cNvSpPr/>
          <p:nvPr/>
        </p:nvSpPr>
        <p:spPr>
          <a:xfrm>
            <a:off x="611560" y="963824"/>
            <a:ext cx="1296144" cy="571683"/>
          </a:xfrm>
          <a:prstGeom prst="ellipse">
            <a:avLst/>
          </a:prstGeom>
          <a:noFill/>
          <a:ln w="5715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831503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1815" y="1232922"/>
            <a:ext cx="9044464" cy="2677656"/>
          </a:xfrm>
          <a:prstGeom prst="rect">
            <a:avLst/>
          </a:prstGeom>
          <a:noFill/>
        </p:spPr>
        <p:txBody>
          <a:bodyPr wrap="square">
            <a:spAutoFit/>
          </a:bodyPr>
          <a:lstStyle/>
          <a:p>
            <a:pPr indent="355600" algn="just"/>
            <a:endParaRPr lang="ru-RU" sz="2400" dirty="0"/>
          </a:p>
          <a:p>
            <a:pPr indent="355600" algn="just"/>
            <a:r>
              <a:rPr lang="ru-RU" sz="2400" dirty="0"/>
              <a:t>Ответ на второй вопрос:</a:t>
            </a:r>
          </a:p>
          <a:p>
            <a:pPr indent="355600" algn="just"/>
            <a:r>
              <a:rPr lang="ru-RU" sz="2400" dirty="0"/>
              <a:t> </a:t>
            </a:r>
          </a:p>
          <a:p>
            <a:pPr indent="355600" algn="just"/>
            <a:r>
              <a:rPr lang="ru-RU" sz="2400" dirty="0"/>
              <a:t>2) </a:t>
            </a:r>
            <a:r>
              <a:rPr lang="ru-RU" sz="2400" b="1" dirty="0"/>
              <a:t>Сходство: </a:t>
            </a:r>
            <a:r>
              <a:rPr lang="ru-RU" sz="2400" dirty="0"/>
              <a:t>имеют свои собственные молекулы ДНК, способны независимо от ядра клетки к биосинтезу и делению, имеют двойную мембрану;</a:t>
            </a:r>
          </a:p>
          <a:p>
            <a:pPr indent="355600" algn="just"/>
            <a:endParaRPr lang="ru-RU" sz="2400" dirty="0"/>
          </a:p>
        </p:txBody>
      </p:sp>
      <p:sp>
        <p:nvSpPr>
          <p:cNvPr id="5" name="TextBox 4">
            <a:extLst>
              <a:ext uri="{FF2B5EF4-FFF2-40B4-BE49-F238E27FC236}">
                <a16:creationId xmlns:a16="http://schemas.microsoft.com/office/drawing/2014/main" id="{3F02B38F-5BFC-4D46-8554-87D4943AED0D}"/>
              </a:ext>
            </a:extLst>
          </p:cNvPr>
          <p:cNvSpPr txBox="1"/>
          <p:nvPr/>
        </p:nvSpPr>
        <p:spPr>
          <a:xfrm>
            <a:off x="118699" y="69642"/>
            <a:ext cx="8906605"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a:t>
            </a:r>
            <a:r>
              <a:rPr lang="ru-RU" sz="2400" b="1" cap="all" dirty="0">
                <a:solidFill>
                  <a:prstClr val="black"/>
                </a:solidFill>
                <a:latin typeface="Century Gothic" panose="020B0502020202020204"/>
              </a:rPr>
              <a:t>Митохондрии и хлоропласты</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4261265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1815" y="1232922"/>
            <a:ext cx="9044464" cy="2677656"/>
          </a:xfrm>
          <a:prstGeom prst="rect">
            <a:avLst/>
          </a:prstGeom>
          <a:noFill/>
        </p:spPr>
        <p:txBody>
          <a:bodyPr wrap="square">
            <a:spAutoFit/>
          </a:bodyPr>
          <a:lstStyle/>
          <a:p>
            <a:pPr indent="355600" algn="just"/>
            <a:endParaRPr lang="ru-RU" sz="2400" dirty="0"/>
          </a:p>
          <a:p>
            <a:pPr indent="355600" algn="just"/>
            <a:r>
              <a:rPr lang="ru-RU" sz="2400" dirty="0"/>
              <a:t>Ответ на второй вопрос:</a:t>
            </a:r>
          </a:p>
          <a:p>
            <a:pPr indent="355600" algn="just"/>
            <a:r>
              <a:rPr lang="ru-RU" sz="2400" dirty="0"/>
              <a:t> </a:t>
            </a:r>
          </a:p>
          <a:p>
            <a:pPr indent="355600" algn="just"/>
            <a:r>
              <a:rPr lang="ru-RU" sz="2400" dirty="0"/>
              <a:t>2) </a:t>
            </a:r>
            <a:r>
              <a:rPr lang="ru-RU" sz="2400" b="1" dirty="0"/>
              <a:t>Сходство: </a:t>
            </a:r>
            <a:r>
              <a:rPr lang="ru-RU" sz="2400" dirty="0"/>
              <a:t>имеют свои собственные молекулы ДНК, способны независимо от ядра клетки к биосинтезу и делению, имеют двойную мембрану;</a:t>
            </a:r>
          </a:p>
          <a:p>
            <a:pPr indent="355600" algn="just"/>
            <a:endParaRPr lang="ru-RU" sz="2400" dirty="0"/>
          </a:p>
        </p:txBody>
      </p:sp>
      <p:sp>
        <p:nvSpPr>
          <p:cNvPr id="5" name="TextBox 4">
            <a:extLst>
              <a:ext uri="{FF2B5EF4-FFF2-40B4-BE49-F238E27FC236}">
                <a16:creationId xmlns:a16="http://schemas.microsoft.com/office/drawing/2014/main" id="{3F02B38F-5BFC-4D46-8554-87D4943AED0D}"/>
              </a:ext>
            </a:extLst>
          </p:cNvPr>
          <p:cNvSpPr txBox="1"/>
          <p:nvPr/>
        </p:nvSpPr>
        <p:spPr>
          <a:xfrm>
            <a:off x="118699" y="69642"/>
            <a:ext cx="8906605"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a:t>
            </a:r>
            <a:r>
              <a:rPr lang="ru-RU" sz="2400" b="1" cap="all" dirty="0">
                <a:solidFill>
                  <a:prstClr val="black"/>
                </a:solidFill>
                <a:latin typeface="Century Gothic" panose="020B0502020202020204"/>
              </a:rPr>
              <a:t>Митохондрии и хлоропласты</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257087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49768" y="780308"/>
            <a:ext cx="9044464" cy="2308324"/>
          </a:xfrm>
          <a:prstGeom prst="rect">
            <a:avLst/>
          </a:prstGeom>
          <a:noFill/>
        </p:spPr>
        <p:txBody>
          <a:bodyPr wrap="square">
            <a:spAutoFit/>
          </a:bodyPr>
          <a:lstStyle/>
          <a:p>
            <a:pPr indent="355600" algn="just"/>
            <a:endParaRPr lang="ru-RU" sz="2400" dirty="0"/>
          </a:p>
          <a:p>
            <a:pPr indent="355600" algn="just"/>
            <a:r>
              <a:rPr lang="ru-RU" sz="2400" dirty="0"/>
              <a:t>Используя содержание текста «Митохондрии и хлоропласты», ответьте на следующие вопросы.</a:t>
            </a:r>
          </a:p>
          <a:p>
            <a:pPr indent="355600" algn="just"/>
            <a:endParaRPr lang="ru-RU" sz="2400" dirty="0"/>
          </a:p>
          <a:p>
            <a:pPr marL="457200" indent="-457200" algn="just">
              <a:buAutoNum type="arabicParenR"/>
            </a:pPr>
            <a:endParaRPr lang="ru-RU" sz="2400" dirty="0"/>
          </a:p>
          <a:p>
            <a:pPr algn="just"/>
            <a:r>
              <a:rPr lang="ru-RU" sz="2400" dirty="0"/>
              <a:t> </a:t>
            </a:r>
            <a:r>
              <a:rPr lang="ru-RU" sz="2400" b="1" dirty="0"/>
              <a:t>3) В каком органоиде клетки протекает фотосинтез?</a:t>
            </a:r>
          </a:p>
        </p:txBody>
      </p:sp>
      <p:sp>
        <p:nvSpPr>
          <p:cNvPr id="5" name="TextBox 4">
            <a:extLst>
              <a:ext uri="{FF2B5EF4-FFF2-40B4-BE49-F238E27FC236}">
                <a16:creationId xmlns:a16="http://schemas.microsoft.com/office/drawing/2014/main" id="{3F02B38F-5BFC-4D46-8554-87D4943AED0D}"/>
              </a:ext>
            </a:extLst>
          </p:cNvPr>
          <p:cNvSpPr txBox="1"/>
          <p:nvPr/>
        </p:nvSpPr>
        <p:spPr>
          <a:xfrm>
            <a:off x="118699" y="69642"/>
            <a:ext cx="8906605"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a:t>
            </a:r>
            <a:r>
              <a:rPr lang="ru-RU" sz="2400" b="1" cap="all" dirty="0">
                <a:solidFill>
                  <a:prstClr val="black"/>
                </a:solidFill>
                <a:latin typeface="Century Gothic" panose="020B0502020202020204"/>
              </a:rPr>
              <a:t>Митохондрии и хлоропласты</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2776674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49768" y="662907"/>
            <a:ext cx="9044464" cy="4278094"/>
          </a:xfrm>
          <a:prstGeom prst="rect">
            <a:avLst/>
          </a:prstGeom>
          <a:noFill/>
        </p:spPr>
        <p:txBody>
          <a:bodyPr wrap="square">
            <a:spAutoFit/>
          </a:bodyPr>
          <a:lstStyle/>
          <a:p>
            <a:pPr indent="355600" algn="just"/>
            <a:r>
              <a:rPr lang="ru-RU" sz="1600" dirty="0"/>
              <a:t>Митохондрии и хлоропласты – наиболее крупные органоиды клетки. Они имеют свои собственные молекулы ДНК, способны независимо от ядра клетки к биосинтезу и делению. Эти органоиды преобразуют внешнюю энергию в виды, которые могут быть использованы для жизнедеятельности клеток и целостных организмов.</a:t>
            </a:r>
          </a:p>
          <a:p>
            <a:pPr indent="355600" algn="just"/>
            <a:r>
              <a:rPr lang="ru-RU" sz="1600" dirty="0"/>
              <a:t>Эллипсовидные по форме митохондрии характерны для всех эукариот. Наружная мембрана у них гладкая, а внутренняя образует складки. На мембранах складок располагаются многочисленные ферменты. Основная функция митохондрий – синтез универсального источника энергии – АТФ –в процессе окисления органических веществ.</a:t>
            </a:r>
          </a:p>
          <a:p>
            <a:pPr indent="355600" algn="just"/>
            <a:r>
              <a:rPr lang="ru-RU" sz="1600" dirty="0"/>
              <a:t>Хлоропласты, в отличие от митохондрий, присутствуют только в растительных клетках, но встречаются и у некоторых простейших, например, у зелёной эвглены. </a:t>
            </a:r>
            <a:r>
              <a:rPr lang="ru-RU" sz="1600" b="1" u="heavy" dirty="0">
                <a:solidFill>
                  <a:srgbClr val="C00000"/>
                </a:solidFill>
              </a:rPr>
              <a:t>С этими органоидами связан процесс фотосинтеза, заключающийся в преобразовании световой энергии в энергию химических связей молекул глюкозы.</a:t>
            </a:r>
            <a:r>
              <a:rPr lang="ru-RU" sz="1600" b="1" dirty="0">
                <a:solidFill>
                  <a:srgbClr val="C00000"/>
                </a:solidFill>
              </a:rPr>
              <a:t> </a:t>
            </a:r>
            <a:r>
              <a:rPr lang="ru-RU" sz="1600" dirty="0"/>
              <a:t>Благодаря процессу фотосинтеза в атмосферу постоянно поступает кислород.</a:t>
            </a:r>
          </a:p>
          <a:p>
            <a:pPr indent="355600" algn="just"/>
            <a:r>
              <a:rPr lang="ru-RU" sz="1600" dirty="0"/>
              <a:t>Хлоропласты несколько крупнее митохондрий. Внутри их почти шаровидного тела имеются многочисленные мембраны, на которых располагаются ферменты. </a:t>
            </a:r>
            <a:r>
              <a:rPr lang="ru-RU" sz="1600" u="sng" dirty="0"/>
              <a:t>Там же находится пигмент хлорофилл, придающий пластидам зелёный цвет.</a:t>
            </a:r>
          </a:p>
        </p:txBody>
      </p:sp>
      <p:sp>
        <p:nvSpPr>
          <p:cNvPr id="5" name="TextBox 4">
            <a:extLst>
              <a:ext uri="{FF2B5EF4-FFF2-40B4-BE49-F238E27FC236}">
                <a16:creationId xmlns:a16="http://schemas.microsoft.com/office/drawing/2014/main" id="{3F02B38F-5BFC-4D46-8554-87D4943AED0D}"/>
              </a:ext>
            </a:extLst>
          </p:cNvPr>
          <p:cNvSpPr txBox="1"/>
          <p:nvPr/>
        </p:nvSpPr>
        <p:spPr>
          <a:xfrm>
            <a:off x="118699" y="69642"/>
            <a:ext cx="8906605"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a:t>
            </a:r>
            <a:r>
              <a:rPr lang="ru-RU" sz="2400" b="1" cap="all" dirty="0">
                <a:solidFill>
                  <a:prstClr val="black"/>
                </a:solidFill>
                <a:latin typeface="Century Gothic" panose="020B0502020202020204"/>
              </a:rPr>
              <a:t>Митохондрии и хлоропласты</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256482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431574"/>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E21F510C-4377-44A9-8D62-FF69F1A8AD77}"/>
              </a:ext>
            </a:extLst>
          </p:cNvPr>
          <p:cNvSpPr txBox="1"/>
          <p:nvPr/>
        </p:nvSpPr>
        <p:spPr>
          <a:xfrm>
            <a:off x="0" y="411510"/>
            <a:ext cx="9143999" cy="4745915"/>
          </a:xfrm>
          <a:prstGeom prst="rect">
            <a:avLst/>
          </a:prstGeom>
          <a:noFill/>
        </p:spPr>
        <p:txBody>
          <a:bodyPr wrap="square">
            <a:spAutoFit/>
          </a:bodyPr>
          <a:lstStyle/>
          <a:p>
            <a:pPr marL="0" marR="0" lvl="0" indent="0" algn="just" defTabSz="457200" rtl="0" eaLnBrk="1" fontAlgn="auto" latinLnBrk="0" hangingPunct="1">
              <a:lnSpc>
                <a:spcPct val="8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entury Gothic" panose="020B0502020202020204"/>
                <a:ea typeface="+mn-ea"/>
                <a:cs typeface="+mn-cs"/>
              </a:rPr>
              <a:t>В условиях умеренного климата осенью многим растениям не хватает воды. </a:t>
            </a:r>
            <a:r>
              <a:rPr kumimoji="0" lang="ru-RU" sz="1800" b="1" i="0" u="sng" strike="noStrike" kern="1200" cap="none" spc="0" normalizeH="0" baseline="0" noProof="0" dirty="0">
                <a:ln>
                  <a:noFill/>
                </a:ln>
                <a:solidFill>
                  <a:srgbClr val="C00000"/>
                </a:solidFill>
                <a:effectLst/>
                <a:uLnTx/>
                <a:uFillTx/>
                <a:latin typeface="Century Gothic" panose="020B0502020202020204"/>
                <a:ea typeface="+mn-ea"/>
                <a:cs typeface="+mn-cs"/>
              </a:rPr>
              <a:t>Интенсивность поглощения воды из почвы корнями существенно снижается, в то время как испарение с поверхности листьев практически не изменяется.</a:t>
            </a:r>
            <a:r>
              <a:rPr kumimoji="0" lang="ru-RU" sz="1800" b="1" i="0" strike="noStrike" kern="1200" cap="none" spc="0" normalizeH="0" baseline="0" noProof="0" dirty="0">
                <a:ln>
                  <a:noFill/>
                </a:ln>
                <a:solidFill>
                  <a:srgbClr val="C00000"/>
                </a:solidFill>
                <a:effectLst/>
                <a:uLnTx/>
                <a:uFillTx/>
                <a:latin typeface="Century Gothic" panose="020B0502020202020204"/>
                <a:ea typeface="+mn-ea"/>
                <a:cs typeface="+mn-cs"/>
              </a:rPr>
              <a:t> </a:t>
            </a:r>
            <a:r>
              <a:rPr kumimoji="0" lang="ru-RU" sz="1800" b="0" i="0" u="none" strike="noStrike" kern="1200" cap="none" spc="0" normalizeH="0" baseline="0" noProof="0" dirty="0">
                <a:ln>
                  <a:noFill/>
                </a:ln>
                <a:solidFill>
                  <a:prstClr val="black"/>
                </a:solidFill>
                <a:effectLst/>
                <a:uLnTx/>
                <a:uFillTx/>
                <a:latin typeface="Century Gothic" panose="020B0502020202020204"/>
                <a:ea typeface="+mn-ea"/>
                <a:cs typeface="+mn-cs"/>
              </a:rPr>
              <a:t>Следовательно, потеря воды растением  превышает поступление воды в него. Если бы деревья и кустарники не сбрасывали листву, они бы засыхали.</a:t>
            </a:r>
          </a:p>
          <a:p>
            <a:pPr marL="0" marR="0" lvl="0" indent="0" algn="just" defTabSz="457200" rtl="0" eaLnBrk="1" fontAlgn="auto" latinLnBrk="0" hangingPunct="1">
              <a:lnSpc>
                <a:spcPct val="8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entury Gothic" panose="020B0502020202020204"/>
                <a:ea typeface="+mn-ea"/>
                <a:cs typeface="+mn-cs"/>
              </a:rPr>
              <a:t>Другой причиной сбрасывания листьев является защита от механических повреждений. Вероятность поломок ветвей в зимний период возрастает из-за массы налипающего на ветви снега. </a:t>
            </a:r>
          </a:p>
          <a:p>
            <a:pPr marL="0" marR="0" lvl="0" indent="0" algn="just" defTabSz="457200" rtl="0" eaLnBrk="1" fontAlgn="auto" latinLnBrk="0" hangingPunct="1">
              <a:lnSpc>
                <a:spcPct val="8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entury Gothic" panose="020B0502020202020204"/>
                <a:ea typeface="+mn-ea"/>
                <a:cs typeface="+mn-cs"/>
              </a:rPr>
              <a:t>Установлено, что листопад очищает растения от вредных веществ. Листья осенью содержат минеральных веществ намного больше, чем весной и летом. То есть при подготовке к листопаду ненужные растению вещества перемещаются в листья, а нужные вещества перемещаются из них в другие органы (стебли и корни). Опавшая листва, находясь на земле, приносит пользу растению: защищает корни и семена от промерзания, питает грунт органическими и минеральными веществами.</a:t>
            </a:r>
          </a:p>
          <a:p>
            <a:pPr marL="0" marR="0" lvl="0" indent="0" algn="just" defTabSz="457200" rtl="0" eaLnBrk="1" fontAlgn="auto" latinLnBrk="0" hangingPunct="1">
              <a:lnSpc>
                <a:spcPct val="8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entury Gothic" panose="020B0502020202020204"/>
                <a:ea typeface="+mn-ea"/>
                <a:cs typeface="+mn-cs"/>
              </a:rPr>
              <a:t>Сроки сезонного листопада в разных широтах разные. На широте средней полосы России процесс активного сбрасывания листьев растениями начинается во второй половине сентября и завершается в основном к середине октября. Интересно, что у растений, произрастающих вблизи фонарей, освещающих улицы, листопад начинается несколько позже.</a:t>
            </a:r>
          </a:p>
        </p:txBody>
      </p:sp>
      <p:sp>
        <p:nvSpPr>
          <p:cNvPr id="5" name="TextBox 4">
            <a:extLst>
              <a:ext uri="{FF2B5EF4-FFF2-40B4-BE49-F238E27FC236}">
                <a16:creationId xmlns:a16="http://schemas.microsoft.com/office/drawing/2014/main" id="{A8B2AC0F-3F3A-4D17-86EA-5C7003DF11B6}"/>
              </a:ext>
            </a:extLst>
          </p:cNvPr>
          <p:cNvSpPr txBox="1"/>
          <p:nvPr/>
        </p:nvSpPr>
        <p:spPr>
          <a:xfrm>
            <a:off x="2067597" y="0"/>
            <a:ext cx="5026697" cy="43088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200" b="1" i="0" u="none" strike="noStrike" kern="1200" cap="all" spc="-20" normalizeH="0" baseline="0" noProof="0" dirty="0">
                <a:ln>
                  <a:noFill/>
                </a:ln>
                <a:solidFill>
                  <a:prstClr val="black"/>
                </a:solidFill>
                <a:effectLst/>
                <a:uLnTx/>
                <a:uFillTx/>
                <a:latin typeface="Century Gothic" panose="020B0502020202020204"/>
                <a:ea typeface="+mn-ea"/>
                <a:cs typeface="+mn-cs"/>
              </a:rPr>
              <a:t>Пример задания 24  «ЛИСТОПАД»</a:t>
            </a:r>
          </a:p>
        </p:txBody>
      </p:sp>
    </p:spTree>
    <p:extLst>
      <p:ext uri="{BB962C8B-B14F-4D97-AF65-F5344CB8AC3E}">
        <p14:creationId xmlns:p14="http://schemas.microsoft.com/office/powerpoint/2010/main" val="1980522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49768" y="780308"/>
            <a:ext cx="9044464" cy="461665"/>
          </a:xfrm>
          <a:prstGeom prst="rect">
            <a:avLst/>
          </a:prstGeom>
          <a:noFill/>
        </p:spPr>
        <p:txBody>
          <a:bodyPr wrap="square">
            <a:spAutoFit/>
          </a:bodyPr>
          <a:lstStyle/>
          <a:p>
            <a:pPr indent="355600" algn="just"/>
            <a:endParaRPr lang="ru-RU" sz="2400" dirty="0"/>
          </a:p>
        </p:txBody>
      </p:sp>
      <p:sp>
        <p:nvSpPr>
          <p:cNvPr id="5" name="TextBox 4">
            <a:extLst>
              <a:ext uri="{FF2B5EF4-FFF2-40B4-BE49-F238E27FC236}">
                <a16:creationId xmlns:a16="http://schemas.microsoft.com/office/drawing/2014/main" id="{3F02B38F-5BFC-4D46-8554-87D4943AED0D}"/>
              </a:ext>
            </a:extLst>
          </p:cNvPr>
          <p:cNvSpPr txBox="1"/>
          <p:nvPr/>
        </p:nvSpPr>
        <p:spPr>
          <a:xfrm>
            <a:off x="118699" y="69642"/>
            <a:ext cx="8906605"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a:t>
            </a:r>
            <a:r>
              <a:rPr lang="ru-RU" sz="2400" b="1" cap="all" dirty="0">
                <a:solidFill>
                  <a:prstClr val="black"/>
                </a:solidFill>
                <a:latin typeface="Century Gothic" panose="020B0502020202020204"/>
              </a:rPr>
              <a:t>Митохондрии и хлоропласты</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a:t>
            </a:r>
          </a:p>
        </p:txBody>
      </p:sp>
      <p:sp>
        <p:nvSpPr>
          <p:cNvPr id="6" name="TextBox 5">
            <a:extLst>
              <a:ext uri="{FF2B5EF4-FFF2-40B4-BE49-F238E27FC236}">
                <a16:creationId xmlns:a16="http://schemas.microsoft.com/office/drawing/2014/main" id="{5D9639EA-8596-4633-8BDE-DDAD5566E886}"/>
              </a:ext>
            </a:extLst>
          </p:cNvPr>
          <p:cNvSpPr txBox="1"/>
          <p:nvPr/>
        </p:nvSpPr>
        <p:spPr>
          <a:xfrm>
            <a:off x="0" y="770997"/>
            <a:ext cx="9144000" cy="3785652"/>
          </a:xfrm>
          <a:prstGeom prst="rect">
            <a:avLst/>
          </a:prstGeom>
          <a:noFill/>
        </p:spPr>
        <p:txBody>
          <a:bodyPr wrap="square">
            <a:spAutoFit/>
          </a:bodyPr>
          <a:lstStyle/>
          <a:p>
            <a:r>
              <a:rPr lang="ru-RU" sz="2400" dirty="0"/>
              <a:t>Ответ на задания:</a:t>
            </a:r>
          </a:p>
          <a:p>
            <a:endParaRPr lang="ru-RU" sz="2400" dirty="0"/>
          </a:p>
          <a:p>
            <a:pPr marL="457200" indent="-457200">
              <a:buAutoNum type="arabicParenR"/>
            </a:pPr>
            <a:r>
              <a:rPr lang="ru-RU" sz="2400" dirty="0"/>
              <a:t>Исходные вещества: углекислый газ (или СО2) и вода (Н2О).</a:t>
            </a:r>
          </a:p>
          <a:p>
            <a:endParaRPr lang="ru-RU" sz="2400" dirty="0"/>
          </a:p>
          <a:p>
            <a:pPr marL="360363" indent="-360363"/>
            <a:r>
              <a:rPr lang="ru-RU" sz="2400" dirty="0"/>
              <a:t>2) Сходство: имеют свои собственные молекулы ДНК, способны независимо от ядра клетки к биосинтезу и делению, имеют двойную мембрану.</a:t>
            </a:r>
          </a:p>
          <a:p>
            <a:pPr marL="360363" indent="-360363"/>
            <a:endParaRPr lang="ru-RU" sz="2400" dirty="0"/>
          </a:p>
          <a:p>
            <a:r>
              <a:rPr lang="ru-RU" sz="2400" dirty="0"/>
              <a:t>3) Хлоропласты.</a:t>
            </a:r>
          </a:p>
        </p:txBody>
      </p:sp>
    </p:spTree>
    <p:extLst>
      <p:ext uri="{BB962C8B-B14F-4D97-AF65-F5344CB8AC3E}">
        <p14:creationId xmlns:p14="http://schemas.microsoft.com/office/powerpoint/2010/main" val="3703163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49768" y="780308"/>
            <a:ext cx="9044464" cy="461665"/>
          </a:xfrm>
          <a:prstGeom prst="rect">
            <a:avLst/>
          </a:prstGeom>
          <a:noFill/>
        </p:spPr>
        <p:txBody>
          <a:bodyPr wrap="square">
            <a:spAutoFit/>
          </a:bodyPr>
          <a:lstStyle/>
          <a:p>
            <a:pPr indent="355600" algn="just"/>
            <a:endParaRPr lang="ru-RU" sz="2400" dirty="0"/>
          </a:p>
        </p:txBody>
      </p:sp>
      <p:sp>
        <p:nvSpPr>
          <p:cNvPr id="5" name="TextBox 4">
            <a:extLst>
              <a:ext uri="{FF2B5EF4-FFF2-40B4-BE49-F238E27FC236}">
                <a16:creationId xmlns:a16="http://schemas.microsoft.com/office/drawing/2014/main" id="{3F02B38F-5BFC-4D46-8554-87D4943AED0D}"/>
              </a:ext>
            </a:extLst>
          </p:cNvPr>
          <p:cNvSpPr txBox="1"/>
          <p:nvPr/>
        </p:nvSpPr>
        <p:spPr>
          <a:xfrm>
            <a:off x="1773000" y="69642"/>
            <a:ext cx="55980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a:t>
            </a:r>
            <a:r>
              <a:rPr lang="ru-RU" sz="2400" b="1" cap="all" dirty="0">
                <a:solidFill>
                  <a:prstClr val="black"/>
                </a:solidFill>
                <a:latin typeface="Century Gothic" panose="020B0502020202020204"/>
              </a:rPr>
              <a:t>гомеостаз</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a:t>
            </a:r>
          </a:p>
        </p:txBody>
      </p:sp>
      <p:sp>
        <p:nvSpPr>
          <p:cNvPr id="6" name="TextBox 5">
            <a:extLst>
              <a:ext uri="{FF2B5EF4-FFF2-40B4-BE49-F238E27FC236}">
                <a16:creationId xmlns:a16="http://schemas.microsoft.com/office/drawing/2014/main" id="{5D9639EA-8596-4633-8BDE-DDAD5566E886}"/>
              </a:ext>
            </a:extLst>
          </p:cNvPr>
          <p:cNvSpPr txBox="1"/>
          <p:nvPr/>
        </p:nvSpPr>
        <p:spPr>
          <a:xfrm>
            <a:off x="0" y="780308"/>
            <a:ext cx="9144000" cy="4185761"/>
          </a:xfrm>
          <a:prstGeom prst="rect">
            <a:avLst/>
          </a:prstGeom>
          <a:noFill/>
        </p:spPr>
        <p:txBody>
          <a:bodyPr wrap="square">
            <a:spAutoFit/>
          </a:bodyPr>
          <a:lstStyle/>
          <a:p>
            <a:pPr indent="355600" algn="just"/>
            <a:r>
              <a:rPr lang="ru-RU" sz="1400" dirty="0"/>
              <a:t>Регуляционные системы поддерживают состояние внутренней среды организма на относительно постоянном уровне. Такое постоянство называется гомеостаз. Рассмотрим проявления гомеостаза при регуляции содержания воды в организме и реакцию кровеносной системы на физические нагрузки.</a:t>
            </a:r>
          </a:p>
          <a:p>
            <a:pPr indent="355600" algn="just"/>
            <a:r>
              <a:rPr lang="ru-RU" sz="1400" dirty="0"/>
              <a:t>Количество воды, выводимой организмом через почки, регулируется гормоном вазопрессином, который выделяется гипофизом. Появление вазопрессина увеличивает обратное всасывание воды в почечных канальцах, тем самым снижая выведение воды с мочой. Выделение вазопрессина в кровь усиливается при обезвоживании организма. Следует отметить, что алкоголь подавляет секрецию вазопрессина.</a:t>
            </a:r>
          </a:p>
          <a:p>
            <a:pPr indent="355600" algn="just"/>
            <a:r>
              <a:rPr lang="ru-RU" sz="1400" dirty="0"/>
              <a:t>При интенсивной физической нагрузке надпочечники выделяют в кровь адреналин. Он вызывает расширение капилляров кожи, мышц и сердца, увеличивая их кровоснабжение. Сердце в результате работает интенсивнее, усиливается потоотделение, что позволяет отвести излишек тепла. При физической нагрузке мышцы выделяют больше двуокиси углерода. Двуокись углерода повышает кислотность крови, что влечёт за собой усиление снабжения мышц кислородом и стимулирует нервную систему к увеличению выработки адреналина. </a:t>
            </a:r>
          </a:p>
          <a:p>
            <a:pPr indent="355600" algn="just"/>
            <a:r>
              <a:rPr lang="ru-RU" sz="1400" dirty="0"/>
              <a:t>Все эти приспособления обеспечивают постоянство состава внутренней среды организма. Если бы этих приспособлений не было, то физическая нагрузка приводила бы к повышению температуры внеклеточной жидкости и накоплению молочной кислоты, вызывающей в мышцах реакции, заставляющие прекратить дальнейшую физическую работу.</a:t>
            </a:r>
          </a:p>
        </p:txBody>
      </p:sp>
    </p:spTree>
    <p:extLst>
      <p:ext uri="{BB962C8B-B14F-4D97-AF65-F5344CB8AC3E}">
        <p14:creationId xmlns:p14="http://schemas.microsoft.com/office/powerpoint/2010/main" val="3897353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49768" y="780308"/>
            <a:ext cx="9044464" cy="461665"/>
          </a:xfrm>
          <a:prstGeom prst="rect">
            <a:avLst/>
          </a:prstGeom>
          <a:noFill/>
        </p:spPr>
        <p:txBody>
          <a:bodyPr wrap="square">
            <a:spAutoFit/>
          </a:bodyPr>
          <a:lstStyle/>
          <a:p>
            <a:pPr indent="355600" algn="just"/>
            <a:endParaRPr lang="ru-RU" sz="2400" dirty="0"/>
          </a:p>
        </p:txBody>
      </p:sp>
      <p:sp>
        <p:nvSpPr>
          <p:cNvPr id="6" name="TextBox 5">
            <a:extLst>
              <a:ext uri="{FF2B5EF4-FFF2-40B4-BE49-F238E27FC236}">
                <a16:creationId xmlns:a16="http://schemas.microsoft.com/office/drawing/2014/main" id="{5D9639EA-8596-4633-8BDE-DDAD5566E886}"/>
              </a:ext>
            </a:extLst>
          </p:cNvPr>
          <p:cNvSpPr txBox="1"/>
          <p:nvPr/>
        </p:nvSpPr>
        <p:spPr>
          <a:xfrm>
            <a:off x="0" y="1419597"/>
            <a:ext cx="9144000" cy="3046988"/>
          </a:xfrm>
          <a:prstGeom prst="rect">
            <a:avLst/>
          </a:prstGeom>
          <a:noFill/>
        </p:spPr>
        <p:txBody>
          <a:bodyPr wrap="square">
            <a:spAutoFit/>
          </a:bodyPr>
          <a:lstStyle/>
          <a:p>
            <a:pPr algn="just"/>
            <a:r>
              <a:rPr lang="ru-RU" sz="2400" dirty="0"/>
              <a:t>Используя содержание текста «Гомеостаз», ответьте на следующие вопросы. </a:t>
            </a:r>
          </a:p>
          <a:p>
            <a:pPr algn="just"/>
            <a:endParaRPr lang="ru-RU" sz="2400" dirty="0"/>
          </a:p>
          <a:p>
            <a:pPr marL="457200" indent="-457200" algn="just">
              <a:buAutoNum type="arabicParenR"/>
            </a:pPr>
            <a:r>
              <a:rPr lang="ru-RU" sz="2400" b="1" dirty="0"/>
              <a:t>О каких гормонах упоминается в тексте?</a:t>
            </a:r>
          </a:p>
          <a:p>
            <a:pPr marL="457200" indent="-457200" algn="just">
              <a:buAutoNum type="arabicParenR"/>
            </a:pPr>
            <a:endParaRPr lang="ru-RU" sz="2400" dirty="0"/>
          </a:p>
          <a:p>
            <a:pPr algn="just"/>
            <a:r>
              <a:rPr lang="ru-RU" sz="2400" dirty="0"/>
              <a:t>2) Какие изменения могут произойти в организме, если у человека будут одновременно наблюдаться недостаточная секреция вазопрессина и инсулина?</a:t>
            </a:r>
          </a:p>
        </p:txBody>
      </p:sp>
      <p:sp>
        <p:nvSpPr>
          <p:cNvPr id="7" name="TextBox 6">
            <a:extLst>
              <a:ext uri="{FF2B5EF4-FFF2-40B4-BE49-F238E27FC236}">
                <a16:creationId xmlns:a16="http://schemas.microsoft.com/office/drawing/2014/main" id="{346741C7-0CEC-48C2-A56F-D3A488863363}"/>
              </a:ext>
            </a:extLst>
          </p:cNvPr>
          <p:cNvSpPr txBox="1"/>
          <p:nvPr/>
        </p:nvSpPr>
        <p:spPr>
          <a:xfrm>
            <a:off x="1773000" y="69642"/>
            <a:ext cx="55980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a:t>
            </a:r>
            <a:r>
              <a:rPr lang="ru-RU" sz="2400" b="1" cap="all" dirty="0">
                <a:solidFill>
                  <a:prstClr val="black"/>
                </a:solidFill>
                <a:latin typeface="Century Gothic" panose="020B0502020202020204"/>
              </a:rPr>
              <a:t>гомеостаз</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2528851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49768" y="780308"/>
            <a:ext cx="9044464" cy="461665"/>
          </a:xfrm>
          <a:prstGeom prst="rect">
            <a:avLst/>
          </a:prstGeom>
          <a:noFill/>
        </p:spPr>
        <p:txBody>
          <a:bodyPr wrap="square">
            <a:spAutoFit/>
          </a:bodyPr>
          <a:lstStyle/>
          <a:p>
            <a:pPr indent="355600" algn="just"/>
            <a:endParaRPr lang="ru-RU" sz="2400" dirty="0"/>
          </a:p>
        </p:txBody>
      </p:sp>
      <p:sp>
        <p:nvSpPr>
          <p:cNvPr id="5" name="TextBox 4">
            <a:extLst>
              <a:ext uri="{FF2B5EF4-FFF2-40B4-BE49-F238E27FC236}">
                <a16:creationId xmlns:a16="http://schemas.microsoft.com/office/drawing/2014/main" id="{3F02B38F-5BFC-4D46-8554-87D4943AED0D}"/>
              </a:ext>
            </a:extLst>
          </p:cNvPr>
          <p:cNvSpPr txBox="1"/>
          <p:nvPr/>
        </p:nvSpPr>
        <p:spPr>
          <a:xfrm>
            <a:off x="1773000" y="69642"/>
            <a:ext cx="55980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a:t>
            </a:r>
            <a:r>
              <a:rPr lang="ru-RU" sz="2400" b="1" cap="all" dirty="0">
                <a:solidFill>
                  <a:prstClr val="black"/>
                </a:solidFill>
                <a:latin typeface="Century Gothic" panose="020B0502020202020204"/>
              </a:rPr>
              <a:t>гомеостаз</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a:t>
            </a:r>
          </a:p>
        </p:txBody>
      </p:sp>
      <p:sp>
        <p:nvSpPr>
          <p:cNvPr id="6" name="TextBox 5">
            <a:extLst>
              <a:ext uri="{FF2B5EF4-FFF2-40B4-BE49-F238E27FC236}">
                <a16:creationId xmlns:a16="http://schemas.microsoft.com/office/drawing/2014/main" id="{5D9639EA-8596-4633-8BDE-DDAD5566E886}"/>
              </a:ext>
            </a:extLst>
          </p:cNvPr>
          <p:cNvSpPr txBox="1"/>
          <p:nvPr/>
        </p:nvSpPr>
        <p:spPr>
          <a:xfrm>
            <a:off x="0" y="780308"/>
            <a:ext cx="9144000" cy="4185761"/>
          </a:xfrm>
          <a:prstGeom prst="rect">
            <a:avLst/>
          </a:prstGeom>
          <a:noFill/>
        </p:spPr>
        <p:txBody>
          <a:bodyPr wrap="square">
            <a:spAutoFit/>
          </a:bodyPr>
          <a:lstStyle/>
          <a:p>
            <a:pPr indent="355600" algn="just"/>
            <a:r>
              <a:rPr lang="ru-RU" sz="1400" dirty="0"/>
              <a:t>Регуляционные системы поддерживают состояние внутренней среды организма на относительно постоянном уровне. Такое постоянство называется гомеостаз. Рассмотрим проявления гомеостаза при регуляции содержания воды в организме и реакцию кровеносной системы на физические нагрузки.</a:t>
            </a:r>
          </a:p>
          <a:p>
            <a:pPr indent="355600" algn="just"/>
            <a:r>
              <a:rPr lang="ru-RU" sz="1400" b="1" u="heavy" dirty="0">
                <a:solidFill>
                  <a:srgbClr val="C00000"/>
                </a:solidFill>
              </a:rPr>
              <a:t>Количество воды, выводимой организмом через почки, регулируется гормоном вазопрессином, который выделяется гипофизом</a:t>
            </a:r>
            <a:r>
              <a:rPr lang="ru-RU" sz="1400" dirty="0"/>
              <a:t>. Появление вазопрессина увеличивает обратное всасывание воды в почечных канальцах, тем самым снижая выведение воды с мочой. Выделение вазопрессина в кровь усиливается при обезвоживании организма. Следует отметить, что алкоголь подавляет секрецию вазопрессина.</a:t>
            </a:r>
          </a:p>
          <a:p>
            <a:pPr indent="355600" algn="just"/>
            <a:r>
              <a:rPr lang="ru-RU" sz="1400" b="1" u="heavy" dirty="0">
                <a:solidFill>
                  <a:srgbClr val="C00000"/>
                </a:solidFill>
              </a:rPr>
              <a:t>При интенсивной физической нагрузке надпочечники выделяют в кровь адреналин.</a:t>
            </a:r>
            <a:r>
              <a:rPr lang="ru-RU" sz="1400" dirty="0"/>
              <a:t> Он вызывает расширение капилляров кожи, мышц и сердца, увеличивая их кровоснабжение. Сердце в результате работает интенсивнее, усиливается потоотделение, что позволяет отвести излишек тепла. При физической нагрузке мышцы выделяют больше двуокиси углерода. Двуокись углерода повышает кислотность крови, что влечёт за собой усиление снабжения мышц кислородом и стимулирует нервную систему к увеличению выработки адреналина. </a:t>
            </a:r>
          </a:p>
          <a:p>
            <a:pPr indent="355600" algn="just"/>
            <a:r>
              <a:rPr lang="ru-RU" sz="1400" dirty="0"/>
              <a:t>Все эти приспособления обеспечивают постоянство состава внутренней среды организма. Если бы этих приспособлений не было, то физическая нагрузка приводила бы к повышению температуры внеклеточной жидкости и накоплению молочной кислоты, вызывающей в мышцах реакции, заставляющие прекратить дальнейшую физическую работу.</a:t>
            </a:r>
          </a:p>
        </p:txBody>
      </p:sp>
    </p:spTree>
    <p:extLst>
      <p:ext uri="{BB962C8B-B14F-4D97-AF65-F5344CB8AC3E}">
        <p14:creationId xmlns:p14="http://schemas.microsoft.com/office/powerpoint/2010/main" val="3454194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49768" y="780308"/>
            <a:ext cx="9044464" cy="461665"/>
          </a:xfrm>
          <a:prstGeom prst="rect">
            <a:avLst/>
          </a:prstGeom>
          <a:noFill/>
        </p:spPr>
        <p:txBody>
          <a:bodyPr wrap="square">
            <a:spAutoFit/>
          </a:bodyPr>
          <a:lstStyle/>
          <a:p>
            <a:pPr indent="355600" algn="just"/>
            <a:endParaRPr lang="ru-RU" sz="2400" dirty="0"/>
          </a:p>
        </p:txBody>
      </p:sp>
      <p:sp>
        <p:nvSpPr>
          <p:cNvPr id="6" name="TextBox 5">
            <a:extLst>
              <a:ext uri="{FF2B5EF4-FFF2-40B4-BE49-F238E27FC236}">
                <a16:creationId xmlns:a16="http://schemas.microsoft.com/office/drawing/2014/main" id="{5D9639EA-8596-4633-8BDE-DDAD5566E886}"/>
              </a:ext>
            </a:extLst>
          </p:cNvPr>
          <p:cNvSpPr txBox="1"/>
          <p:nvPr/>
        </p:nvSpPr>
        <p:spPr>
          <a:xfrm>
            <a:off x="-37564" y="1563638"/>
            <a:ext cx="9144000" cy="1200329"/>
          </a:xfrm>
          <a:prstGeom prst="rect">
            <a:avLst/>
          </a:prstGeom>
          <a:noFill/>
        </p:spPr>
        <p:txBody>
          <a:bodyPr wrap="square">
            <a:spAutoFit/>
          </a:bodyPr>
          <a:lstStyle/>
          <a:p>
            <a:pPr algn="just"/>
            <a:r>
              <a:rPr lang="ru-RU" sz="2400" dirty="0"/>
              <a:t>Ответ на первый вопрос:</a:t>
            </a:r>
          </a:p>
          <a:p>
            <a:pPr algn="just"/>
            <a:endParaRPr lang="ru-RU" sz="2400" dirty="0"/>
          </a:p>
          <a:p>
            <a:pPr algn="just"/>
            <a:r>
              <a:rPr lang="ru-RU" sz="2400" dirty="0"/>
              <a:t>1. Вазопрессин  и адреналин.</a:t>
            </a:r>
          </a:p>
        </p:txBody>
      </p:sp>
      <p:sp>
        <p:nvSpPr>
          <p:cNvPr id="7" name="TextBox 6">
            <a:extLst>
              <a:ext uri="{FF2B5EF4-FFF2-40B4-BE49-F238E27FC236}">
                <a16:creationId xmlns:a16="http://schemas.microsoft.com/office/drawing/2014/main" id="{346741C7-0CEC-48C2-A56F-D3A488863363}"/>
              </a:ext>
            </a:extLst>
          </p:cNvPr>
          <p:cNvSpPr txBox="1"/>
          <p:nvPr/>
        </p:nvSpPr>
        <p:spPr>
          <a:xfrm>
            <a:off x="1773000" y="69642"/>
            <a:ext cx="55980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a:t>
            </a:r>
            <a:r>
              <a:rPr lang="ru-RU" sz="2400" b="1" cap="all" dirty="0">
                <a:solidFill>
                  <a:prstClr val="black"/>
                </a:solidFill>
                <a:latin typeface="Century Gothic" panose="020B0502020202020204"/>
              </a:rPr>
              <a:t>гомеостаз</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271923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49768" y="780308"/>
            <a:ext cx="9044464" cy="461665"/>
          </a:xfrm>
          <a:prstGeom prst="rect">
            <a:avLst/>
          </a:prstGeom>
          <a:noFill/>
        </p:spPr>
        <p:txBody>
          <a:bodyPr wrap="square">
            <a:spAutoFit/>
          </a:bodyPr>
          <a:lstStyle/>
          <a:p>
            <a:pPr indent="355600" algn="just"/>
            <a:endParaRPr lang="ru-RU" sz="2400" dirty="0"/>
          </a:p>
        </p:txBody>
      </p:sp>
      <p:sp>
        <p:nvSpPr>
          <p:cNvPr id="6" name="TextBox 5">
            <a:extLst>
              <a:ext uri="{FF2B5EF4-FFF2-40B4-BE49-F238E27FC236}">
                <a16:creationId xmlns:a16="http://schemas.microsoft.com/office/drawing/2014/main" id="{5D9639EA-8596-4633-8BDE-DDAD5566E886}"/>
              </a:ext>
            </a:extLst>
          </p:cNvPr>
          <p:cNvSpPr txBox="1"/>
          <p:nvPr/>
        </p:nvSpPr>
        <p:spPr>
          <a:xfrm>
            <a:off x="0" y="1241973"/>
            <a:ext cx="9144000" cy="2677656"/>
          </a:xfrm>
          <a:prstGeom prst="rect">
            <a:avLst/>
          </a:prstGeom>
          <a:noFill/>
        </p:spPr>
        <p:txBody>
          <a:bodyPr wrap="square">
            <a:spAutoFit/>
          </a:bodyPr>
          <a:lstStyle/>
          <a:p>
            <a:pPr algn="just"/>
            <a:r>
              <a:rPr lang="ru-RU" sz="2400" dirty="0"/>
              <a:t>Используя содержание текста «Гомеостаз», ответьте на следующие вопросы. </a:t>
            </a:r>
          </a:p>
          <a:p>
            <a:pPr algn="just"/>
            <a:endParaRPr lang="ru-RU" sz="2400" dirty="0"/>
          </a:p>
          <a:p>
            <a:pPr algn="just"/>
            <a:endParaRPr lang="ru-RU" sz="2400" dirty="0"/>
          </a:p>
          <a:p>
            <a:pPr algn="just"/>
            <a:r>
              <a:rPr lang="ru-RU" sz="2400" b="1" dirty="0"/>
              <a:t>2) Какие изменения могут произойти в организме, если у человека будут одновременно наблюдаться недостаточная секреция вазопрессина и инсулина?</a:t>
            </a:r>
          </a:p>
        </p:txBody>
      </p:sp>
      <p:sp>
        <p:nvSpPr>
          <p:cNvPr id="7" name="TextBox 6">
            <a:extLst>
              <a:ext uri="{FF2B5EF4-FFF2-40B4-BE49-F238E27FC236}">
                <a16:creationId xmlns:a16="http://schemas.microsoft.com/office/drawing/2014/main" id="{346741C7-0CEC-48C2-A56F-D3A488863363}"/>
              </a:ext>
            </a:extLst>
          </p:cNvPr>
          <p:cNvSpPr txBox="1"/>
          <p:nvPr/>
        </p:nvSpPr>
        <p:spPr>
          <a:xfrm>
            <a:off x="1773000" y="69642"/>
            <a:ext cx="55980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a:t>
            </a:r>
            <a:r>
              <a:rPr lang="ru-RU" sz="2400" b="1" cap="all" dirty="0">
                <a:solidFill>
                  <a:prstClr val="black"/>
                </a:solidFill>
                <a:latin typeface="Century Gothic" panose="020B0502020202020204"/>
              </a:rPr>
              <a:t>гомеостаз</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2746959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49768" y="780308"/>
            <a:ext cx="9044464" cy="461665"/>
          </a:xfrm>
          <a:prstGeom prst="rect">
            <a:avLst/>
          </a:prstGeom>
          <a:noFill/>
        </p:spPr>
        <p:txBody>
          <a:bodyPr wrap="square">
            <a:spAutoFit/>
          </a:bodyPr>
          <a:lstStyle/>
          <a:p>
            <a:pPr indent="355600" algn="just"/>
            <a:endParaRPr lang="ru-RU" sz="2400" dirty="0"/>
          </a:p>
        </p:txBody>
      </p:sp>
      <p:sp>
        <p:nvSpPr>
          <p:cNvPr id="5" name="TextBox 4">
            <a:extLst>
              <a:ext uri="{FF2B5EF4-FFF2-40B4-BE49-F238E27FC236}">
                <a16:creationId xmlns:a16="http://schemas.microsoft.com/office/drawing/2014/main" id="{3F02B38F-5BFC-4D46-8554-87D4943AED0D}"/>
              </a:ext>
            </a:extLst>
          </p:cNvPr>
          <p:cNvSpPr txBox="1"/>
          <p:nvPr/>
        </p:nvSpPr>
        <p:spPr>
          <a:xfrm>
            <a:off x="1773000" y="69642"/>
            <a:ext cx="55980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a:t>
            </a:r>
            <a:r>
              <a:rPr lang="ru-RU" sz="2400" b="1" cap="all" dirty="0">
                <a:solidFill>
                  <a:prstClr val="black"/>
                </a:solidFill>
                <a:latin typeface="Century Gothic" panose="020B0502020202020204"/>
              </a:rPr>
              <a:t>гомеостаз</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a:t>
            </a:r>
          </a:p>
        </p:txBody>
      </p:sp>
      <p:sp>
        <p:nvSpPr>
          <p:cNvPr id="6" name="TextBox 5">
            <a:extLst>
              <a:ext uri="{FF2B5EF4-FFF2-40B4-BE49-F238E27FC236}">
                <a16:creationId xmlns:a16="http://schemas.microsoft.com/office/drawing/2014/main" id="{5D9639EA-8596-4633-8BDE-DDAD5566E886}"/>
              </a:ext>
            </a:extLst>
          </p:cNvPr>
          <p:cNvSpPr txBox="1"/>
          <p:nvPr/>
        </p:nvSpPr>
        <p:spPr>
          <a:xfrm>
            <a:off x="0" y="780308"/>
            <a:ext cx="9144000" cy="4185761"/>
          </a:xfrm>
          <a:prstGeom prst="rect">
            <a:avLst/>
          </a:prstGeom>
          <a:noFill/>
        </p:spPr>
        <p:txBody>
          <a:bodyPr wrap="square">
            <a:spAutoFit/>
          </a:bodyPr>
          <a:lstStyle/>
          <a:p>
            <a:pPr indent="355600" algn="just"/>
            <a:r>
              <a:rPr lang="ru-RU" sz="1400" dirty="0"/>
              <a:t>Регуляционные системы поддерживают состояние внутренней среды организма на относительно постоянном уровне. Такое постоянство называется гомеостаз. Рассмотрим проявления гомеостаза при регуляции содержания воды в организме и реакцию кровеносной системы на физические нагрузки.</a:t>
            </a:r>
          </a:p>
          <a:p>
            <a:pPr indent="355600" algn="just"/>
            <a:r>
              <a:rPr lang="ru-RU" sz="1400" dirty="0"/>
              <a:t>Количество воды, выводимой организмом через почки, регулируется гормоном вазопрессином, который выделяется гипофизом. </a:t>
            </a:r>
            <a:r>
              <a:rPr lang="ru-RU" sz="1400" b="1" u="heavy" dirty="0">
                <a:solidFill>
                  <a:srgbClr val="C00000"/>
                </a:solidFill>
              </a:rPr>
              <a:t>Появление вазопрессина увеличивает обратное всасывание воды в почечных канальцах, тем самым снижая выведение воды с мочой. Выделение вазопрессина в кровь усиливается при обезвоживании организма. </a:t>
            </a:r>
            <a:r>
              <a:rPr lang="ru-RU" sz="1400" dirty="0"/>
              <a:t>Следует отметить, что алкоголь подавляет секрецию вазопрессина.</a:t>
            </a:r>
          </a:p>
          <a:p>
            <a:pPr indent="355600" algn="just"/>
            <a:r>
              <a:rPr lang="ru-RU" sz="1400" dirty="0"/>
              <a:t>При интенсивной физической нагрузке надпочечники выделяют в кровь адреналин. Он вызывает расширение капилляров кожи, мышц и сердца, увеличивая их кровоснабжение. Сердце в результате работает интенсивнее, усиливается потоотделение, что позволяет отвести излишек тепла. При физической нагрузке мышцы выделяют больше двуокиси углерода. Двуокись углерода повышает кислотность крови, что влечёт за собой усиление снабжения мышц кислородом и стимулирует нервную систему к увеличению выработки адреналина. </a:t>
            </a:r>
          </a:p>
          <a:p>
            <a:pPr indent="355600" algn="just"/>
            <a:r>
              <a:rPr lang="ru-RU" sz="1400" dirty="0"/>
              <a:t>Все эти приспособления обеспечивают постоянство состава внутренней среды организма. Если бы этих приспособлений не было, то физическая нагрузка приводила бы к повышению температуры внеклеточной жидкости и накоплению молочной кислоты, вызывающей в мышцах реакции, заставляющие прекратить дальнейшую физическую работу.</a:t>
            </a:r>
          </a:p>
        </p:txBody>
      </p:sp>
    </p:spTree>
    <p:extLst>
      <p:ext uri="{BB962C8B-B14F-4D97-AF65-F5344CB8AC3E}">
        <p14:creationId xmlns:p14="http://schemas.microsoft.com/office/powerpoint/2010/main" val="1806679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49768" y="780308"/>
            <a:ext cx="9044464" cy="461665"/>
          </a:xfrm>
          <a:prstGeom prst="rect">
            <a:avLst/>
          </a:prstGeom>
          <a:noFill/>
        </p:spPr>
        <p:txBody>
          <a:bodyPr wrap="square">
            <a:spAutoFit/>
          </a:bodyPr>
          <a:lstStyle/>
          <a:p>
            <a:pPr indent="355600" algn="just"/>
            <a:endParaRPr lang="ru-RU" sz="2400" dirty="0"/>
          </a:p>
        </p:txBody>
      </p:sp>
      <p:sp>
        <p:nvSpPr>
          <p:cNvPr id="6" name="TextBox 5">
            <a:extLst>
              <a:ext uri="{FF2B5EF4-FFF2-40B4-BE49-F238E27FC236}">
                <a16:creationId xmlns:a16="http://schemas.microsoft.com/office/drawing/2014/main" id="{5D9639EA-8596-4633-8BDE-DDAD5566E886}"/>
              </a:ext>
            </a:extLst>
          </p:cNvPr>
          <p:cNvSpPr txBox="1"/>
          <p:nvPr/>
        </p:nvSpPr>
        <p:spPr>
          <a:xfrm>
            <a:off x="-37564" y="1563638"/>
            <a:ext cx="9144000" cy="1569660"/>
          </a:xfrm>
          <a:prstGeom prst="rect">
            <a:avLst/>
          </a:prstGeom>
          <a:noFill/>
        </p:spPr>
        <p:txBody>
          <a:bodyPr wrap="square">
            <a:spAutoFit/>
          </a:bodyPr>
          <a:lstStyle/>
          <a:p>
            <a:pPr algn="just"/>
            <a:r>
              <a:rPr lang="ru-RU" sz="2400" dirty="0"/>
              <a:t>Ответ на второй вопрос:</a:t>
            </a:r>
          </a:p>
          <a:p>
            <a:pPr algn="just"/>
            <a:endParaRPr lang="ru-RU" sz="2400" dirty="0"/>
          </a:p>
          <a:p>
            <a:pPr algn="just"/>
            <a:r>
              <a:rPr lang="ru-RU" sz="2400" dirty="0"/>
              <a:t>2. Может возникнуть сахарный диабет острой формы и ожирение (тучность).</a:t>
            </a:r>
          </a:p>
        </p:txBody>
      </p:sp>
      <p:sp>
        <p:nvSpPr>
          <p:cNvPr id="7" name="TextBox 6">
            <a:extLst>
              <a:ext uri="{FF2B5EF4-FFF2-40B4-BE49-F238E27FC236}">
                <a16:creationId xmlns:a16="http://schemas.microsoft.com/office/drawing/2014/main" id="{346741C7-0CEC-48C2-A56F-D3A488863363}"/>
              </a:ext>
            </a:extLst>
          </p:cNvPr>
          <p:cNvSpPr txBox="1"/>
          <p:nvPr/>
        </p:nvSpPr>
        <p:spPr>
          <a:xfrm>
            <a:off x="1773000" y="69642"/>
            <a:ext cx="55980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a:t>
            </a:r>
            <a:r>
              <a:rPr lang="ru-RU" sz="2400" b="1" cap="all" dirty="0">
                <a:solidFill>
                  <a:prstClr val="black"/>
                </a:solidFill>
                <a:latin typeface="Century Gothic" panose="020B0502020202020204"/>
              </a:rPr>
              <a:t>гомеостаз</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45641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F5141CA3-A419-4165-95AE-127491FF8DBA}"/>
              </a:ext>
            </a:extLst>
          </p:cNvPr>
          <p:cNvSpPr txBox="1"/>
          <p:nvPr/>
        </p:nvSpPr>
        <p:spPr>
          <a:xfrm>
            <a:off x="49768" y="780308"/>
            <a:ext cx="9044464" cy="461665"/>
          </a:xfrm>
          <a:prstGeom prst="rect">
            <a:avLst/>
          </a:prstGeom>
          <a:noFill/>
        </p:spPr>
        <p:txBody>
          <a:bodyPr wrap="square">
            <a:spAutoFit/>
          </a:bodyPr>
          <a:lstStyle/>
          <a:p>
            <a:pPr indent="355600" algn="just"/>
            <a:endParaRPr lang="ru-RU" sz="2400" dirty="0"/>
          </a:p>
        </p:txBody>
      </p:sp>
      <p:sp>
        <p:nvSpPr>
          <p:cNvPr id="6" name="TextBox 5">
            <a:extLst>
              <a:ext uri="{FF2B5EF4-FFF2-40B4-BE49-F238E27FC236}">
                <a16:creationId xmlns:a16="http://schemas.microsoft.com/office/drawing/2014/main" id="{5D9639EA-8596-4633-8BDE-DDAD5566E886}"/>
              </a:ext>
            </a:extLst>
          </p:cNvPr>
          <p:cNvSpPr txBox="1"/>
          <p:nvPr/>
        </p:nvSpPr>
        <p:spPr>
          <a:xfrm>
            <a:off x="-37564" y="1563638"/>
            <a:ext cx="9144000" cy="2677656"/>
          </a:xfrm>
          <a:prstGeom prst="rect">
            <a:avLst/>
          </a:prstGeom>
          <a:noFill/>
        </p:spPr>
        <p:txBody>
          <a:bodyPr wrap="square">
            <a:spAutoFit/>
          </a:bodyPr>
          <a:lstStyle/>
          <a:p>
            <a:pPr algn="just"/>
            <a:r>
              <a:rPr lang="ru-RU" sz="2400" dirty="0"/>
              <a:t>Ответ на первый вопрос:</a:t>
            </a:r>
          </a:p>
          <a:p>
            <a:pPr algn="just"/>
            <a:endParaRPr lang="ru-RU" sz="2400" dirty="0"/>
          </a:p>
          <a:p>
            <a:pPr algn="just"/>
            <a:r>
              <a:rPr lang="ru-RU" sz="2400" dirty="0"/>
              <a:t>1. Вазопрессин  и адреналин.</a:t>
            </a:r>
          </a:p>
          <a:p>
            <a:pPr algn="just"/>
            <a:endParaRPr lang="ru-RU" sz="2400" dirty="0"/>
          </a:p>
          <a:p>
            <a:pPr algn="just"/>
            <a:endParaRPr lang="ru-RU" sz="2400" dirty="0"/>
          </a:p>
          <a:p>
            <a:pPr algn="just"/>
            <a:r>
              <a:rPr lang="ru-RU" sz="2400" dirty="0"/>
              <a:t>2. Может возникнуть сахарный диабет острой формы и ожирение (тучность).</a:t>
            </a:r>
          </a:p>
        </p:txBody>
      </p:sp>
      <p:sp>
        <p:nvSpPr>
          <p:cNvPr id="7" name="TextBox 6">
            <a:extLst>
              <a:ext uri="{FF2B5EF4-FFF2-40B4-BE49-F238E27FC236}">
                <a16:creationId xmlns:a16="http://schemas.microsoft.com/office/drawing/2014/main" id="{346741C7-0CEC-48C2-A56F-D3A488863363}"/>
              </a:ext>
            </a:extLst>
          </p:cNvPr>
          <p:cNvSpPr txBox="1"/>
          <p:nvPr/>
        </p:nvSpPr>
        <p:spPr>
          <a:xfrm>
            <a:off x="1773000" y="69642"/>
            <a:ext cx="559800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400" b="1" cap="all" dirty="0">
                <a:solidFill>
                  <a:prstClr val="black"/>
                </a:solidFill>
                <a:latin typeface="Century Gothic" panose="020B0502020202020204"/>
              </a:rPr>
              <a:t>Пример</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 задания 24 «</a:t>
            </a:r>
            <a:r>
              <a:rPr lang="ru-RU" sz="2400" b="1" cap="all" dirty="0">
                <a:solidFill>
                  <a:prstClr val="black"/>
                </a:solidFill>
                <a:latin typeface="Century Gothic" panose="020B0502020202020204"/>
              </a:rPr>
              <a:t>гомеостаз</a:t>
            </a:r>
            <a:r>
              <a:rPr kumimoji="0" lang="ru-RU" sz="2400" b="1" i="0" u="none" strike="noStrike" kern="1200" cap="all" spc="0" normalizeH="0" baseline="0" noProof="0" dirty="0">
                <a:ln>
                  <a:noFill/>
                </a:ln>
                <a:solidFill>
                  <a:prstClr val="black"/>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4277062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9" name="TextBox 8">
            <a:extLst>
              <a:ext uri="{FF2B5EF4-FFF2-40B4-BE49-F238E27FC236}">
                <a16:creationId xmlns:a16="http://schemas.microsoft.com/office/drawing/2014/main" id="{294577BE-17BF-4C98-860B-4013F871F4CB}"/>
              </a:ext>
            </a:extLst>
          </p:cNvPr>
          <p:cNvSpPr txBox="1"/>
          <p:nvPr/>
        </p:nvSpPr>
        <p:spPr>
          <a:xfrm>
            <a:off x="0" y="17909"/>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entury Gothic" panose="020B0502020202020204"/>
                <a:ea typeface="+mn-ea"/>
                <a:cs typeface="+mn-cs"/>
              </a:rPr>
              <a:t>Ошибки при выполнении задания 24 могут быть связаны:</a:t>
            </a:r>
          </a:p>
        </p:txBody>
      </p:sp>
      <p:sp>
        <p:nvSpPr>
          <p:cNvPr id="2" name="Прямоугольник: скругленные углы 1">
            <a:extLst>
              <a:ext uri="{FF2B5EF4-FFF2-40B4-BE49-F238E27FC236}">
                <a16:creationId xmlns:a16="http://schemas.microsoft.com/office/drawing/2014/main" id="{6B3B63A2-9D00-4254-90A8-93C9E31F3AD5}"/>
              </a:ext>
            </a:extLst>
          </p:cNvPr>
          <p:cNvSpPr/>
          <p:nvPr/>
        </p:nvSpPr>
        <p:spPr>
          <a:xfrm>
            <a:off x="1403648" y="1095586"/>
            <a:ext cx="6285708" cy="325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1" i="0" u="none" strike="noStrike" kern="1200" cap="none" spc="0" normalizeH="0" baseline="0" noProof="0" dirty="0">
                <a:ln>
                  <a:noFill/>
                </a:ln>
                <a:solidFill>
                  <a:prstClr val="black"/>
                </a:solidFill>
                <a:effectLst/>
                <a:uLnTx/>
                <a:uFillTx/>
                <a:latin typeface="Century Gothic" panose="020B0502020202020204"/>
                <a:ea typeface="+mn-ea"/>
                <a:cs typeface="+mn-cs"/>
              </a:rPr>
              <a:t>Невнимательно прочитали текст и задания к нему.</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4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2000" b="1" dirty="0">
                <a:solidFill>
                  <a:prstClr val="black"/>
                </a:solidFill>
                <a:latin typeface="Century Gothic" panose="020B0502020202020204"/>
              </a:rPr>
              <a:t>Плохо поработали</a:t>
            </a:r>
            <a:r>
              <a:rPr kumimoji="0" lang="ru-RU" sz="2000" b="1" i="0" u="none" strike="noStrike" kern="1200" cap="none" spc="0" normalizeH="0" baseline="0" noProof="0" dirty="0">
                <a:ln>
                  <a:noFill/>
                </a:ln>
                <a:solidFill>
                  <a:prstClr val="black"/>
                </a:solidFill>
                <a:effectLst/>
                <a:uLnTx/>
                <a:uFillTx/>
                <a:latin typeface="Century Gothic" panose="020B0502020202020204"/>
                <a:ea typeface="+mn-ea"/>
                <a:cs typeface="+mn-cs"/>
              </a:rPr>
              <a:t> с информацией представленной в тексте.</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4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1" i="0" u="none" strike="noStrike" kern="1200" cap="none" spc="0" normalizeH="0" baseline="0" noProof="0" dirty="0">
                <a:ln>
                  <a:noFill/>
                </a:ln>
                <a:solidFill>
                  <a:prstClr val="black"/>
                </a:solidFill>
                <a:effectLst/>
                <a:uLnTx/>
                <a:uFillTx/>
                <a:latin typeface="Century Gothic" panose="020B0502020202020204"/>
                <a:ea typeface="+mn-ea"/>
                <a:cs typeface="+mn-cs"/>
              </a:rPr>
              <a:t>Не </a:t>
            </a:r>
            <a:r>
              <a:rPr lang="ru-RU" sz="2000" b="1" dirty="0">
                <a:solidFill>
                  <a:prstClr val="black"/>
                </a:solidFill>
                <a:latin typeface="Century Gothic" panose="020B0502020202020204"/>
              </a:rPr>
              <a:t>смогли выделить основные</a:t>
            </a:r>
            <a:r>
              <a:rPr kumimoji="0" lang="ru-RU" sz="2000" b="1" i="0" u="none" strike="noStrike" kern="1200" cap="none" spc="0" normalizeH="0" baseline="0" noProof="0" dirty="0">
                <a:ln>
                  <a:noFill/>
                </a:ln>
                <a:solidFill>
                  <a:prstClr val="black"/>
                </a:solidFill>
                <a:effectLst/>
                <a:uLnTx/>
                <a:uFillTx/>
                <a:latin typeface="Century Gothic" panose="020B0502020202020204"/>
                <a:ea typeface="+mn-ea"/>
                <a:cs typeface="+mn-cs"/>
              </a:rPr>
              <a:t> смысловые части текста и скомбинировать их </a:t>
            </a:r>
            <a:r>
              <a:rPr kumimoji="0" lang="ru-RU" sz="2000" b="1" i="0" u="none" strike="noStrike" kern="1200" cap="none" spc="0" normalizeH="0" baseline="0" noProof="0">
                <a:ln>
                  <a:noFill/>
                </a:ln>
                <a:solidFill>
                  <a:prstClr val="black"/>
                </a:solidFill>
                <a:effectLst/>
                <a:uLnTx/>
                <a:uFillTx/>
                <a:latin typeface="Century Gothic" panose="020B0502020202020204"/>
                <a:ea typeface="+mn-ea"/>
                <a:cs typeface="+mn-cs"/>
              </a:rPr>
              <a:t>в ответе. </a:t>
            </a:r>
            <a:endParaRPr kumimoji="0" lang="ru-RU" sz="20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200" b="1"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1" i="0" u="none" strike="noStrike" kern="1200" cap="none" spc="0" normalizeH="0" baseline="0" noProof="0" dirty="0">
                <a:ln>
                  <a:noFill/>
                </a:ln>
                <a:solidFill>
                  <a:prstClr val="black"/>
                </a:solidFill>
                <a:effectLst/>
                <a:uLnTx/>
                <a:uFillTx/>
                <a:latin typeface="Century Gothic" panose="020B0502020202020204"/>
                <a:ea typeface="+mn-ea"/>
                <a:cs typeface="+mn-cs"/>
              </a:rPr>
              <a:t>Применить в предлагаемом контексте биологические термины и понятия. </a:t>
            </a:r>
          </a:p>
        </p:txBody>
      </p:sp>
      <p:sp>
        <p:nvSpPr>
          <p:cNvPr id="15" name="TextBox 14">
            <a:extLst>
              <a:ext uri="{FF2B5EF4-FFF2-40B4-BE49-F238E27FC236}">
                <a16:creationId xmlns:a16="http://schemas.microsoft.com/office/drawing/2014/main" id="{C4DF5232-F975-4F21-8812-FAD39B4E4A86}"/>
              </a:ext>
            </a:extLst>
          </p:cNvPr>
          <p:cNvSpPr txBox="1"/>
          <p:nvPr/>
        </p:nvSpPr>
        <p:spPr>
          <a:xfrm>
            <a:off x="247238" y="17909"/>
            <a:ext cx="1213794" cy="450892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87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a:ea typeface="+mn-ea"/>
                <a:cs typeface="+mn-cs"/>
              </a:rPr>
              <a:t>!</a:t>
            </a:r>
          </a:p>
        </p:txBody>
      </p:sp>
      <p:sp>
        <p:nvSpPr>
          <p:cNvPr id="16" name="TextBox 15">
            <a:extLst>
              <a:ext uri="{FF2B5EF4-FFF2-40B4-BE49-F238E27FC236}">
                <a16:creationId xmlns:a16="http://schemas.microsoft.com/office/drawing/2014/main" id="{BAE5624D-58E8-4F38-B045-0183DBEE8027}"/>
              </a:ext>
            </a:extLst>
          </p:cNvPr>
          <p:cNvSpPr txBox="1"/>
          <p:nvPr/>
        </p:nvSpPr>
        <p:spPr>
          <a:xfrm>
            <a:off x="7689356" y="-1105"/>
            <a:ext cx="1213794" cy="450892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87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a:ea typeface="+mn-ea"/>
                <a:cs typeface="+mn-cs"/>
              </a:rPr>
              <a:t>!</a:t>
            </a:r>
          </a:p>
        </p:txBody>
      </p:sp>
    </p:spTree>
    <p:extLst>
      <p:ext uri="{BB962C8B-B14F-4D97-AF65-F5344CB8AC3E}">
        <p14:creationId xmlns:p14="http://schemas.microsoft.com/office/powerpoint/2010/main" val="2418037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3" name="TextBox 2">
            <a:extLst>
              <a:ext uri="{FF2B5EF4-FFF2-40B4-BE49-F238E27FC236}">
                <a16:creationId xmlns:a16="http://schemas.microsoft.com/office/drawing/2014/main" id="{C8D4C8F6-8534-497A-81CF-B5B8919D7DC8}"/>
              </a:ext>
            </a:extLst>
          </p:cNvPr>
          <p:cNvSpPr txBox="1"/>
          <p:nvPr/>
        </p:nvSpPr>
        <p:spPr>
          <a:xfrm>
            <a:off x="35496" y="0"/>
            <a:ext cx="926084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200" b="1" cap="all" spc="-20" dirty="0">
                <a:solidFill>
                  <a:prstClr val="black"/>
                </a:solidFill>
                <a:latin typeface="Century Gothic" panose="020B0502020202020204"/>
              </a:rPr>
              <a:t>Пример</a:t>
            </a:r>
            <a:r>
              <a:rPr kumimoji="0" lang="ru-RU" sz="2200" b="1" i="0" u="none" strike="noStrike" kern="1200" cap="all" spc="-20" normalizeH="0" baseline="0" noProof="0" dirty="0">
                <a:ln>
                  <a:noFill/>
                </a:ln>
                <a:solidFill>
                  <a:prstClr val="black"/>
                </a:solidFill>
                <a:effectLst/>
                <a:uLnTx/>
                <a:uFillTx/>
                <a:latin typeface="Century Gothic" panose="020B0502020202020204"/>
              </a:rPr>
              <a:t> задания 24  «ЛИСТОПАД»</a:t>
            </a:r>
          </a:p>
        </p:txBody>
      </p:sp>
      <p:sp>
        <p:nvSpPr>
          <p:cNvPr id="5" name="TextBox 4">
            <a:extLst>
              <a:ext uri="{FF2B5EF4-FFF2-40B4-BE49-F238E27FC236}">
                <a16:creationId xmlns:a16="http://schemas.microsoft.com/office/drawing/2014/main" id="{63975C0E-FBE5-492B-A30D-303B8721129D}"/>
              </a:ext>
            </a:extLst>
          </p:cNvPr>
          <p:cNvSpPr txBox="1"/>
          <p:nvPr/>
        </p:nvSpPr>
        <p:spPr>
          <a:xfrm>
            <a:off x="104114" y="430887"/>
            <a:ext cx="8860374" cy="4696670"/>
          </a:xfrm>
          <a:prstGeom prst="rect">
            <a:avLst/>
          </a:prstGeom>
          <a:noFill/>
        </p:spPr>
        <p:txBody>
          <a:bodyPr wrap="square">
            <a:spAutoFit/>
          </a:bodyPr>
          <a:lstStyle/>
          <a:p>
            <a:pPr algn="just"/>
            <a:endParaRPr lang="ru-RU" sz="2400" dirty="0"/>
          </a:p>
          <a:p>
            <a:pPr algn="just">
              <a:lnSpc>
                <a:spcPct val="80000"/>
              </a:lnSpc>
            </a:pPr>
            <a:r>
              <a:rPr lang="ru-RU" sz="2400" dirty="0"/>
              <a:t>Используя содержание текста «Листопад» и знания из школьного курса биологии, ответьте на следующие вопросы.</a:t>
            </a:r>
          </a:p>
          <a:p>
            <a:pPr algn="just">
              <a:lnSpc>
                <a:spcPct val="80000"/>
              </a:lnSpc>
            </a:pPr>
            <a:endParaRPr lang="ru-RU" sz="2400" dirty="0"/>
          </a:p>
          <a:p>
            <a:pPr algn="just">
              <a:lnSpc>
                <a:spcPct val="80000"/>
              </a:lnSpc>
            </a:pPr>
            <a:endParaRPr lang="ru-RU" sz="1200" dirty="0"/>
          </a:p>
          <a:p>
            <a:pPr marL="457200" indent="-457200" algn="just">
              <a:lnSpc>
                <a:spcPct val="80000"/>
              </a:lnSpc>
              <a:buAutoNum type="arabicPeriod"/>
            </a:pPr>
            <a:r>
              <a:rPr lang="ru-RU" sz="2400" dirty="0"/>
              <a:t>Как изменяется баланс поступающей в растение и испаряющейся через листья воды с наступлением осени?</a:t>
            </a:r>
          </a:p>
          <a:p>
            <a:pPr algn="just">
              <a:lnSpc>
                <a:spcPct val="80000"/>
              </a:lnSpc>
            </a:pPr>
            <a:endParaRPr lang="ru-RU" sz="2000" dirty="0"/>
          </a:p>
          <a:p>
            <a:pPr algn="just">
              <a:lnSpc>
                <a:spcPct val="80000"/>
              </a:lnSpc>
            </a:pPr>
            <a:r>
              <a:rPr lang="ru-RU" sz="2400" dirty="0"/>
              <a:t>2. </a:t>
            </a:r>
            <a:r>
              <a:rPr lang="ru-RU" sz="2400" b="1" dirty="0"/>
              <a:t>Какую пользу приносят опавшие листья растению? Приведите один пример.</a:t>
            </a:r>
          </a:p>
          <a:p>
            <a:pPr algn="just">
              <a:lnSpc>
                <a:spcPct val="80000"/>
              </a:lnSpc>
            </a:pPr>
            <a:endParaRPr lang="ru-RU" sz="2400" dirty="0"/>
          </a:p>
          <a:p>
            <a:pPr algn="just">
              <a:lnSpc>
                <a:spcPct val="80000"/>
              </a:lnSpc>
            </a:pPr>
            <a:r>
              <a:rPr lang="ru-RU" sz="2400" dirty="0"/>
              <a:t> 3. Почему смена листьев у тропических деревьев происходит постепенно и у них нет безлистного периода?</a:t>
            </a:r>
          </a:p>
        </p:txBody>
      </p:sp>
    </p:spTree>
    <p:extLst>
      <p:ext uri="{BB962C8B-B14F-4D97-AF65-F5344CB8AC3E}">
        <p14:creationId xmlns:p14="http://schemas.microsoft.com/office/powerpoint/2010/main" val="2091536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683568" y="1491630"/>
            <a:ext cx="7848872" cy="1792798"/>
          </a:xfrm>
          <a:prstGeom prst="rect">
            <a:avLst/>
          </a:prstGeom>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ea typeface="+mn-ea"/>
                <a:cs typeface="Times New Roman" panose="02020603050405020304" pitchFamily="18" charset="0"/>
              </a:rPr>
              <a:t>Навигатор самостоятельной подготовки к ОГЭ по биологии</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ea typeface="+mn-ea"/>
                <a:cs typeface="Times New Roman" panose="02020603050405020304" pitchFamily="18" charset="0"/>
              </a:rPr>
              <a:t> </a:t>
            </a:r>
            <a:r>
              <a:rPr kumimoji="0" lang="en-US" sz="2800" b="0" i="0" u="none" strike="noStrike" kern="1200" cap="none" spc="0" normalizeH="0" baseline="0" noProof="0" dirty="0">
                <a:ln>
                  <a:noFill/>
                </a:ln>
                <a:solidFill>
                  <a:srgbClr val="0000FF"/>
                </a:solidFill>
                <a:effectLst/>
                <a:uLnTx/>
                <a:uFillTx/>
                <a:ea typeface="+mn-ea"/>
                <a:cs typeface="Times New Roman" panose="02020603050405020304" pitchFamily="18" charset="0"/>
                <a:hlinkClick r:id="rId2"/>
              </a:rPr>
              <a:t>https://fipi.ru/navigator-podgotovki/navigator-oge#bi</a:t>
            </a:r>
            <a:r>
              <a:rPr kumimoji="0" lang="ru-RU" sz="2800" b="0" i="0" u="none" strike="noStrike" kern="1200" cap="none" spc="0" normalizeH="0" baseline="0" noProof="0" dirty="0">
                <a:ln>
                  <a:noFill/>
                </a:ln>
                <a:solidFill>
                  <a:srgbClr val="0000FF"/>
                </a:solidFill>
                <a:effectLst/>
                <a:uLnTx/>
                <a:uFillTx/>
                <a:ea typeface="+mn-ea"/>
                <a:cs typeface="Times New Roman" panose="02020603050405020304" pitchFamily="18" charset="0"/>
              </a:rPr>
              <a:t> </a:t>
            </a:r>
          </a:p>
        </p:txBody>
      </p:sp>
      <p:sp>
        <p:nvSpPr>
          <p:cNvPr id="7" name="Прямоугольник 6"/>
          <p:cNvSpPr/>
          <p:nvPr/>
        </p:nvSpPr>
        <p:spPr>
          <a:xfrm>
            <a:off x="2480675" y="91393"/>
            <a:ext cx="4460195" cy="500137"/>
          </a:xfrm>
          <a:prstGeom prst="rect">
            <a:avLst/>
          </a:prstGeom>
        </p:spPr>
        <p:txBody>
          <a:bodyPr wrap="none" lIns="68580" tIns="34290" rIns="68580" bIns="3429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ea typeface="+mn-ea"/>
                <a:cs typeface="Times New Roman" panose="02020603050405020304" pitchFamily="18" charset="0"/>
              </a:rPr>
              <a:t>Полезная информация!</a:t>
            </a:r>
            <a:endParaRPr kumimoji="0" lang="ru-RU"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ea typeface="+mn-ea"/>
              <a:cs typeface="+mn-cs"/>
            </a:endParaRPr>
          </a:p>
        </p:txBody>
      </p:sp>
      <p:cxnSp>
        <p:nvCxnSpPr>
          <p:cNvPr id="8" name="Прямая соединительная линия 7">
            <a:extLst>
              <a:ext uri="{FF2B5EF4-FFF2-40B4-BE49-F238E27FC236}">
                <a16:creationId xmlns:a16="http://schemas.microsoft.com/office/drawing/2014/main" id="{BF8BA630-17EF-4F39-87AC-B14780F0CFE2}"/>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13540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431574"/>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E21F510C-4377-44A9-8D62-FF69F1A8AD77}"/>
              </a:ext>
            </a:extLst>
          </p:cNvPr>
          <p:cNvSpPr txBox="1"/>
          <p:nvPr/>
        </p:nvSpPr>
        <p:spPr>
          <a:xfrm>
            <a:off x="0" y="411510"/>
            <a:ext cx="9143999" cy="4745915"/>
          </a:xfrm>
          <a:prstGeom prst="rect">
            <a:avLst/>
          </a:prstGeom>
          <a:noFill/>
        </p:spPr>
        <p:txBody>
          <a:bodyPr wrap="square">
            <a:spAutoFit/>
          </a:bodyPr>
          <a:lstStyle/>
          <a:p>
            <a:pPr algn="just">
              <a:lnSpc>
                <a:spcPct val="80000"/>
              </a:lnSpc>
            </a:pPr>
            <a:r>
              <a:rPr lang="ru-RU" dirty="0"/>
              <a:t>В условиях умеренного климата осенью многим растениям не хватает воды. Интенсивность поглощения воды из почвы корнями существенно снижается, в то время как испарение с поверхности листьев практически не изменяется. Следовательно, потеря воды растением  превышает поступление воды в него. Если бы деревья и кустарники не сбрасывали листву, они бы засыхали.</a:t>
            </a:r>
          </a:p>
          <a:p>
            <a:pPr algn="just">
              <a:lnSpc>
                <a:spcPct val="80000"/>
              </a:lnSpc>
            </a:pPr>
            <a:r>
              <a:rPr lang="ru-RU" dirty="0"/>
              <a:t>Другой причиной сбрасывания листьев является защита от механических повреждений. Вероятность поломок ветвей в зимний период возрастает из-за массы налипающего на ветви снега. </a:t>
            </a:r>
          </a:p>
          <a:p>
            <a:pPr algn="just">
              <a:lnSpc>
                <a:spcPct val="80000"/>
              </a:lnSpc>
            </a:pPr>
            <a:r>
              <a:rPr lang="ru-RU" dirty="0"/>
              <a:t>Установлено, что листопад </a:t>
            </a:r>
            <a:r>
              <a:rPr lang="ru-RU" b="1" u="sng" dirty="0">
                <a:solidFill>
                  <a:srgbClr val="C00000"/>
                </a:solidFill>
              </a:rPr>
              <a:t>очищает растения от вредных веществ</a:t>
            </a:r>
            <a:r>
              <a:rPr lang="ru-RU" dirty="0"/>
              <a:t>. Листья осенью содержат минеральных веществ намного больше, чем весной и летом. То есть при подготовке к листопаду ненужные растению вещества перемещаются в листья, а нужные вещества перемещаются из них в другие органы (стебли и корни). </a:t>
            </a:r>
            <a:r>
              <a:rPr lang="ru-RU" b="1" u="sng" dirty="0">
                <a:solidFill>
                  <a:srgbClr val="C00000"/>
                </a:solidFill>
              </a:rPr>
              <a:t>Опавшая листва, находясь на земле, приносит пользу растению: защищает корни и семена от промерзания, питает грунт органическими и минеральными веществами.</a:t>
            </a:r>
          </a:p>
          <a:p>
            <a:pPr algn="just">
              <a:lnSpc>
                <a:spcPct val="80000"/>
              </a:lnSpc>
            </a:pPr>
            <a:r>
              <a:rPr lang="ru-RU" dirty="0"/>
              <a:t>Сроки сезонного листопада в разных широтах разные. На широте средней полосы России процесс активного сбрасывания листьев растениями начинается во второй половине сентября и завершается в основном к середине октября. Интересно, что у растений, произрастающих вблизи фонарей, освещающих улицы, листопад начинается несколько позже.</a:t>
            </a:r>
          </a:p>
        </p:txBody>
      </p:sp>
      <p:sp>
        <p:nvSpPr>
          <p:cNvPr id="5" name="TextBox 4">
            <a:extLst>
              <a:ext uri="{FF2B5EF4-FFF2-40B4-BE49-F238E27FC236}">
                <a16:creationId xmlns:a16="http://schemas.microsoft.com/office/drawing/2014/main" id="{A8B2AC0F-3F3A-4D17-86EA-5C7003DF11B6}"/>
              </a:ext>
            </a:extLst>
          </p:cNvPr>
          <p:cNvSpPr txBox="1"/>
          <p:nvPr/>
        </p:nvSpPr>
        <p:spPr>
          <a:xfrm>
            <a:off x="2067597" y="0"/>
            <a:ext cx="5026697" cy="43088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200" b="1" cap="all" spc="-20" dirty="0">
                <a:solidFill>
                  <a:prstClr val="black"/>
                </a:solidFill>
                <a:latin typeface="Century Gothic" panose="020B0502020202020204"/>
              </a:rPr>
              <a:t>Пример</a:t>
            </a:r>
            <a:r>
              <a:rPr kumimoji="0" lang="ru-RU" sz="2200" b="1" i="0" u="none" strike="noStrike" kern="1200" cap="all" spc="-20" normalizeH="0" baseline="0" noProof="0" dirty="0">
                <a:ln>
                  <a:noFill/>
                </a:ln>
                <a:solidFill>
                  <a:prstClr val="black"/>
                </a:solidFill>
                <a:effectLst/>
                <a:uLnTx/>
                <a:uFillTx/>
                <a:latin typeface="Century Gothic" panose="020B0502020202020204"/>
              </a:rPr>
              <a:t> задания 24  «ЛИСТОПАД»</a:t>
            </a:r>
          </a:p>
        </p:txBody>
      </p:sp>
    </p:spTree>
    <p:extLst>
      <p:ext uri="{BB962C8B-B14F-4D97-AF65-F5344CB8AC3E}">
        <p14:creationId xmlns:p14="http://schemas.microsoft.com/office/powerpoint/2010/main" val="1857974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591530"/>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3" name="TextBox 2">
            <a:extLst>
              <a:ext uri="{FF2B5EF4-FFF2-40B4-BE49-F238E27FC236}">
                <a16:creationId xmlns:a16="http://schemas.microsoft.com/office/drawing/2014/main" id="{C8D4C8F6-8534-497A-81CF-B5B8919D7DC8}"/>
              </a:ext>
            </a:extLst>
          </p:cNvPr>
          <p:cNvSpPr txBox="1"/>
          <p:nvPr/>
        </p:nvSpPr>
        <p:spPr>
          <a:xfrm>
            <a:off x="35496" y="0"/>
            <a:ext cx="926084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200" b="1" cap="all" spc="-20" dirty="0">
                <a:solidFill>
                  <a:prstClr val="black"/>
                </a:solidFill>
                <a:latin typeface="Century Gothic" panose="020B0502020202020204"/>
              </a:rPr>
              <a:t>Пример</a:t>
            </a:r>
            <a:r>
              <a:rPr kumimoji="0" lang="ru-RU" sz="2200" b="1" i="0" u="none" strike="noStrike" kern="1200" cap="all" spc="-20" normalizeH="0" baseline="0" noProof="0" dirty="0">
                <a:ln>
                  <a:noFill/>
                </a:ln>
                <a:solidFill>
                  <a:prstClr val="black"/>
                </a:solidFill>
                <a:effectLst/>
                <a:uLnTx/>
                <a:uFillTx/>
                <a:latin typeface="Century Gothic" panose="020B0502020202020204"/>
              </a:rPr>
              <a:t> задания 24  «ЛИСТОПАД»</a:t>
            </a:r>
          </a:p>
        </p:txBody>
      </p:sp>
      <p:sp>
        <p:nvSpPr>
          <p:cNvPr id="5" name="TextBox 4">
            <a:extLst>
              <a:ext uri="{FF2B5EF4-FFF2-40B4-BE49-F238E27FC236}">
                <a16:creationId xmlns:a16="http://schemas.microsoft.com/office/drawing/2014/main" id="{63975C0E-FBE5-492B-A30D-303B8721129D}"/>
              </a:ext>
            </a:extLst>
          </p:cNvPr>
          <p:cNvSpPr txBox="1"/>
          <p:nvPr/>
        </p:nvSpPr>
        <p:spPr>
          <a:xfrm>
            <a:off x="104114" y="430887"/>
            <a:ext cx="8860374" cy="4696670"/>
          </a:xfrm>
          <a:prstGeom prst="rect">
            <a:avLst/>
          </a:prstGeom>
          <a:noFill/>
        </p:spPr>
        <p:txBody>
          <a:bodyPr wrap="square">
            <a:spAutoFit/>
          </a:bodyPr>
          <a:lstStyle/>
          <a:p>
            <a:pPr algn="just"/>
            <a:endParaRPr lang="ru-RU" sz="2400" dirty="0"/>
          </a:p>
          <a:p>
            <a:pPr algn="just">
              <a:lnSpc>
                <a:spcPct val="80000"/>
              </a:lnSpc>
            </a:pPr>
            <a:r>
              <a:rPr lang="ru-RU" sz="2400" dirty="0"/>
              <a:t>Используя содержание текста «Листопад» и знания из школьного курса биологии, ответьте на следующие вопросы.</a:t>
            </a:r>
          </a:p>
          <a:p>
            <a:pPr algn="just">
              <a:lnSpc>
                <a:spcPct val="80000"/>
              </a:lnSpc>
            </a:pPr>
            <a:endParaRPr lang="ru-RU" sz="2400" dirty="0"/>
          </a:p>
          <a:p>
            <a:pPr algn="just">
              <a:lnSpc>
                <a:spcPct val="80000"/>
              </a:lnSpc>
            </a:pPr>
            <a:endParaRPr lang="ru-RU" sz="1200" dirty="0"/>
          </a:p>
          <a:p>
            <a:pPr marL="457200" indent="-457200" algn="just">
              <a:lnSpc>
                <a:spcPct val="80000"/>
              </a:lnSpc>
              <a:buAutoNum type="arabicPeriod"/>
            </a:pPr>
            <a:r>
              <a:rPr lang="ru-RU" sz="2400" dirty="0"/>
              <a:t>Как изменяется баланс поступающей в растение и испаряющейся через листья воды с наступлением осени?</a:t>
            </a:r>
          </a:p>
          <a:p>
            <a:pPr algn="just">
              <a:lnSpc>
                <a:spcPct val="80000"/>
              </a:lnSpc>
            </a:pPr>
            <a:endParaRPr lang="ru-RU" sz="2000" dirty="0"/>
          </a:p>
          <a:p>
            <a:pPr algn="just">
              <a:lnSpc>
                <a:spcPct val="80000"/>
              </a:lnSpc>
            </a:pPr>
            <a:r>
              <a:rPr lang="ru-RU" sz="2400" dirty="0"/>
              <a:t>2. Какую пользу приносят опавшие листья растению? Приведите один пример.</a:t>
            </a:r>
          </a:p>
          <a:p>
            <a:pPr algn="just">
              <a:lnSpc>
                <a:spcPct val="80000"/>
              </a:lnSpc>
            </a:pPr>
            <a:endParaRPr lang="ru-RU" sz="2400" dirty="0"/>
          </a:p>
          <a:p>
            <a:pPr algn="just">
              <a:lnSpc>
                <a:spcPct val="80000"/>
              </a:lnSpc>
            </a:pPr>
            <a:r>
              <a:rPr lang="ru-RU" sz="2400" dirty="0"/>
              <a:t> </a:t>
            </a:r>
            <a:r>
              <a:rPr lang="ru-RU" sz="2400" b="1" dirty="0"/>
              <a:t>3. Почему смена листьев у тропических деревьев происходит постепенно и у них нет безлистного периода?</a:t>
            </a:r>
          </a:p>
        </p:txBody>
      </p:sp>
    </p:spTree>
    <p:extLst>
      <p:ext uri="{BB962C8B-B14F-4D97-AF65-F5344CB8AC3E}">
        <p14:creationId xmlns:p14="http://schemas.microsoft.com/office/powerpoint/2010/main" val="1324043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Прямая соединительная линия 7">
            <a:extLst>
              <a:ext uri="{FF2B5EF4-FFF2-40B4-BE49-F238E27FC236}">
                <a16:creationId xmlns:a16="http://schemas.microsoft.com/office/drawing/2014/main" id="{0065935E-C282-4573-88CD-3C57DF2F7228}"/>
              </a:ext>
            </a:extLst>
          </p:cNvPr>
          <p:cNvCxnSpPr>
            <a:cxnSpLocks/>
          </p:cNvCxnSpPr>
          <p:nvPr/>
        </p:nvCxnSpPr>
        <p:spPr>
          <a:xfrm flipV="1">
            <a:off x="179512" y="431574"/>
            <a:ext cx="8784976" cy="11154"/>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E21F510C-4377-44A9-8D62-FF69F1A8AD77}"/>
              </a:ext>
            </a:extLst>
          </p:cNvPr>
          <p:cNvSpPr txBox="1"/>
          <p:nvPr/>
        </p:nvSpPr>
        <p:spPr>
          <a:xfrm>
            <a:off x="0" y="411510"/>
            <a:ext cx="9143999" cy="4745915"/>
          </a:xfrm>
          <a:prstGeom prst="rect">
            <a:avLst/>
          </a:prstGeom>
          <a:noFill/>
        </p:spPr>
        <p:txBody>
          <a:bodyPr wrap="square">
            <a:spAutoFit/>
          </a:bodyPr>
          <a:lstStyle/>
          <a:p>
            <a:pPr algn="just">
              <a:lnSpc>
                <a:spcPct val="80000"/>
              </a:lnSpc>
            </a:pPr>
            <a:r>
              <a:rPr lang="ru-RU" dirty="0"/>
              <a:t>В условиях умеренного климата осенью многим растениям не хватает воды. Интенсивность поглощения воды из почвы корнями существенно снижается, в то время как испарение с поверхности листьев практически не изменяется. Следовательно, потеря воды растением  превышает поступление воды в него. Если бы деревья и кустарники не сбрасывали листву, они бы засыхали.</a:t>
            </a:r>
          </a:p>
          <a:p>
            <a:pPr algn="just">
              <a:lnSpc>
                <a:spcPct val="80000"/>
              </a:lnSpc>
            </a:pPr>
            <a:r>
              <a:rPr lang="ru-RU" dirty="0"/>
              <a:t>Другой причиной сбрасывания листьев является защита от механических повреждений. Вероятность поломок ветвей в зимний период возрастает из-за массы налипающего на ветви снега. </a:t>
            </a:r>
          </a:p>
          <a:p>
            <a:pPr algn="just">
              <a:lnSpc>
                <a:spcPct val="80000"/>
              </a:lnSpc>
            </a:pPr>
            <a:r>
              <a:rPr lang="ru-RU" dirty="0"/>
              <a:t>Установлено, что листопад очищает растения от вредных веществ. Листья осенью содержат минеральных веществ намного больше, чем весной и летом. То есть при подготовке к листопаду ненужные растению вещества перемещаются в листья, а нужные вещества перемещаются из них в другие органы (стебли и корни). Опавшая листва, находясь на земле, приносит пользу растению: защищает корни и семена от промерзания, питает грунт органическими и минеральными веществами.</a:t>
            </a:r>
          </a:p>
          <a:p>
            <a:pPr algn="just">
              <a:lnSpc>
                <a:spcPct val="80000"/>
              </a:lnSpc>
            </a:pPr>
            <a:r>
              <a:rPr lang="ru-RU" b="1" dirty="0"/>
              <a:t>Сроки сезонного листопада в разных широтах разные. На широте средней полосы России процесс активного сбрасывания листьев растениями начинается во второй половине сентября и завершается в основном к середине октября. Интересно, что у растений, произрастающих вблизи фонарей, освещающих улицы, листопад начинается несколько позже.</a:t>
            </a:r>
          </a:p>
        </p:txBody>
      </p:sp>
      <p:sp>
        <p:nvSpPr>
          <p:cNvPr id="5" name="TextBox 4">
            <a:extLst>
              <a:ext uri="{FF2B5EF4-FFF2-40B4-BE49-F238E27FC236}">
                <a16:creationId xmlns:a16="http://schemas.microsoft.com/office/drawing/2014/main" id="{A8B2AC0F-3F3A-4D17-86EA-5C7003DF11B6}"/>
              </a:ext>
            </a:extLst>
          </p:cNvPr>
          <p:cNvSpPr txBox="1"/>
          <p:nvPr/>
        </p:nvSpPr>
        <p:spPr>
          <a:xfrm>
            <a:off x="2067597" y="0"/>
            <a:ext cx="5026697" cy="43088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2200" b="1" cap="all" spc="-20" dirty="0">
                <a:solidFill>
                  <a:prstClr val="black"/>
                </a:solidFill>
                <a:latin typeface="Century Gothic" panose="020B0502020202020204"/>
              </a:rPr>
              <a:t>Пример</a:t>
            </a:r>
            <a:r>
              <a:rPr kumimoji="0" lang="ru-RU" sz="2200" b="1" i="0" u="none" strike="noStrike" kern="1200" cap="all" spc="-20" normalizeH="0" baseline="0" noProof="0" dirty="0">
                <a:ln>
                  <a:noFill/>
                </a:ln>
                <a:solidFill>
                  <a:prstClr val="black"/>
                </a:solidFill>
                <a:effectLst/>
                <a:uLnTx/>
                <a:uFillTx/>
                <a:latin typeface="Century Gothic" panose="020B0502020202020204"/>
              </a:rPr>
              <a:t> задания 24  «ЛИСТОПАД»</a:t>
            </a:r>
          </a:p>
        </p:txBody>
      </p:sp>
    </p:spTree>
    <p:extLst>
      <p:ext uri="{BB962C8B-B14F-4D97-AF65-F5344CB8AC3E}">
        <p14:creationId xmlns:p14="http://schemas.microsoft.com/office/powerpoint/2010/main" val="125179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4985</TotalTime>
  <Words>5788</Words>
  <Application>Microsoft Office PowerPoint</Application>
  <PresentationFormat>Экран (16:9)</PresentationFormat>
  <Paragraphs>344</Paragraphs>
  <Slides>60</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60</vt:i4>
      </vt:variant>
    </vt:vector>
  </HeadingPairs>
  <TitlesOfParts>
    <vt:vector size="66" baseType="lpstr">
      <vt:lpstr>Arial</vt:lpstr>
      <vt:lpstr>Calibri</vt:lpstr>
      <vt:lpstr>Century Gothic</vt:lpstr>
      <vt:lpstr>Times New Roman</vt:lpstr>
      <vt:lpstr>Wingdings 3</vt:lpstr>
      <vt:lpstr>Легкий дым</vt:lpstr>
      <vt:lpstr>Алгоритм выполнения заданий линий 24 ОГЭ (работа с текстом)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PTL#1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Биотические факторы среды</dc:title>
  <dc:creator>Pimenov AV</dc:creator>
  <cp:lastModifiedBy>Татьяна Н. Мокеева</cp:lastModifiedBy>
  <cp:revision>338</cp:revision>
  <dcterms:created xsi:type="dcterms:W3CDTF">2004-04-08T15:01:20Z</dcterms:created>
  <dcterms:modified xsi:type="dcterms:W3CDTF">2023-11-20T11:12:44Z</dcterms:modified>
</cp:coreProperties>
</file>