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63"/>
  </p:notesMasterIdLst>
  <p:sldIdLst>
    <p:sldId id="256" r:id="rId2"/>
    <p:sldId id="312" r:id="rId3"/>
    <p:sldId id="309" r:id="rId4"/>
    <p:sldId id="315" r:id="rId5"/>
    <p:sldId id="313" r:id="rId6"/>
    <p:sldId id="327" r:id="rId7"/>
    <p:sldId id="314" r:id="rId8"/>
    <p:sldId id="301" r:id="rId9"/>
    <p:sldId id="302" r:id="rId10"/>
    <p:sldId id="303" r:id="rId11"/>
    <p:sldId id="289" r:id="rId12"/>
    <p:sldId id="293" r:id="rId13"/>
    <p:sldId id="257" r:id="rId14"/>
    <p:sldId id="263" r:id="rId15"/>
    <p:sldId id="322" r:id="rId16"/>
    <p:sldId id="323" r:id="rId17"/>
    <p:sldId id="326" r:id="rId18"/>
    <p:sldId id="324" r:id="rId19"/>
    <p:sldId id="305" r:id="rId20"/>
    <p:sldId id="264" r:id="rId21"/>
    <p:sldId id="294" r:id="rId22"/>
    <p:sldId id="304" r:id="rId23"/>
    <p:sldId id="295" r:id="rId24"/>
    <p:sldId id="296" r:id="rId25"/>
    <p:sldId id="297" r:id="rId26"/>
    <p:sldId id="298" r:id="rId27"/>
    <p:sldId id="299" r:id="rId28"/>
    <p:sldId id="258" r:id="rId29"/>
    <p:sldId id="261" r:id="rId30"/>
    <p:sldId id="265" r:id="rId31"/>
    <p:sldId id="321" r:id="rId32"/>
    <p:sldId id="266" r:id="rId33"/>
    <p:sldId id="267" r:id="rId34"/>
    <p:sldId id="268" r:id="rId35"/>
    <p:sldId id="271" r:id="rId36"/>
    <p:sldId id="320" r:id="rId37"/>
    <p:sldId id="272" r:id="rId38"/>
    <p:sldId id="273" r:id="rId39"/>
    <p:sldId id="319" r:id="rId40"/>
    <p:sldId id="274" r:id="rId41"/>
    <p:sldId id="316" r:id="rId42"/>
    <p:sldId id="290" r:id="rId43"/>
    <p:sldId id="317" r:id="rId44"/>
    <p:sldId id="283" r:id="rId45"/>
    <p:sldId id="284" r:id="rId46"/>
    <p:sldId id="306" r:id="rId47"/>
    <p:sldId id="318" r:id="rId48"/>
    <p:sldId id="307" r:id="rId49"/>
    <p:sldId id="329" r:id="rId50"/>
    <p:sldId id="330" r:id="rId51"/>
    <p:sldId id="331" r:id="rId52"/>
    <p:sldId id="332" r:id="rId53"/>
    <p:sldId id="334" r:id="rId54"/>
    <p:sldId id="335" r:id="rId55"/>
    <p:sldId id="336" r:id="rId56"/>
    <p:sldId id="337" r:id="rId57"/>
    <p:sldId id="338" r:id="rId58"/>
    <p:sldId id="339" r:id="rId59"/>
    <p:sldId id="340" r:id="rId60"/>
    <p:sldId id="341" r:id="rId61"/>
    <p:sldId id="328" r:id="rId6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ABBD526-4EB1-41D1-A947-4A877D655404}">
          <p14:sldIdLst>
            <p14:sldId id="256"/>
            <p14:sldId id="312"/>
            <p14:sldId id="309"/>
            <p14:sldId id="315"/>
            <p14:sldId id="313"/>
            <p14:sldId id="327"/>
            <p14:sldId id="314"/>
            <p14:sldId id="301"/>
            <p14:sldId id="302"/>
            <p14:sldId id="303"/>
            <p14:sldId id="289"/>
            <p14:sldId id="293"/>
            <p14:sldId id="257"/>
            <p14:sldId id="263"/>
            <p14:sldId id="322"/>
            <p14:sldId id="323"/>
            <p14:sldId id="326"/>
            <p14:sldId id="324"/>
            <p14:sldId id="305"/>
            <p14:sldId id="264"/>
            <p14:sldId id="294"/>
            <p14:sldId id="304"/>
            <p14:sldId id="295"/>
            <p14:sldId id="296"/>
            <p14:sldId id="297"/>
            <p14:sldId id="298"/>
            <p14:sldId id="299"/>
            <p14:sldId id="258"/>
            <p14:sldId id="261"/>
            <p14:sldId id="265"/>
            <p14:sldId id="321"/>
            <p14:sldId id="266"/>
            <p14:sldId id="267"/>
            <p14:sldId id="268"/>
            <p14:sldId id="271"/>
            <p14:sldId id="320"/>
            <p14:sldId id="272"/>
            <p14:sldId id="273"/>
            <p14:sldId id="319"/>
            <p14:sldId id="274"/>
            <p14:sldId id="316"/>
            <p14:sldId id="290"/>
            <p14:sldId id="317"/>
            <p14:sldId id="283"/>
            <p14:sldId id="284"/>
            <p14:sldId id="306"/>
            <p14:sldId id="318"/>
            <p14:sldId id="307"/>
            <p14:sldId id="329"/>
            <p14:sldId id="330"/>
            <p14:sldId id="331"/>
            <p14:sldId id="332"/>
            <p14:sldId id="334"/>
            <p14:sldId id="335"/>
            <p14:sldId id="336"/>
            <p14:sldId id="337"/>
            <p14:sldId id="338"/>
            <p14:sldId id="339"/>
            <p14:sldId id="340"/>
            <p14:sldId id="341"/>
            <p14:sldId id="328"/>
          </p14:sldIdLst>
        </p14:section>
        <p14:section name="Раздел без заголовка" id="{21483E93-C726-49FF-9C64-503E546BD9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8F1C6-DDEB-4D87-BD34-6251964E6DFD}" type="datetimeFigureOut">
              <a:rPr lang="ru-RU" smtClean="0"/>
              <a:t>20.11.2023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7D26E-5689-4128-999A-D48F48347DBD}" type="slidenum">
              <a:rPr lang="ru-RU" smtClean="0"/>
              <a:t>‹#›</a:t>
            </a:fld>
            <a:endParaRPr lang="ru-RU"/>
          </a:p>
        </p:txBody>
      </p:sp>
    </p:spTree>
    <p:extLst>
      <p:ext uri="{BB962C8B-B14F-4D97-AF65-F5344CB8AC3E}">
        <p14:creationId xmlns:p14="http://schemas.microsoft.com/office/powerpoint/2010/main" val="114708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023A246-1FCD-4B5D-8424-3892E0D9B4A1}"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304096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23A246-1FCD-4B5D-8424-3892E0D9B4A1}"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128797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23A246-1FCD-4B5D-8424-3892E0D9B4A1}"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292681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23A246-1FCD-4B5D-8424-3892E0D9B4A1}"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70261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23A246-1FCD-4B5D-8424-3892E0D9B4A1}"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336941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23A246-1FCD-4B5D-8424-3892E0D9B4A1}"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358644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23A246-1FCD-4B5D-8424-3892E0D9B4A1}" type="datetimeFigureOut">
              <a:rPr lang="ru-RU" smtClean="0"/>
              <a:t>20.11.2023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25386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23A246-1FCD-4B5D-8424-3892E0D9B4A1}" type="datetimeFigureOut">
              <a:rPr lang="ru-RU" smtClean="0"/>
              <a:t>20.11.2023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356373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23A246-1FCD-4B5D-8424-3892E0D9B4A1}" type="datetimeFigureOut">
              <a:rPr lang="ru-RU" smtClean="0"/>
              <a:t>20.11.2023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97187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23A246-1FCD-4B5D-8424-3892E0D9B4A1}"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357066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23A246-1FCD-4B5D-8424-3892E0D9B4A1}"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5E48A7-7725-4BC8-A9B7-F6383C898A53}" type="slidenum">
              <a:rPr lang="ru-RU" smtClean="0"/>
              <a:t>‹#›</a:t>
            </a:fld>
            <a:endParaRPr lang="ru-RU"/>
          </a:p>
        </p:txBody>
      </p:sp>
    </p:spTree>
    <p:extLst>
      <p:ext uri="{BB962C8B-B14F-4D97-AF65-F5344CB8AC3E}">
        <p14:creationId xmlns:p14="http://schemas.microsoft.com/office/powerpoint/2010/main" val="275803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1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A246-1FCD-4B5D-8424-3892E0D9B4A1}" type="datetimeFigureOut">
              <a:rPr lang="ru-RU" smtClean="0"/>
              <a:t>20.11.2023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E48A7-7725-4BC8-A9B7-F6383C898A53}" type="slidenum">
              <a:rPr lang="ru-RU" smtClean="0"/>
              <a:t>‹#›</a:t>
            </a:fld>
            <a:endParaRPr lang="ru-RU"/>
          </a:p>
        </p:txBody>
      </p:sp>
    </p:spTree>
    <p:extLst>
      <p:ext uri="{BB962C8B-B14F-4D97-AF65-F5344CB8AC3E}">
        <p14:creationId xmlns:p14="http://schemas.microsoft.com/office/powerpoint/2010/main" val="247656772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noFill/>
        </p:spPr>
        <p:txBody>
          <a:bodyPr>
            <a:normAutofit fontScale="90000"/>
          </a:bodyPr>
          <a:lstStyle/>
          <a:p>
            <a:r>
              <a:rPr lang="ru-RU" b="1" dirty="0"/>
              <a:t>Пути формирования понимания процессов</a:t>
            </a:r>
            <a:br>
              <a:rPr lang="ru-RU" b="1" dirty="0"/>
            </a:br>
            <a:r>
              <a:rPr lang="ru-RU" b="1" dirty="0"/>
              <a:t>жизнедеятельности животных </a:t>
            </a:r>
            <a:br>
              <a:rPr lang="ru-RU" b="1" dirty="0"/>
            </a:br>
            <a:r>
              <a:rPr lang="ru-RU" b="1" dirty="0"/>
              <a:t>( Линия 23 ОГЭ)</a:t>
            </a:r>
          </a:p>
        </p:txBody>
      </p:sp>
      <p:sp>
        <p:nvSpPr>
          <p:cNvPr id="3" name="Подзаголовок 2"/>
          <p:cNvSpPr>
            <a:spLocks noGrp="1"/>
          </p:cNvSpPr>
          <p:nvPr>
            <p:ph type="subTitle" idx="1"/>
          </p:nvPr>
        </p:nvSpPr>
        <p:spPr>
          <a:xfrm>
            <a:off x="1523999" y="3602038"/>
            <a:ext cx="9725891" cy="1655762"/>
          </a:xfrm>
        </p:spPr>
        <p:txBody>
          <a:bodyPr>
            <a:normAutofit/>
          </a:bodyPr>
          <a:lstStyle/>
          <a:p>
            <a:pPr algn="just"/>
            <a:r>
              <a:rPr lang="ru-RU" dirty="0"/>
              <a:t>                                                              </a:t>
            </a:r>
            <a:r>
              <a:rPr lang="ru-RU" b="1" dirty="0"/>
              <a:t>Лях Светлана Викторовна </a:t>
            </a:r>
          </a:p>
          <a:p>
            <a:pPr algn="just"/>
            <a:r>
              <a:rPr lang="ru-RU" b="1" dirty="0"/>
              <a:t>                                                              учитель биологии МБОУ СОШ №43</a:t>
            </a:r>
          </a:p>
          <a:p>
            <a:pPr algn="just"/>
            <a:r>
              <a:rPr lang="ru-RU" b="1" dirty="0"/>
              <a:t>                                                               </a:t>
            </a:r>
            <a:r>
              <a:rPr lang="ru-RU" b="1" dirty="0" err="1"/>
              <a:t>х.БараниковскогоСлавянского</a:t>
            </a:r>
            <a:r>
              <a:rPr lang="ru-RU" b="1" dirty="0"/>
              <a:t> района</a:t>
            </a:r>
          </a:p>
        </p:txBody>
      </p:sp>
    </p:spTree>
    <p:extLst>
      <p:ext uri="{BB962C8B-B14F-4D97-AF65-F5344CB8AC3E}">
        <p14:creationId xmlns:p14="http://schemas.microsoft.com/office/powerpoint/2010/main" val="179952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080655"/>
            <a:ext cx="10515600" cy="5096308"/>
          </a:xfrm>
        </p:spPr>
        <p:txBody>
          <a:bodyPr/>
          <a:lstStyle/>
          <a:p>
            <a:r>
              <a:rPr lang="ru-RU" dirty="0"/>
              <a:t>Любая научная работа  предполагает проведение некоего эксперимента для сбора доказательств и оценки реальной ситуации. </a:t>
            </a:r>
            <a:r>
              <a:rPr lang="ru-RU" u="sng" dirty="0"/>
              <a:t>Притом,  чем больше факторов учитывает автор, тем точнее результаты исследования и возможности их использования в дальнейшем. </a:t>
            </a:r>
            <a:r>
              <a:rPr lang="ru-RU" dirty="0"/>
              <a:t>В любом эксперименте важно определить оптимальный объем выборки, который бы позволили получить достоверный результат.</a:t>
            </a:r>
            <a:br>
              <a:rPr lang="ru-RU" dirty="0"/>
            </a:br>
            <a:br>
              <a:rPr lang="ru-RU" dirty="0"/>
            </a:br>
            <a:r>
              <a:rPr lang="ru-RU" dirty="0"/>
              <a:t> </a:t>
            </a:r>
          </a:p>
        </p:txBody>
      </p:sp>
    </p:spTree>
    <p:extLst>
      <p:ext uri="{BB962C8B-B14F-4D97-AF65-F5344CB8AC3E}">
        <p14:creationId xmlns:p14="http://schemas.microsoft.com/office/powerpoint/2010/main" val="188921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3" y="928254"/>
            <a:ext cx="11321143" cy="897371"/>
          </a:xfrm>
        </p:spPr>
        <p:txBody>
          <a:bodyPr>
            <a:normAutofit fontScale="90000"/>
          </a:bodyPr>
          <a:lstStyle/>
          <a:p>
            <a:r>
              <a:rPr lang="ru-RU" b="1" dirty="0" err="1">
                <a:latin typeface="+mn-lt"/>
              </a:rPr>
              <a:t>Подтемы</a:t>
            </a:r>
            <a:r>
              <a:rPr lang="ru-RU" b="1" dirty="0">
                <a:latin typeface="+mn-lt"/>
              </a:rPr>
              <a:t> раздела использование научных методов для изучения биологических объектов, явлений</a:t>
            </a:r>
            <a:br>
              <a:rPr lang="ru-RU" b="1" dirty="0"/>
            </a:br>
            <a:r>
              <a:rPr lang="ru-RU" dirty="0"/>
              <a:t> </a:t>
            </a:r>
          </a:p>
        </p:txBody>
      </p:sp>
      <p:sp>
        <p:nvSpPr>
          <p:cNvPr id="3" name="Объект 2"/>
          <p:cNvSpPr>
            <a:spLocks noGrp="1"/>
          </p:cNvSpPr>
          <p:nvPr>
            <p:ph idx="1"/>
          </p:nvPr>
        </p:nvSpPr>
        <p:spPr/>
        <p:txBody>
          <a:bodyPr/>
          <a:lstStyle/>
          <a:p>
            <a:pPr marL="0" indent="0">
              <a:buNone/>
            </a:pPr>
            <a:endParaRPr lang="ru-RU" b="1" dirty="0"/>
          </a:p>
          <a:p>
            <a:pPr marL="0" indent="0">
              <a:buNone/>
            </a:pPr>
            <a:r>
              <a:rPr lang="ru-RU" sz="3600" b="1" dirty="0"/>
              <a:t>Бактерии и вирусы</a:t>
            </a:r>
          </a:p>
          <a:p>
            <a:pPr marL="0" indent="0">
              <a:buNone/>
            </a:pPr>
            <a:r>
              <a:rPr lang="ru-RU" sz="3600" b="1" dirty="0"/>
              <a:t>Ботаника</a:t>
            </a:r>
          </a:p>
          <a:p>
            <a:pPr marL="0" indent="0">
              <a:buNone/>
            </a:pPr>
            <a:r>
              <a:rPr lang="ru-RU" sz="3600" b="1" dirty="0">
                <a:solidFill>
                  <a:srgbClr val="FF0000"/>
                </a:solidFill>
              </a:rPr>
              <a:t>Зоология</a:t>
            </a:r>
          </a:p>
          <a:p>
            <a:pPr marL="0" indent="0">
              <a:buNone/>
            </a:pPr>
            <a:r>
              <a:rPr lang="ru-RU" sz="3600" b="1" dirty="0"/>
              <a:t>Человек</a:t>
            </a:r>
          </a:p>
          <a:p>
            <a:endParaRPr lang="ru-RU" dirty="0"/>
          </a:p>
        </p:txBody>
      </p:sp>
    </p:spTree>
    <p:extLst>
      <p:ext uri="{BB962C8B-B14F-4D97-AF65-F5344CB8AC3E}">
        <p14:creationId xmlns:p14="http://schemas.microsoft.com/office/powerpoint/2010/main" val="295504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latin typeface="+mn-lt"/>
              </a:rPr>
              <a:t>Основные понятия по теме</a:t>
            </a:r>
          </a:p>
        </p:txBody>
      </p:sp>
      <p:sp>
        <p:nvSpPr>
          <p:cNvPr id="3" name="Объект 2"/>
          <p:cNvSpPr>
            <a:spLocks noGrp="1"/>
          </p:cNvSpPr>
          <p:nvPr>
            <p:ph idx="1"/>
          </p:nvPr>
        </p:nvSpPr>
        <p:spPr>
          <a:xfrm>
            <a:off x="838200" y="1553029"/>
            <a:ext cx="10515600" cy="4978400"/>
          </a:xfrm>
        </p:spPr>
        <p:txBody>
          <a:bodyPr>
            <a:normAutofit fontScale="70000" lnSpcReduction="20000"/>
          </a:bodyPr>
          <a:lstStyle/>
          <a:p>
            <a:r>
              <a:rPr lang="ru-RU" sz="4000" b="1" dirty="0" err="1"/>
              <a:t>Саморегуляция</a:t>
            </a:r>
            <a:endParaRPr lang="ru-RU" sz="4000" b="1" dirty="0"/>
          </a:p>
          <a:p>
            <a:r>
              <a:rPr lang="ru-RU" sz="4000" b="1" dirty="0"/>
              <a:t>Гомеостаз</a:t>
            </a:r>
          </a:p>
          <a:p>
            <a:r>
              <a:rPr lang="ru-RU" sz="4000" b="1" dirty="0"/>
              <a:t>Рефлекс</a:t>
            </a:r>
          </a:p>
          <a:p>
            <a:r>
              <a:rPr lang="ru-RU" sz="4000" b="1" dirty="0"/>
              <a:t>Раздражимость</a:t>
            </a:r>
          </a:p>
          <a:p>
            <a:r>
              <a:rPr lang="ru-RU" sz="4000" b="1" dirty="0"/>
              <a:t>Рост и развитие</a:t>
            </a:r>
          </a:p>
          <a:p>
            <a:r>
              <a:rPr lang="ru-RU" sz="4000" b="1" dirty="0"/>
              <a:t>Питание</a:t>
            </a:r>
          </a:p>
          <a:p>
            <a:r>
              <a:rPr lang="ru-RU" sz="4000" b="1" dirty="0"/>
              <a:t>Дыхание</a:t>
            </a:r>
          </a:p>
          <a:p>
            <a:r>
              <a:rPr lang="ru-RU" sz="4000" b="1" dirty="0"/>
              <a:t>Выделение</a:t>
            </a:r>
          </a:p>
          <a:p>
            <a:r>
              <a:rPr lang="ru-RU" sz="4000" b="1" dirty="0"/>
              <a:t>Воспроизведение</a:t>
            </a:r>
          </a:p>
          <a:p>
            <a:r>
              <a:rPr lang="ru-RU" sz="4000" b="1" dirty="0"/>
              <a:t>Наследственность</a:t>
            </a:r>
          </a:p>
          <a:p>
            <a:r>
              <a:rPr lang="ru-RU" sz="4000" b="1" dirty="0"/>
              <a:t>Изменчивость</a:t>
            </a:r>
          </a:p>
          <a:p>
            <a:endParaRPr lang="ru-RU" dirty="0"/>
          </a:p>
        </p:txBody>
      </p:sp>
    </p:spTree>
    <p:extLst>
      <p:ext uri="{BB962C8B-B14F-4D97-AF65-F5344CB8AC3E}">
        <p14:creationId xmlns:p14="http://schemas.microsoft.com/office/powerpoint/2010/main" val="418909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solidFill>
                  <a:srgbClr val="FF0000"/>
                </a:solidFill>
                <a:latin typeface="+mn-lt"/>
              </a:rPr>
              <a:t>При решении задания №23</a:t>
            </a:r>
          </a:p>
        </p:txBody>
      </p:sp>
      <p:sp>
        <p:nvSpPr>
          <p:cNvPr id="3" name="Объект 2"/>
          <p:cNvSpPr>
            <a:spLocks noGrp="1"/>
          </p:cNvSpPr>
          <p:nvPr>
            <p:ph idx="1"/>
          </p:nvPr>
        </p:nvSpPr>
        <p:spPr/>
        <p:txBody>
          <a:bodyPr>
            <a:normAutofit/>
          </a:bodyPr>
          <a:lstStyle/>
          <a:p>
            <a:pPr marL="0" indent="0">
              <a:buNone/>
            </a:pPr>
            <a:r>
              <a:rPr lang="ru-RU" sz="3600" b="1" dirty="0"/>
              <a:t>1) Внимательно читаем текст задания</a:t>
            </a:r>
          </a:p>
          <a:p>
            <a:pPr marL="0" indent="0">
              <a:buNone/>
            </a:pPr>
            <a:r>
              <a:rPr lang="ru-RU" sz="3600" b="1" dirty="0"/>
              <a:t>2)Анализируем всю информацию, выделяя ключевые моменты</a:t>
            </a:r>
          </a:p>
          <a:p>
            <a:pPr marL="0" indent="0">
              <a:buNone/>
            </a:pPr>
            <a:r>
              <a:rPr lang="ru-RU" sz="3600" b="1" dirty="0"/>
              <a:t>3) Ответы на задание оформляем по пунктам</a:t>
            </a:r>
          </a:p>
          <a:p>
            <a:pPr marL="0" indent="0">
              <a:buNone/>
            </a:pPr>
            <a:r>
              <a:rPr lang="ru-RU" sz="3600" b="1" dirty="0"/>
              <a:t>4)Сколько вопросов-столько пунктов  ответа должно быть</a:t>
            </a:r>
          </a:p>
        </p:txBody>
      </p:sp>
    </p:spTree>
    <p:extLst>
      <p:ext uri="{BB962C8B-B14F-4D97-AF65-F5344CB8AC3E}">
        <p14:creationId xmlns:p14="http://schemas.microsoft.com/office/powerpoint/2010/main" val="367738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928255"/>
            <a:ext cx="10515600" cy="5248708"/>
          </a:xfrm>
        </p:spPr>
        <p:txBody>
          <a:bodyPr>
            <a:normAutofit/>
          </a:bodyPr>
          <a:lstStyle/>
          <a:p>
            <a:pPr marL="0" indent="0">
              <a:buNone/>
            </a:pPr>
            <a:r>
              <a:rPr lang="ru-RU" dirty="0"/>
              <a:t>Ученые изучали регуляцию секреции слюны в полость рта собаки. В ходе первой части эксперимента сравнили действие двух </a:t>
            </a:r>
            <a:r>
              <a:rPr lang="ru-RU" u="sng" dirty="0"/>
              <a:t>раздражителей.</a:t>
            </a:r>
            <a:r>
              <a:rPr lang="ru-RU" dirty="0"/>
              <a:t> В ответ на </a:t>
            </a:r>
            <a:r>
              <a:rPr lang="ru-RU" u="sng" dirty="0"/>
              <a:t>первый раздражитель  — пищу</a:t>
            </a:r>
            <a:r>
              <a:rPr lang="ru-RU" dirty="0"/>
              <a:t>  — у собаки выделяется слюна. В ответ на </a:t>
            </a:r>
            <a:r>
              <a:rPr lang="ru-RU" u="sng" dirty="0"/>
              <a:t>второй  — звуковой сигнал  — слюна не выделяется</a:t>
            </a:r>
            <a:r>
              <a:rPr lang="ru-RU" dirty="0"/>
              <a:t>. Во второй части эксперимента кормлению предшествовал звуковой сигнал. Спустя время слюна выделялась на звуковой сигнал, после которого не следовало кормления.</a:t>
            </a:r>
          </a:p>
          <a:p>
            <a:pPr marL="0" indent="0">
              <a:buNone/>
            </a:pPr>
            <a:r>
              <a:rPr lang="ru-RU" b="1" dirty="0">
                <a:solidFill>
                  <a:srgbClr val="FF0000"/>
                </a:solidFill>
              </a:rPr>
              <a:t>Какой физиологический процесс изучали ученые?</a:t>
            </a:r>
          </a:p>
          <a:p>
            <a:pPr marL="0" indent="0">
              <a:buNone/>
            </a:pPr>
            <a:r>
              <a:rPr lang="ru-RU" b="1" dirty="0">
                <a:solidFill>
                  <a:srgbClr val="FF0000"/>
                </a:solidFill>
              </a:rPr>
              <a:t> </a:t>
            </a:r>
            <a:r>
              <a:rPr lang="ru-RU" b="1" dirty="0">
                <a:solidFill>
                  <a:srgbClr val="0070C0"/>
                </a:solidFill>
              </a:rPr>
              <a:t>Как называется ответ на естественные (пищу) и нейтральные (звуковой сигнал) раздражители?</a:t>
            </a:r>
          </a:p>
          <a:p>
            <a:endParaRPr lang="ru-RU" dirty="0"/>
          </a:p>
          <a:p>
            <a:endParaRPr lang="ru-RU" dirty="0"/>
          </a:p>
        </p:txBody>
      </p:sp>
    </p:spTree>
    <p:extLst>
      <p:ext uri="{BB962C8B-B14F-4D97-AF65-F5344CB8AC3E}">
        <p14:creationId xmlns:p14="http://schemas.microsoft.com/office/powerpoint/2010/main" val="417048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2918716"/>
            <a:ext cx="10515600" cy="1325563"/>
          </a:xfrm>
        </p:spPr>
        <p:txBody>
          <a:bodyPr/>
          <a:lstStyle/>
          <a:p>
            <a:endParaRPr lang="ru-RU"/>
          </a:p>
        </p:txBody>
      </p:sp>
      <p:sp>
        <p:nvSpPr>
          <p:cNvPr id="3" name="Объект 2"/>
          <p:cNvSpPr>
            <a:spLocks noGrp="1"/>
          </p:cNvSpPr>
          <p:nvPr>
            <p:ph idx="1"/>
          </p:nvPr>
        </p:nvSpPr>
        <p:spPr>
          <a:xfrm>
            <a:off x="838200" y="498764"/>
            <a:ext cx="10515600" cy="5678199"/>
          </a:xfrm>
        </p:spPr>
        <p:txBody>
          <a:bodyPr/>
          <a:lstStyle/>
          <a:p>
            <a:r>
              <a:rPr lang="ru-RU" dirty="0"/>
              <a:t>Работа нервной системы осуществляется </a:t>
            </a:r>
            <a:r>
              <a:rPr lang="ru-RU" b="1" dirty="0"/>
              <a:t>рефлекторно</a:t>
            </a:r>
            <a:r>
              <a:rPr lang="ru-RU" dirty="0"/>
              <a:t>.</a:t>
            </a:r>
            <a:br>
              <a:rPr lang="ru-RU" dirty="0"/>
            </a:br>
            <a:r>
              <a:rPr lang="ru-RU" b="1" dirty="0"/>
              <a:t>Рефлекс </a:t>
            </a:r>
            <a:r>
              <a:rPr lang="ru-RU" dirty="0"/>
              <a:t>– ответная реакция организма на раздражение при участии и под контролем нервной системы </a:t>
            </a:r>
            <a:br>
              <a:rPr lang="ru-RU" dirty="0"/>
            </a:br>
            <a:endParaRPr lang="ru-RU" dirty="0"/>
          </a:p>
        </p:txBody>
      </p:sp>
      <p:grpSp>
        <p:nvGrpSpPr>
          <p:cNvPr id="6" name="Группа 5"/>
          <p:cNvGrpSpPr/>
          <p:nvPr/>
        </p:nvGrpSpPr>
        <p:grpSpPr>
          <a:xfrm rot="10800000">
            <a:off x="2041650" y="2078182"/>
            <a:ext cx="8249685" cy="4409392"/>
            <a:chOff x="2032992" y="1222044"/>
            <a:chExt cx="8126015" cy="5030390"/>
          </a:xfrm>
        </p:grpSpPr>
        <p:sp>
          <p:nvSpPr>
            <p:cNvPr id="7" name="Полилиния 6"/>
            <p:cNvSpPr/>
            <p:nvPr/>
          </p:nvSpPr>
          <p:spPr>
            <a:xfrm rot="10800000">
              <a:off x="2032992" y="1222044"/>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ru-RU" sz="3600" kern="1200" dirty="0"/>
                <a:t>Условный (приобретенный)</a:t>
              </a:r>
            </a:p>
          </p:txBody>
        </p:sp>
        <p:sp>
          <p:nvSpPr>
            <p:cNvPr id="8" name="Полилиния 7"/>
            <p:cNvSpPr/>
            <p:nvPr/>
          </p:nvSpPr>
          <p:spPr>
            <a:xfrm rot="10800000">
              <a:off x="6289476" y="1222044"/>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ru-RU" sz="3600" dirty="0"/>
                <a:t>Безусловный</a:t>
              </a:r>
            </a:p>
            <a:p>
              <a:pPr lvl="0" algn="ctr" defTabSz="2889250">
                <a:lnSpc>
                  <a:spcPct val="90000"/>
                </a:lnSpc>
                <a:spcBef>
                  <a:spcPct val="0"/>
                </a:spcBef>
                <a:spcAft>
                  <a:spcPct val="35000"/>
                </a:spcAft>
              </a:pPr>
              <a:r>
                <a:rPr lang="ru-RU" sz="3600" dirty="0"/>
                <a:t>( врожденный)</a:t>
              </a:r>
              <a:endParaRPr lang="ru-RU" sz="3600" kern="1200" dirty="0"/>
            </a:p>
          </p:txBody>
        </p:sp>
        <p:sp>
          <p:nvSpPr>
            <p:cNvPr id="9" name="Полилиния 8"/>
            <p:cNvSpPr/>
            <p:nvPr/>
          </p:nvSpPr>
          <p:spPr>
            <a:xfrm rot="10800000">
              <a:off x="4161234" y="3930716"/>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ru-RU" sz="6500" kern="1200" dirty="0"/>
                <a:t>Рефлекс</a:t>
              </a:r>
            </a:p>
          </p:txBody>
        </p:sp>
      </p:grpSp>
    </p:spTree>
    <p:extLst>
      <p:ext uri="{BB962C8B-B14F-4D97-AF65-F5344CB8AC3E}">
        <p14:creationId xmlns:p14="http://schemas.microsoft.com/office/powerpoint/2010/main" val="87504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psy-files.ru/wp-content/uploads/5/c/1/5c11716b431d6de5e5969f627f4ec01e.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29491" y="365124"/>
            <a:ext cx="10924309" cy="614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1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https://cf.ppt-online.org/files/slide/z/ZGe8gV1bL3Qx2Ud6viHXawOfP4qIoCncWYKymMRT7/slide-3.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365125"/>
            <a:ext cx="10515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8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https://cf.ppt-online.org/files/slide/z/ZGe8gV1bL3Qx2Ud6viHXawOfP4qIoCncWYKymMRT7/slide-11.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365125"/>
            <a:ext cx="10515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8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4" name="Picture 6" descr="https://ferrethome.ru/wp-content/uploads/6/e/b/6eb7ac35ba2814d3a18fb288629b0ce0.jpe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55574" y="365125"/>
            <a:ext cx="11343699" cy="61880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ferrethome.ru/wp-content/uploads/6/e/b/6eb7ac35ba2814d3a18fb288629b0ce0.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8610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b="1" dirty="0"/>
              <a:t>ЛИНИЯ 23</a:t>
            </a:r>
          </a:p>
        </p:txBody>
      </p:sp>
      <p:sp>
        <p:nvSpPr>
          <p:cNvPr id="3" name="Замещающее содержимое 2"/>
          <p:cNvSpPr>
            <a:spLocks noGrp="1"/>
          </p:cNvSpPr>
          <p:nvPr>
            <p:ph idx="1"/>
          </p:nvPr>
        </p:nvSpPr>
        <p:spPr>
          <a:xfrm>
            <a:off x="838200" y="1320800"/>
            <a:ext cx="10515600" cy="5268686"/>
          </a:xfrm>
        </p:spPr>
        <p:txBody>
          <a:bodyPr>
            <a:normAutofit lnSpcReduction="10000"/>
          </a:bodyPr>
          <a:lstStyle/>
          <a:p>
            <a:r>
              <a:rPr lang="ru-RU" altLang="en-US" b="1" dirty="0"/>
              <a:t>Уровень сложности задания: </a:t>
            </a:r>
            <a:r>
              <a:rPr lang="ru-RU" altLang="en-US" dirty="0"/>
              <a:t>высокий ( </a:t>
            </a:r>
            <a:r>
              <a:rPr lang="ru-RU" dirty="0"/>
              <a:t>предполагают развёрнутый аргументированный ответ)</a:t>
            </a:r>
            <a:endParaRPr lang="ru-RU" altLang="en-US" dirty="0"/>
          </a:p>
          <a:p>
            <a:r>
              <a:rPr lang="ru-RU" altLang="en-US" b="1" dirty="0"/>
              <a:t>Максимальный балл:</a:t>
            </a:r>
            <a:r>
              <a:rPr lang="ru-RU" altLang="en-US" dirty="0"/>
              <a:t> 2</a:t>
            </a:r>
            <a:r>
              <a:rPr lang="ru-RU" altLang="en-US" b="1" dirty="0"/>
              <a:t> </a:t>
            </a:r>
            <a:r>
              <a:rPr lang="ru-RU" altLang="en-US" dirty="0"/>
              <a:t>балла</a:t>
            </a:r>
            <a:r>
              <a:rPr lang="ru-RU" dirty="0"/>
              <a:t> (при отсутствии биологических  ошибок)</a:t>
            </a:r>
            <a:r>
              <a:rPr lang="ru-RU" altLang="en-US" dirty="0"/>
              <a:t> </a:t>
            </a:r>
          </a:p>
          <a:p>
            <a:r>
              <a:rPr lang="ru-RU" altLang="en-US" b="1" dirty="0"/>
              <a:t>Примерное время выполнения: </a:t>
            </a:r>
            <a:r>
              <a:rPr lang="ru-RU" altLang="en-US" dirty="0"/>
              <a:t>15 минут.</a:t>
            </a:r>
            <a:endParaRPr lang="ru-RU" altLang="en-US" b="1" dirty="0"/>
          </a:p>
          <a:p>
            <a:r>
              <a:rPr lang="ru-RU" altLang="en-US" b="1" dirty="0"/>
              <a:t>Проверяемые элементы:</a:t>
            </a:r>
            <a:r>
              <a:rPr lang="ru-RU" altLang="en-US" dirty="0"/>
              <a:t> </a:t>
            </a:r>
            <a:r>
              <a:rPr lang="ru-RU" dirty="0"/>
              <a:t>проверяет умение объяснять результаты, полученные в ходе </a:t>
            </a:r>
            <a:r>
              <a:rPr lang="ru-RU" dirty="0" err="1"/>
              <a:t>эксперимента;анализировать</a:t>
            </a:r>
            <a:r>
              <a:rPr lang="ru-RU" dirty="0"/>
              <a:t> влияние условий на экспериментальные объекты; выдвигать гипотезы и формулировать выводы.</a:t>
            </a:r>
          </a:p>
          <a:p>
            <a:r>
              <a:rPr lang="ru-RU" altLang="en-US" b="1" dirty="0"/>
              <a:t>Коды элементов содержания :</a:t>
            </a:r>
            <a:r>
              <a:rPr lang="ru-RU" altLang="en-US" dirty="0"/>
              <a:t> 1 - Биология как наука. Методы биологии; 2 - Признаки живых организмов; 3 - Система, многообразие и эволюция живой природы; 4 -Человек и его здоровье ; 5 -Взаимосвязи организмов и окружающей среды</a:t>
            </a:r>
          </a:p>
          <a:p>
            <a:endParaRPr lang="ru-RU" altLang="en-US" dirty="0"/>
          </a:p>
          <a:p>
            <a:endParaRPr lang="ru-RU" altLang="en-US" dirty="0"/>
          </a:p>
        </p:txBody>
      </p:sp>
    </p:spTree>
    <p:extLst>
      <p:ext uri="{BB962C8B-B14F-4D97-AF65-F5344CB8AC3E}">
        <p14:creationId xmlns:p14="http://schemas.microsoft.com/office/powerpoint/2010/main" val="1673104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t> </a:t>
            </a:r>
            <a:r>
              <a:rPr lang="ru-RU" sz="3100" b="1" dirty="0">
                <a:latin typeface="+mn-lt"/>
              </a:rPr>
              <a:t>Правильный ответ должен содержать следующие элементы:</a:t>
            </a:r>
            <a:br>
              <a:rPr lang="ru-RU" sz="3100" b="1" dirty="0">
                <a:latin typeface="+mn-lt"/>
              </a:rPr>
            </a:br>
            <a:endParaRPr lang="ru-RU" sz="3100" dirty="0">
              <a:latin typeface="+mn-lt"/>
            </a:endParaRPr>
          </a:p>
        </p:txBody>
      </p:sp>
      <p:sp>
        <p:nvSpPr>
          <p:cNvPr id="3" name="Объект 2"/>
          <p:cNvSpPr>
            <a:spLocks noGrp="1"/>
          </p:cNvSpPr>
          <p:nvPr>
            <p:ph idx="1"/>
          </p:nvPr>
        </p:nvSpPr>
        <p:spPr>
          <a:xfrm>
            <a:off x="838200" y="1399309"/>
            <a:ext cx="10515600" cy="4777654"/>
          </a:xfrm>
        </p:spPr>
        <p:txBody>
          <a:bodyPr/>
          <a:lstStyle/>
          <a:p>
            <a:pPr marL="0" indent="0">
              <a:buNone/>
            </a:pPr>
            <a:r>
              <a:rPr lang="ru-RU" b="1" dirty="0">
                <a:solidFill>
                  <a:srgbClr val="FF0000"/>
                </a:solidFill>
              </a:rPr>
              <a:t>1.  Ученые изучали рефлекс.</a:t>
            </a:r>
          </a:p>
          <a:p>
            <a:pPr marL="0" indent="0">
              <a:buNone/>
            </a:pPr>
            <a:r>
              <a:rPr lang="ru-RU" b="1" dirty="0">
                <a:solidFill>
                  <a:srgbClr val="0070C0"/>
                </a:solidFill>
              </a:rPr>
              <a:t>2.  Реакция на пищу  — безусловный рефлекс, реакция на звуковой сигнал, выработавшийся путем научения  — условный рефлекс.</a:t>
            </a:r>
          </a:p>
          <a:p>
            <a:endParaRPr lang="ru-RU" dirty="0"/>
          </a:p>
        </p:txBody>
      </p:sp>
    </p:spTree>
    <p:extLst>
      <p:ext uri="{BB962C8B-B14F-4D97-AF65-F5344CB8AC3E}">
        <p14:creationId xmlns:p14="http://schemas.microsoft.com/office/powerpoint/2010/main" val="70891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720436"/>
            <a:ext cx="10515600" cy="5456527"/>
          </a:xfrm>
        </p:spPr>
        <p:txBody>
          <a:bodyPr>
            <a:normAutofit/>
          </a:bodyPr>
          <a:lstStyle/>
          <a:p>
            <a:pPr marL="0" indent="0">
              <a:buNone/>
            </a:pPr>
            <a:r>
              <a:rPr lang="ru-RU" dirty="0"/>
              <a:t>Лауреат Нобелевской премии по физиологии И. П. Павлов проделал следующий эксперимент, получивший в науке название «мнимое кормление». В желудок подопытной собаки учёный накладывал фистулу (искусственный канал из желудка наружу), а пищевод выводил на кожу шеи. После чего учёный кормил животное маленьким кусочками мяса. </a:t>
            </a:r>
            <a:r>
              <a:rPr lang="ru-RU" u="sng" dirty="0"/>
              <a:t>Проглоченные, они тотчас выпадали. Уже через 5-7 минут после начала кормления у собаки в желудке начиналось обильное </a:t>
            </a:r>
            <a:r>
              <a:rPr lang="ru-RU" u="sng" dirty="0" err="1"/>
              <a:t>сокоотделение</a:t>
            </a:r>
            <a:r>
              <a:rPr lang="ru-RU" u="sng" dirty="0"/>
              <a:t>, которое продолжалось 2-3 часа</a:t>
            </a:r>
            <a:r>
              <a:rPr lang="ru-RU" dirty="0"/>
              <a:t>, хотя сам процесс приёма пищи длился всего несколько минут. </a:t>
            </a:r>
          </a:p>
          <a:p>
            <a:pPr marL="0" indent="0">
              <a:buNone/>
            </a:pPr>
            <a:r>
              <a:rPr lang="ru-RU" b="1" dirty="0">
                <a:solidFill>
                  <a:srgbClr val="FF0000"/>
                </a:solidFill>
              </a:rPr>
              <a:t>Какой вывод можно сделать из данного опыта?</a:t>
            </a:r>
          </a:p>
          <a:p>
            <a:pPr marL="0" indent="0">
              <a:buNone/>
            </a:pPr>
            <a:r>
              <a:rPr lang="ru-RU" b="1" dirty="0">
                <a:solidFill>
                  <a:srgbClr val="0070C0"/>
                </a:solidFill>
              </a:rPr>
              <a:t> Почему данный опыт получил название опыт «мнимого кормления»?</a:t>
            </a:r>
          </a:p>
        </p:txBody>
      </p:sp>
    </p:spTree>
    <p:extLst>
      <p:ext uri="{BB962C8B-B14F-4D97-AF65-F5344CB8AC3E}">
        <p14:creationId xmlns:p14="http://schemas.microsoft.com/office/powerpoint/2010/main" val="377372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avatars.mds.yandex.net/i?id=c1b8c303239ae64de2e3bfb07567ab52_l-4507655-images-thumbs&amp;n=1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34291" y="365124"/>
            <a:ext cx="10834253" cy="614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48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080655"/>
            <a:ext cx="10515600" cy="5096308"/>
          </a:xfrm>
        </p:spPr>
        <p:txBody>
          <a:bodyPr/>
          <a:lstStyle/>
          <a:p>
            <a:pPr marL="0" indent="0">
              <a:buNone/>
            </a:pPr>
            <a:r>
              <a:rPr lang="ru-RU" b="1" dirty="0"/>
              <a:t>  Правильный ответ должен содержать следующие элементы:</a:t>
            </a:r>
            <a:br>
              <a:rPr lang="ru-RU" dirty="0"/>
            </a:br>
            <a:endParaRPr lang="ru-RU" dirty="0"/>
          </a:p>
          <a:p>
            <a:pPr marL="0" indent="0">
              <a:buNone/>
            </a:pPr>
            <a:r>
              <a:rPr lang="ru-RU" b="1" dirty="0">
                <a:solidFill>
                  <a:srgbClr val="FF0000"/>
                </a:solidFill>
              </a:rPr>
              <a:t>1) выделение желудочного сока не связано с попаданием пищи в желудок,</a:t>
            </a:r>
            <a:br>
              <a:rPr lang="ru-RU" dirty="0"/>
            </a:br>
            <a:r>
              <a:rPr lang="ru-RU" dirty="0">
                <a:solidFill>
                  <a:srgbClr val="FF0000"/>
                </a:solidFill>
              </a:rPr>
              <a:t>ИЛИ выделение желудочного сока вызывается раздражением рецепторов во рту, а не в желудке;</a:t>
            </a:r>
            <a:br>
              <a:rPr lang="ru-RU" dirty="0"/>
            </a:br>
            <a:endParaRPr lang="ru-RU" dirty="0"/>
          </a:p>
          <a:p>
            <a:pPr marL="0" indent="0">
              <a:buNone/>
            </a:pPr>
            <a:r>
              <a:rPr lang="ru-RU" b="1" dirty="0">
                <a:solidFill>
                  <a:srgbClr val="0070C0"/>
                </a:solidFill>
              </a:rPr>
              <a:t>2) проглоченная собакой пища не попадала в желудок и не подвергалась расщеплению и усвоению.</a:t>
            </a:r>
          </a:p>
        </p:txBody>
      </p:sp>
    </p:spTree>
    <p:extLst>
      <p:ext uri="{BB962C8B-B14F-4D97-AF65-F5344CB8AC3E}">
        <p14:creationId xmlns:p14="http://schemas.microsoft.com/office/powerpoint/2010/main" val="173459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В XVIII веке французский учёный провёл следующий опыт. Он </a:t>
            </a:r>
            <a:r>
              <a:rPr lang="ru-RU" u="sng" dirty="0"/>
              <a:t>давал крупным хищным птицам проглатывать туго набитые мясом полые металлические трубочки с большим числом дырочек в стенках</a:t>
            </a:r>
            <a:r>
              <a:rPr lang="ru-RU" dirty="0"/>
              <a:t>. Примерно </a:t>
            </a:r>
            <a:r>
              <a:rPr lang="ru-RU" u="sng" dirty="0"/>
              <a:t>через сутки </a:t>
            </a:r>
            <a:r>
              <a:rPr lang="ru-RU" dirty="0"/>
              <a:t>птицы извергали трубочки через рот обратно. И каждый раз </a:t>
            </a:r>
            <a:r>
              <a:rPr lang="ru-RU" u="sng" dirty="0"/>
              <a:t>мясо</a:t>
            </a:r>
            <a:r>
              <a:rPr lang="ru-RU" dirty="0"/>
              <a:t> в этих трубочках </a:t>
            </a:r>
            <a:r>
              <a:rPr lang="ru-RU" u="sng" dirty="0"/>
              <a:t>отсутствовало.</a:t>
            </a:r>
          </a:p>
          <a:p>
            <a:pPr marL="0" indent="0">
              <a:buNone/>
            </a:pPr>
            <a:r>
              <a:rPr lang="ru-RU" dirty="0"/>
              <a:t> </a:t>
            </a:r>
            <a:r>
              <a:rPr lang="ru-RU" b="1" dirty="0">
                <a:solidFill>
                  <a:srgbClr val="FF0000"/>
                </a:solidFill>
              </a:rPr>
              <a:t>Какой процесс жизнедеятельности хищных птиц исследовал учёный в своём эксперименте? </a:t>
            </a:r>
          </a:p>
          <a:p>
            <a:pPr marL="0" indent="0">
              <a:buNone/>
            </a:pPr>
            <a:r>
              <a:rPr lang="ru-RU" b="1" dirty="0">
                <a:solidFill>
                  <a:srgbClr val="0070C0"/>
                </a:solidFill>
              </a:rPr>
              <a:t>Какой вывод можно сделать по результатам эксперимента?</a:t>
            </a:r>
          </a:p>
        </p:txBody>
      </p:sp>
    </p:spTree>
    <p:extLst>
      <p:ext uri="{BB962C8B-B14F-4D97-AF65-F5344CB8AC3E}">
        <p14:creationId xmlns:p14="http://schemas.microsoft.com/office/powerpoint/2010/main" val="332818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00" b="1" dirty="0"/>
              <a:t>Правильный ответ должен содержать следующие элементы:</a:t>
            </a:r>
            <a:br>
              <a:rPr lang="ru-RU" dirty="0"/>
            </a:br>
            <a:endParaRPr lang="ru-RU" dirty="0"/>
          </a:p>
        </p:txBody>
      </p:sp>
      <p:sp>
        <p:nvSpPr>
          <p:cNvPr id="3" name="Объект 2"/>
          <p:cNvSpPr>
            <a:spLocks noGrp="1"/>
          </p:cNvSpPr>
          <p:nvPr>
            <p:ph idx="1"/>
          </p:nvPr>
        </p:nvSpPr>
        <p:spPr/>
        <p:txBody>
          <a:bodyPr/>
          <a:lstStyle/>
          <a:p>
            <a:pPr marL="0" indent="0">
              <a:buNone/>
            </a:pPr>
            <a:r>
              <a:rPr lang="ru-RU" b="1" dirty="0">
                <a:solidFill>
                  <a:srgbClr val="FF0000"/>
                </a:solidFill>
              </a:rPr>
              <a:t>1) процесс пищеварения у хищных птиц;</a:t>
            </a:r>
            <a:br>
              <a:rPr lang="ru-RU" dirty="0"/>
            </a:br>
            <a:endParaRPr lang="ru-RU" dirty="0"/>
          </a:p>
          <a:p>
            <a:pPr marL="0" indent="0">
              <a:buNone/>
            </a:pPr>
            <a:r>
              <a:rPr lang="ru-RU" b="1" dirty="0">
                <a:solidFill>
                  <a:srgbClr val="0070C0"/>
                </a:solidFill>
              </a:rPr>
              <a:t>2) у хищных птиц мясо переваривается пищеварительными соками (желудочным соком)</a:t>
            </a:r>
            <a:br>
              <a:rPr lang="ru-RU" b="1" dirty="0">
                <a:solidFill>
                  <a:srgbClr val="0070C0"/>
                </a:solidFill>
              </a:rPr>
            </a:br>
            <a:r>
              <a:rPr lang="ru-RU" b="1" dirty="0">
                <a:solidFill>
                  <a:srgbClr val="0070C0"/>
                </a:solidFill>
              </a:rPr>
              <a:t>ИЛИ на переваривание мяса птица тратит примерно одни сутки.</a:t>
            </a:r>
          </a:p>
          <a:p>
            <a:endParaRPr lang="ru-RU" dirty="0"/>
          </a:p>
        </p:txBody>
      </p:sp>
    </p:spTree>
    <p:extLst>
      <p:ext uri="{BB962C8B-B14F-4D97-AF65-F5344CB8AC3E}">
        <p14:creationId xmlns:p14="http://schemas.microsoft.com/office/powerpoint/2010/main" val="1642093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0">
              <a:buNone/>
            </a:pPr>
            <a:r>
              <a:rPr lang="ru-RU" dirty="0"/>
              <a:t>Учёные изучали влияние </a:t>
            </a:r>
            <a:r>
              <a:rPr lang="ru-RU" dirty="0" err="1"/>
              <a:t>трифенилфосфата</a:t>
            </a:r>
            <a:r>
              <a:rPr lang="ru-RU" dirty="0"/>
              <a:t> (ТФФ) на организм мальков аквариумных рыбок. </a:t>
            </a:r>
            <a:r>
              <a:rPr lang="ru-RU" u="sng" dirty="0"/>
              <a:t>В воду в аквариуме добавляли ТФФ </a:t>
            </a:r>
            <a:r>
              <a:rPr lang="ru-RU" dirty="0"/>
              <a:t>в разных концентрациях, определяли жизненные показатели вылупившихся мальков и наблюдали за их развитием. Оказалось, что </a:t>
            </a:r>
            <a:r>
              <a:rPr lang="ru-RU" u="sng" dirty="0"/>
              <a:t>чем выше концентрация ТФФ в воде, тем ниже частота сердечных сокращений у мальков рыбок, тем больше мальков вылупляется с пороками развития и тем меньшую массу имеют вылупившиеся мальки</a:t>
            </a:r>
            <a:r>
              <a:rPr lang="ru-RU" b="1" u="sng" dirty="0"/>
              <a:t>. </a:t>
            </a:r>
          </a:p>
          <a:p>
            <a:pPr marL="0" indent="0">
              <a:buNone/>
            </a:pPr>
            <a:r>
              <a:rPr lang="ru-RU" b="1" dirty="0">
                <a:solidFill>
                  <a:srgbClr val="FF0000"/>
                </a:solidFill>
              </a:rPr>
              <a:t>Какой вывод относительно влияния ТФФ на физиологию мальков можно сделать из данного исследования?</a:t>
            </a:r>
          </a:p>
          <a:p>
            <a:pPr marL="0" indent="0">
              <a:buNone/>
            </a:pPr>
            <a:r>
              <a:rPr lang="ru-RU" dirty="0">
                <a:solidFill>
                  <a:srgbClr val="0070C0"/>
                </a:solidFill>
              </a:rPr>
              <a:t> </a:t>
            </a:r>
            <a:r>
              <a:rPr lang="ru-RU" b="1" dirty="0">
                <a:solidFill>
                  <a:srgbClr val="0070C0"/>
                </a:solidFill>
              </a:rPr>
              <a:t>Как Вы считаете, что использовалось в качестве </a:t>
            </a:r>
            <a:r>
              <a:rPr lang="ru-RU" b="1" u="sng" dirty="0">
                <a:solidFill>
                  <a:srgbClr val="0070C0"/>
                </a:solidFill>
              </a:rPr>
              <a:t>контроля</a:t>
            </a:r>
            <a:r>
              <a:rPr lang="ru-RU" b="1" dirty="0">
                <a:solidFill>
                  <a:srgbClr val="0070C0"/>
                </a:solidFill>
              </a:rPr>
              <a:t> в эксперименте?</a:t>
            </a:r>
          </a:p>
        </p:txBody>
      </p:sp>
    </p:spTree>
    <p:extLst>
      <p:ext uri="{BB962C8B-B14F-4D97-AF65-F5344CB8AC3E}">
        <p14:creationId xmlns:p14="http://schemas.microsoft.com/office/powerpoint/2010/main" val="3833241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219200"/>
            <a:ext cx="10515600" cy="4957763"/>
          </a:xfrm>
        </p:spPr>
        <p:txBody>
          <a:bodyPr/>
          <a:lstStyle/>
          <a:p>
            <a:pPr marL="0" indent="0">
              <a:buNone/>
            </a:pPr>
            <a:r>
              <a:rPr lang="ru-RU" b="1" dirty="0"/>
              <a:t> Правильный ответ должен содержать следующие элементы:</a:t>
            </a:r>
          </a:p>
          <a:p>
            <a:pPr marL="0" indent="0">
              <a:buNone/>
            </a:pPr>
            <a:r>
              <a:rPr lang="ru-RU" dirty="0">
                <a:solidFill>
                  <a:srgbClr val="FF0000"/>
                </a:solidFill>
              </a:rPr>
              <a:t>1) ТФФ угнетает сердечную деятельность и вызывает пороки развития;</a:t>
            </a:r>
            <a:endParaRPr lang="ru-RU" b="1" dirty="0">
              <a:solidFill>
                <a:srgbClr val="0070C0"/>
              </a:solidFill>
            </a:endParaRPr>
          </a:p>
          <a:p>
            <a:pPr marL="0" indent="0">
              <a:buNone/>
            </a:pPr>
            <a:r>
              <a:rPr lang="ru-RU" b="1" dirty="0">
                <a:solidFill>
                  <a:srgbClr val="0070C0"/>
                </a:solidFill>
              </a:rPr>
              <a:t>2) в качестве контроля необходимо использовать чистую воду и развивающихся в ней мальков тех же видов рыб.</a:t>
            </a:r>
          </a:p>
        </p:txBody>
      </p:sp>
    </p:spTree>
    <p:extLst>
      <p:ext uri="{BB962C8B-B14F-4D97-AF65-F5344CB8AC3E}">
        <p14:creationId xmlns:p14="http://schemas.microsoft.com/office/powerpoint/2010/main" val="2804282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484909"/>
            <a:ext cx="10515600" cy="5692054"/>
          </a:xfrm>
        </p:spPr>
        <p:txBody>
          <a:bodyPr>
            <a:noAutofit/>
          </a:bodyPr>
          <a:lstStyle/>
          <a:p>
            <a:pPr marL="0" indent="0">
              <a:buNone/>
            </a:pPr>
            <a:r>
              <a:rPr lang="ru-RU" dirty="0"/>
              <a:t>Знаменитый эксперимент Авиценны: двух ягнят одного помёта поместили в две клетки и кормили абсолютно одинаково. Но </a:t>
            </a:r>
            <a:r>
              <a:rPr lang="ru-RU" u="sng" dirty="0"/>
              <a:t>один из ягнят видел клетку с волком</a:t>
            </a:r>
            <a:r>
              <a:rPr lang="ru-RU" dirty="0"/>
              <a:t>. В начале эксперимента оба ягнёнка имели приблизительно одинаковую массу тела.</a:t>
            </a:r>
          </a:p>
          <a:p>
            <a:pPr marL="0" indent="0">
              <a:buNone/>
            </a:pPr>
            <a:r>
              <a:rPr lang="ru-RU" dirty="0"/>
              <a:t> Через некоторое время тот ягнёнок, который не видел волка, был бодрым и толстеньким. Другой же, видевший волка</a:t>
            </a:r>
            <a:br>
              <a:rPr lang="ru-RU" dirty="0"/>
            </a:br>
            <a:r>
              <a:rPr lang="ru-RU" dirty="0"/>
              <a:t>постоянно, был подавлен, малоподвижный, худой, шерсть была неопрятная.</a:t>
            </a:r>
            <a:br>
              <a:rPr lang="ru-RU" dirty="0"/>
            </a:br>
            <a:r>
              <a:rPr lang="ru-RU" dirty="0">
                <a:solidFill>
                  <a:srgbClr val="FF0000"/>
                </a:solidFill>
              </a:rPr>
              <a:t>Какой вывод мог сделать учёный по итогам эксперимента?</a:t>
            </a:r>
            <a:br>
              <a:rPr lang="ru-RU" dirty="0">
                <a:solidFill>
                  <a:srgbClr val="FF0000"/>
                </a:solidFill>
              </a:rPr>
            </a:br>
            <a:r>
              <a:rPr lang="ru-RU" b="1" dirty="0">
                <a:solidFill>
                  <a:srgbClr val="0070C0"/>
                </a:solidFill>
              </a:rPr>
              <a:t>Можно ли считать результаты эксперимента достоверными?</a:t>
            </a:r>
          </a:p>
          <a:p>
            <a:pPr marL="0" indent="0">
              <a:buNone/>
            </a:pPr>
            <a:r>
              <a:rPr lang="ru-RU" b="1" dirty="0">
                <a:solidFill>
                  <a:srgbClr val="00B050"/>
                </a:solidFill>
              </a:rPr>
              <a:t> </a:t>
            </a:r>
            <a:r>
              <a:rPr lang="ru-RU" b="1" dirty="0">
                <a:solidFill>
                  <a:srgbClr val="0070C0"/>
                </a:solidFill>
              </a:rPr>
              <a:t>Ответ поясните. </a:t>
            </a:r>
            <a:br>
              <a:rPr lang="ru-RU" dirty="0"/>
            </a:br>
            <a:endParaRPr lang="ru-RU" dirty="0"/>
          </a:p>
        </p:txBody>
      </p:sp>
    </p:spTree>
    <p:extLst>
      <p:ext uri="{BB962C8B-B14F-4D97-AF65-F5344CB8AC3E}">
        <p14:creationId xmlns:p14="http://schemas.microsoft.com/office/powerpoint/2010/main" val="1739561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4085592220"/>
              </p:ext>
            </p:extLst>
          </p:nvPr>
        </p:nvGraphicFramePr>
        <p:xfrm>
          <a:off x="314326" y="188229"/>
          <a:ext cx="11544300" cy="6526896"/>
        </p:xfrm>
        <a:graphic>
          <a:graphicData uri="http://schemas.openxmlformats.org/drawingml/2006/table">
            <a:tbl>
              <a:tblPr/>
              <a:tblGrid>
                <a:gridCol w="11544300">
                  <a:extLst>
                    <a:ext uri="{9D8B030D-6E8A-4147-A177-3AD203B41FA5}">
                      <a16:colId xmlns:a16="http://schemas.microsoft.com/office/drawing/2014/main" val="2246712"/>
                    </a:ext>
                  </a:extLst>
                </a:gridCol>
              </a:tblGrid>
              <a:tr h="6526896">
                <a:tc>
                  <a:txBody>
                    <a:bodyPr/>
                    <a:lstStyle/>
                    <a:p>
                      <a:r>
                        <a:rPr lang="ru-RU" sz="2800" b="1" i="0" dirty="0">
                          <a:solidFill>
                            <a:srgbClr val="000000"/>
                          </a:solidFill>
                          <a:effectLst/>
                          <a:latin typeface="+mn-lt"/>
                        </a:rPr>
                        <a:t>Правильный ответ должен содержать следующие элементы:</a:t>
                      </a:r>
                      <a:br>
                        <a:rPr lang="ru-RU" sz="2800" b="1" i="0" dirty="0">
                          <a:solidFill>
                            <a:srgbClr val="000000"/>
                          </a:solidFill>
                          <a:effectLst/>
                          <a:latin typeface="+mn-lt"/>
                        </a:rPr>
                      </a:br>
                      <a:r>
                        <a:rPr lang="ru-RU" sz="2800" b="0" i="0" dirty="0">
                          <a:solidFill>
                            <a:srgbClr val="FF0000"/>
                          </a:solidFill>
                          <a:effectLst/>
                          <a:latin typeface="+mn-lt"/>
                        </a:rPr>
                        <a:t>1) психическое состояние отрицательно влияет на физиологические</a:t>
                      </a:r>
                      <a:r>
                        <a:rPr lang="ru-RU" sz="2800" b="0" i="0" baseline="0" dirty="0">
                          <a:solidFill>
                            <a:srgbClr val="FF0000"/>
                          </a:solidFill>
                          <a:effectLst/>
                          <a:latin typeface="+mn-lt"/>
                        </a:rPr>
                        <a:t> </a:t>
                      </a:r>
                      <a:r>
                        <a:rPr lang="ru-RU" sz="2800" b="0" i="0" dirty="0">
                          <a:solidFill>
                            <a:srgbClr val="FF0000"/>
                          </a:solidFill>
                          <a:effectLst/>
                          <a:latin typeface="+mn-lt"/>
                        </a:rPr>
                        <a:t>функции организма,</a:t>
                      </a:r>
                      <a:br>
                        <a:rPr lang="ru-RU" sz="2800" b="0" i="0" dirty="0">
                          <a:solidFill>
                            <a:srgbClr val="FF0000"/>
                          </a:solidFill>
                          <a:effectLst/>
                          <a:latin typeface="+mn-lt"/>
                        </a:rPr>
                      </a:br>
                      <a:r>
                        <a:rPr lang="ru-RU" sz="2800" b="1" i="0" dirty="0">
                          <a:solidFill>
                            <a:srgbClr val="FF0000"/>
                          </a:solidFill>
                          <a:effectLst/>
                          <a:latin typeface="+mn-lt"/>
                        </a:rPr>
                        <a:t>ИЛИ</a:t>
                      </a:r>
                      <a:br>
                        <a:rPr lang="ru-RU" sz="2800" b="1" i="0" dirty="0">
                          <a:solidFill>
                            <a:srgbClr val="FF0000"/>
                          </a:solidFill>
                          <a:effectLst/>
                          <a:latin typeface="+mn-lt"/>
                        </a:rPr>
                      </a:br>
                      <a:r>
                        <a:rPr lang="ru-RU" sz="2800" b="0" i="0" dirty="0">
                          <a:solidFill>
                            <a:srgbClr val="FF0000"/>
                          </a:solidFill>
                          <a:effectLst/>
                          <a:latin typeface="+mn-lt"/>
                        </a:rPr>
                        <a:t>наличие в поле зрения хищника отрицательно сказывается на </a:t>
                      </a:r>
                      <a:r>
                        <a:rPr lang="ru-RU" sz="2800" b="0" i="0" baseline="0" dirty="0">
                          <a:solidFill>
                            <a:srgbClr val="FF0000"/>
                          </a:solidFill>
                          <a:effectLst/>
                          <a:latin typeface="+mn-lt"/>
                        </a:rPr>
                        <a:t> </a:t>
                      </a:r>
                      <a:r>
                        <a:rPr lang="ru-RU" sz="2800" b="0" i="0" dirty="0">
                          <a:solidFill>
                            <a:srgbClr val="FF0000"/>
                          </a:solidFill>
                          <a:effectLst/>
                          <a:latin typeface="+mn-lt"/>
                        </a:rPr>
                        <a:t>физиологическом состоянии организма;</a:t>
                      </a:r>
                      <a:br>
                        <a:rPr lang="ru-RU" sz="2800" b="0" i="0" dirty="0">
                          <a:solidFill>
                            <a:srgbClr val="FF0000"/>
                          </a:solidFill>
                          <a:effectLst/>
                          <a:latin typeface="+mn-lt"/>
                        </a:rPr>
                      </a:br>
                      <a:r>
                        <a:rPr lang="ru-RU" sz="2800" b="0" i="0" dirty="0">
                          <a:solidFill>
                            <a:srgbClr val="0070C0"/>
                          </a:solidFill>
                          <a:effectLst/>
                          <a:latin typeface="+mn-lt"/>
                        </a:rPr>
                        <a:t>2) нет, т. к. ягнята имеют разные генотипы (на их физиологическое</a:t>
                      </a:r>
                      <a:r>
                        <a:rPr lang="ru-RU" sz="2800" b="0" i="0" baseline="0" dirty="0">
                          <a:solidFill>
                            <a:srgbClr val="0070C0"/>
                          </a:solidFill>
                          <a:effectLst/>
                          <a:latin typeface="+mn-lt"/>
                        </a:rPr>
                        <a:t> </a:t>
                      </a:r>
                      <a:r>
                        <a:rPr lang="ru-RU" sz="2800" b="0" i="0" dirty="0">
                          <a:solidFill>
                            <a:srgbClr val="0070C0"/>
                          </a:solidFill>
                          <a:effectLst/>
                          <a:latin typeface="+mn-lt"/>
                        </a:rPr>
                        <a:t>состояние могли повлиять и другие факторы),</a:t>
                      </a:r>
                      <a:br>
                        <a:rPr lang="ru-RU" sz="2800" b="0" i="0" dirty="0">
                          <a:solidFill>
                            <a:srgbClr val="0070C0"/>
                          </a:solidFill>
                          <a:effectLst/>
                          <a:latin typeface="+mn-lt"/>
                        </a:rPr>
                      </a:br>
                      <a:r>
                        <a:rPr lang="ru-RU" sz="2800" b="1" i="0" dirty="0">
                          <a:solidFill>
                            <a:srgbClr val="0070C0"/>
                          </a:solidFill>
                          <a:effectLst/>
                          <a:latin typeface="+mn-lt"/>
                        </a:rPr>
                        <a:t>ИЛИ</a:t>
                      </a:r>
                      <a:br>
                        <a:rPr lang="ru-RU" sz="2800" b="1" i="0" dirty="0">
                          <a:solidFill>
                            <a:srgbClr val="0070C0"/>
                          </a:solidFill>
                          <a:effectLst/>
                          <a:latin typeface="+mn-lt"/>
                        </a:rPr>
                      </a:br>
                      <a:r>
                        <a:rPr lang="ru-RU" sz="2800" b="0" i="0" dirty="0">
                          <a:solidFill>
                            <a:srgbClr val="0070C0"/>
                          </a:solidFill>
                          <a:effectLst/>
                          <a:latin typeface="+mn-lt"/>
                        </a:rPr>
                        <a:t>слишком маленькая выборка, нельзя провести эксперимент на двух</a:t>
                      </a:r>
                      <a:r>
                        <a:rPr lang="ru-RU" sz="2800" b="0" i="0" baseline="0" dirty="0">
                          <a:solidFill>
                            <a:srgbClr val="0070C0"/>
                          </a:solidFill>
                          <a:effectLst/>
                          <a:latin typeface="+mn-lt"/>
                        </a:rPr>
                        <a:t> </a:t>
                      </a:r>
                      <a:r>
                        <a:rPr lang="ru-RU" sz="2800" b="0" i="0" dirty="0">
                          <a:solidFill>
                            <a:srgbClr val="0070C0"/>
                          </a:solidFill>
                          <a:effectLst/>
                          <a:latin typeface="+mn-lt"/>
                        </a:rPr>
                        <a:t>животных</a:t>
                      </a:r>
                      <a:endParaRPr lang="ru-RU" sz="2800" dirty="0">
                        <a:solidFill>
                          <a:srgbClr val="0070C0"/>
                        </a:solidFill>
                        <a:effectLst/>
                        <a:latin typeface="+mn-lt"/>
                      </a:endParaRPr>
                    </a:p>
                  </a:txBody>
                  <a:tcPr marL="59336" marR="59336" marT="29668" marB="2966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658362"/>
                  </a:ext>
                </a:extLst>
              </a:tr>
            </a:tbl>
          </a:graphicData>
        </a:graphic>
      </p:graphicFrame>
      <p:sp>
        <p:nvSpPr>
          <p:cNvPr id="7" name="Rectangle 2"/>
          <p:cNvSpPr>
            <a:spLocks noChangeArrowheads="1"/>
          </p:cNvSpPr>
          <p:nvPr/>
        </p:nvSpPr>
        <p:spPr bwMode="auto">
          <a:xfrm>
            <a:off x="-277091" y="-458102"/>
            <a:ext cx="282321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710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38200" y="365126"/>
            <a:ext cx="10515600" cy="5811838"/>
          </a:xfrm>
        </p:spPr>
        <p:txBody>
          <a:bodyPr>
            <a:normAutofit/>
          </a:bodyPr>
          <a:lstStyle/>
          <a:p>
            <a:pPr marL="0" indent="0" algn="just">
              <a:buNone/>
            </a:pPr>
            <a:r>
              <a:rPr lang="ru-RU" sz="3200" dirty="0"/>
              <a:t>Включение в экзаменационные материалы подобных заданий направлено на проверку у обучающихся </a:t>
            </a:r>
            <a:r>
              <a:rPr lang="ru-RU" sz="3200" dirty="0" err="1"/>
              <a:t>сформированности</a:t>
            </a:r>
            <a:r>
              <a:rPr lang="ru-RU" sz="3200" dirty="0"/>
              <a:t> основ научного типа мышления, включающего умение анализировать результаты приводимого в описании эксперимента, а также выдвигать гипотезы, формулировать выводы, соотносить собственные биологические знания с информацией, полученной из описания эксперимента</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6546" y="3948546"/>
            <a:ext cx="4572000" cy="2743202"/>
          </a:xfrm>
          <a:prstGeom prst="rect">
            <a:avLst/>
          </a:prstGeom>
        </p:spPr>
      </p:pic>
    </p:spTree>
    <p:extLst>
      <p:ext uri="{BB962C8B-B14F-4D97-AF65-F5344CB8AC3E}">
        <p14:creationId xmlns:p14="http://schemas.microsoft.com/office/powerpoint/2010/main" val="152173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60217" y="651164"/>
            <a:ext cx="11208327" cy="5525799"/>
          </a:xfrm>
        </p:spPr>
        <p:txBody>
          <a:bodyPr/>
          <a:lstStyle/>
          <a:p>
            <a:pPr marL="0" indent="0">
              <a:buNone/>
            </a:pPr>
            <a:r>
              <a:rPr lang="ru-RU" dirty="0"/>
              <a:t>Ученые изучали эффективность </a:t>
            </a:r>
            <a:r>
              <a:rPr lang="ru-RU" u="sng" dirty="0"/>
              <a:t>легочного дыхания лягушек и жаб</a:t>
            </a:r>
            <a:r>
              <a:rPr lang="ru-RU" dirty="0"/>
              <a:t>. В ходе эксперимента было произведено измерение </a:t>
            </a:r>
            <a:r>
              <a:rPr lang="ru-RU" u="sng" dirty="0"/>
              <a:t>объема легочной системы </a:t>
            </a:r>
            <a:r>
              <a:rPr lang="ru-RU" dirty="0"/>
              <a:t>и выяснено, что у </a:t>
            </a:r>
            <a:r>
              <a:rPr lang="ru-RU" u="sng" dirty="0"/>
              <a:t>жаб она более развитая</a:t>
            </a:r>
            <a:r>
              <a:rPr lang="ru-RU" dirty="0"/>
              <a:t>. У лягушек же, как выяснилось, компенсация недостатка поступления кислорода происходит путем </a:t>
            </a:r>
            <a:r>
              <a:rPr lang="ru-RU" u="sng" dirty="0"/>
              <a:t>газообмена через кожу</a:t>
            </a:r>
            <a:r>
              <a:rPr lang="ru-RU" dirty="0"/>
              <a:t>, который практически не выражен у жаб.</a:t>
            </a:r>
          </a:p>
          <a:p>
            <a:pPr marL="0" indent="0">
              <a:buNone/>
            </a:pPr>
            <a:r>
              <a:rPr lang="ru-RU" dirty="0">
                <a:solidFill>
                  <a:srgbClr val="FF0000"/>
                </a:solidFill>
              </a:rPr>
              <a:t>Какой вывод о разнице мест обитания лягушек и жаб можно сделать по результатам этого эксперимента?</a:t>
            </a:r>
          </a:p>
          <a:p>
            <a:pPr marL="0" indent="0">
              <a:buNone/>
            </a:pPr>
            <a:r>
              <a:rPr lang="ru-RU" dirty="0">
                <a:solidFill>
                  <a:srgbClr val="0070C0"/>
                </a:solidFill>
              </a:rPr>
              <a:t>Чем заключается отличие кожного покрова жаб от лягушек?</a:t>
            </a:r>
          </a:p>
          <a:p>
            <a:endParaRPr lang="ru-RU" dirty="0"/>
          </a:p>
        </p:txBody>
      </p:sp>
    </p:spTree>
    <p:extLst>
      <p:ext uri="{BB962C8B-B14F-4D97-AF65-F5344CB8AC3E}">
        <p14:creationId xmlns:p14="http://schemas.microsoft.com/office/powerpoint/2010/main" val="598387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100" name="Picture 4" descr="https://avatars.mds.yandex.net/i?id=fe3337f32223e66f939585b0b899b7b627d6df48-10651277-images-thumbs&amp;n=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3344" y="1690687"/>
            <a:ext cx="5156200" cy="4486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vatars.mds.yandex.net/i?id=b5217a90d3ab38e7d35351d3351a4f08616f6776-10879141-images-thumbs&amp;n=1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284687" y="1690688"/>
            <a:ext cx="5069114"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22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177636"/>
            <a:ext cx="10515600" cy="4999327"/>
          </a:xfrm>
        </p:spPr>
        <p:txBody>
          <a:bodyPr/>
          <a:lstStyle/>
          <a:p>
            <a:pPr marL="0" indent="0">
              <a:buNone/>
            </a:pPr>
            <a:r>
              <a:rPr lang="ru-RU" b="1" dirty="0"/>
              <a:t>Правильный ответ должен содержать следующие элементы:</a:t>
            </a:r>
          </a:p>
          <a:p>
            <a:pPr marL="0" indent="0">
              <a:buNone/>
            </a:pPr>
            <a:r>
              <a:rPr lang="ru-RU" dirty="0">
                <a:solidFill>
                  <a:srgbClr val="FF0000"/>
                </a:solidFill>
              </a:rPr>
              <a:t>1.  В связи с тем, что у лягушек идет интенсивный газообмен через кожу, для его поддержания кожа нуждается в периодическом увлажнении. Таким образом, лягушки нуждаются в наличии мест обитания с высокой влажностью. Жабы же могут обитать в более засушливых местах обитания.</a:t>
            </a:r>
          </a:p>
          <a:p>
            <a:pPr marL="0" indent="0">
              <a:buNone/>
            </a:pPr>
            <a:r>
              <a:rPr lang="ru-RU" dirty="0">
                <a:solidFill>
                  <a:srgbClr val="0070C0"/>
                </a:solidFill>
              </a:rPr>
              <a:t>2.  Так как значительная часть газообмена идет через легкие, кожа жаб более толстая и сухая.</a:t>
            </a:r>
          </a:p>
        </p:txBody>
      </p:sp>
    </p:spTree>
    <p:extLst>
      <p:ext uri="{BB962C8B-B14F-4D97-AF65-F5344CB8AC3E}">
        <p14:creationId xmlns:p14="http://schemas.microsoft.com/office/powerpoint/2010/main" val="2042721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928914"/>
            <a:ext cx="10515600" cy="5248049"/>
          </a:xfrm>
        </p:spPr>
        <p:txBody>
          <a:bodyPr/>
          <a:lstStyle/>
          <a:p>
            <a:pPr marL="0" indent="0">
              <a:buNone/>
            </a:pPr>
            <a:r>
              <a:rPr lang="ru-RU" dirty="0"/>
              <a:t>Ученые изучали влияние химического состава пищи на животных. Для этого было отобрано две группы мышей. Одну группу </a:t>
            </a:r>
            <a:r>
              <a:rPr lang="ru-RU" u="sng" dirty="0"/>
              <a:t>кормили искусственной смесью белков, жиров и углеводов, а также минеральных солей и воды</a:t>
            </a:r>
            <a:r>
              <a:rPr lang="ru-RU" dirty="0"/>
              <a:t>. </a:t>
            </a:r>
            <a:r>
              <a:rPr lang="ru-RU" u="sng" dirty="0"/>
              <a:t>Вторая группа мышей питалась молоком.</a:t>
            </a:r>
            <a:r>
              <a:rPr lang="ru-RU" dirty="0"/>
              <a:t> По результатам эксперимента мыши из первой группы с </a:t>
            </a:r>
            <a:r>
              <a:rPr lang="ru-RU" u="sng" dirty="0"/>
              <a:t>каждым днем слабели и в конце концов погибли</a:t>
            </a:r>
            <a:r>
              <a:rPr lang="ru-RU" dirty="0"/>
              <a:t>. </a:t>
            </a:r>
            <a:r>
              <a:rPr lang="ru-RU" u="sng" dirty="0"/>
              <a:t>Мыши из второй группы оставались здоровыми.</a:t>
            </a:r>
          </a:p>
          <a:p>
            <a:pPr marL="0" indent="0">
              <a:buNone/>
            </a:pPr>
            <a:r>
              <a:rPr lang="ru-RU" dirty="0">
                <a:solidFill>
                  <a:srgbClr val="FF0000"/>
                </a:solidFill>
              </a:rPr>
              <a:t>Какой вывод можно сделать о питании мышей из первой группы? </a:t>
            </a:r>
            <a:r>
              <a:rPr lang="ru-RU" dirty="0">
                <a:solidFill>
                  <a:srgbClr val="0070C0"/>
                </a:solidFill>
              </a:rPr>
              <a:t>Какой компонент содержится в молоке, который отсутствовал в рационе мышей из первой группы?</a:t>
            </a:r>
          </a:p>
          <a:p>
            <a:endParaRPr lang="ru-RU" dirty="0"/>
          </a:p>
        </p:txBody>
      </p:sp>
    </p:spTree>
    <p:extLst>
      <p:ext uri="{BB962C8B-B14F-4D97-AF65-F5344CB8AC3E}">
        <p14:creationId xmlns:p14="http://schemas.microsoft.com/office/powerpoint/2010/main" val="15580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748145"/>
            <a:ext cx="10515600" cy="5428818"/>
          </a:xfrm>
        </p:spPr>
        <p:txBody>
          <a:bodyPr/>
          <a:lstStyle/>
          <a:p>
            <a:pPr marL="0" indent="0">
              <a:buNone/>
            </a:pPr>
            <a:r>
              <a:rPr lang="ru-RU" b="1" dirty="0"/>
              <a:t> Правильный ответ должен содержать следующие элементы:</a:t>
            </a:r>
          </a:p>
          <a:p>
            <a:pPr marL="0" indent="0">
              <a:buNone/>
            </a:pPr>
            <a:r>
              <a:rPr lang="ru-RU" dirty="0">
                <a:solidFill>
                  <a:srgbClr val="FF0000"/>
                </a:solidFill>
              </a:rPr>
              <a:t>1.  Белков, жиров и углеводов, минеральных солей и воды недостаточно для жизни мышей.</a:t>
            </a:r>
          </a:p>
          <a:p>
            <a:pPr marL="0" indent="0">
              <a:buNone/>
            </a:pPr>
            <a:r>
              <a:rPr lang="ru-RU" dirty="0">
                <a:solidFill>
                  <a:srgbClr val="0070C0"/>
                </a:solidFill>
              </a:rPr>
              <a:t>2.  В молоке помимо белков, жиров и углеводов, минеральных солей и воды содержатся витамины.</a:t>
            </a:r>
          </a:p>
          <a:p>
            <a:endParaRPr lang="ru-RU" dirty="0"/>
          </a:p>
        </p:txBody>
      </p:sp>
    </p:spTree>
    <p:extLst>
      <p:ext uri="{BB962C8B-B14F-4D97-AF65-F5344CB8AC3E}">
        <p14:creationId xmlns:p14="http://schemas.microsoft.com/office/powerpoint/2010/main" val="199237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81891"/>
            <a:ext cx="10515600" cy="5595072"/>
          </a:xfrm>
        </p:spPr>
        <p:txBody>
          <a:bodyPr/>
          <a:lstStyle/>
          <a:p>
            <a:pPr marL="0" indent="0">
              <a:buNone/>
            </a:pPr>
            <a:r>
              <a:rPr lang="ru-RU" dirty="0"/>
              <a:t>Ученые изучали тип питания эвглены зеленой. Наблюдая за эвгленами ученые </a:t>
            </a:r>
            <a:r>
              <a:rPr lang="ru-RU" u="sng" dirty="0"/>
              <a:t>установили у них наличие зеленых пластид</a:t>
            </a:r>
            <a:r>
              <a:rPr lang="ru-RU" dirty="0"/>
              <a:t>. В ходе эксперимента культуру эвглен поместили на длительное </a:t>
            </a:r>
            <a:r>
              <a:rPr lang="ru-RU" u="sng" dirty="0"/>
              <a:t>время в темноту</a:t>
            </a:r>
            <a:r>
              <a:rPr lang="ru-RU" dirty="0"/>
              <a:t>. Через некоторое время обнаружилось, что </a:t>
            </a:r>
            <a:r>
              <a:rPr lang="ru-RU" u="sng" dirty="0"/>
              <a:t>эвглены живы, но утратили зеленую окраску</a:t>
            </a:r>
            <a:r>
              <a:rPr lang="ru-RU" dirty="0"/>
              <a:t>.</a:t>
            </a:r>
          </a:p>
          <a:p>
            <a:pPr marL="0" indent="0">
              <a:buNone/>
            </a:pPr>
            <a:r>
              <a:rPr lang="ru-RU" b="1" dirty="0">
                <a:solidFill>
                  <a:srgbClr val="FF0000"/>
                </a:solidFill>
              </a:rPr>
              <a:t>Какой вывод можно сделать о питании эвглены из этого исследования? </a:t>
            </a:r>
          </a:p>
          <a:p>
            <a:pPr marL="0" indent="0">
              <a:buNone/>
            </a:pPr>
            <a:r>
              <a:rPr lang="ru-RU" b="1" dirty="0">
                <a:solidFill>
                  <a:srgbClr val="0070C0"/>
                </a:solidFill>
              </a:rPr>
              <a:t>За счет какого вещества эвглена на свету имела зеленую окраску?</a:t>
            </a:r>
          </a:p>
          <a:p>
            <a:endParaRPr lang="ru-RU" dirty="0"/>
          </a:p>
        </p:txBody>
      </p:sp>
    </p:spTree>
    <p:extLst>
      <p:ext uri="{BB962C8B-B14F-4D97-AF65-F5344CB8AC3E}">
        <p14:creationId xmlns:p14="http://schemas.microsoft.com/office/powerpoint/2010/main" val="147465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https://avatars.mds.yandex.net/i?id=901080856d9002f5651ebde6b937a2d3_sr-6998621-images-thumbs&amp;n=1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1" y="365124"/>
            <a:ext cx="10628086" cy="63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72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38200" y="1690688"/>
            <a:ext cx="10515600" cy="4486275"/>
          </a:xfrm>
        </p:spPr>
        <p:txBody>
          <a:bodyPr/>
          <a:lstStyle/>
          <a:p>
            <a:pPr marL="0" indent="0">
              <a:buNone/>
            </a:pPr>
            <a:r>
              <a:rPr lang="ru-RU" b="1" dirty="0"/>
              <a:t>  Правильный ответ должен содержать следующие элементы:</a:t>
            </a:r>
          </a:p>
          <a:p>
            <a:pPr marL="0" indent="0">
              <a:buNone/>
            </a:pPr>
            <a:r>
              <a:rPr lang="ru-RU" dirty="0">
                <a:solidFill>
                  <a:srgbClr val="FF0000"/>
                </a:solidFill>
              </a:rPr>
              <a:t>1.  Эвглена на свету получает органические вещества за счет фотосинтеза, а в темноте питается готовыми органическими веществами.</a:t>
            </a:r>
          </a:p>
          <a:p>
            <a:pPr marL="0" indent="0">
              <a:buNone/>
            </a:pPr>
            <a:r>
              <a:rPr lang="ru-RU" dirty="0">
                <a:solidFill>
                  <a:srgbClr val="0070C0"/>
                </a:solidFill>
              </a:rPr>
              <a:t>2.  Эвглена окрашена в зеленый цвет, потому что в пластидах находится зеленый пигмент  — хлорофилл.</a:t>
            </a:r>
          </a:p>
          <a:p>
            <a:endParaRPr lang="ru-RU" dirty="0"/>
          </a:p>
        </p:txBody>
      </p:sp>
    </p:spTree>
    <p:extLst>
      <p:ext uri="{BB962C8B-B14F-4D97-AF65-F5344CB8AC3E}">
        <p14:creationId xmlns:p14="http://schemas.microsoft.com/office/powerpoint/2010/main" val="2769654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lstStyle/>
          <a:p>
            <a:pPr marL="0" indent="0">
              <a:buNone/>
            </a:pPr>
            <a:r>
              <a:rPr lang="ru-RU" dirty="0"/>
              <a:t>Ученые изучали внутриклеточное пищеварение клеток морской звезды. В ходе эксперимента был </a:t>
            </a:r>
            <a:r>
              <a:rPr lang="ru-RU" u="sng" dirty="0"/>
              <a:t>введен шип розы в тело </a:t>
            </a:r>
            <a:r>
              <a:rPr lang="ru-RU" dirty="0"/>
              <a:t>морской звезды. К этому повреждению стали скапливаться </a:t>
            </a:r>
            <a:r>
              <a:rPr lang="ru-RU" u="sng" dirty="0"/>
              <a:t>амебоидные клетки, которые обволакивали и поглощали инородное тело, попавшее в организм</a:t>
            </a:r>
            <a:r>
              <a:rPr lang="ru-RU" dirty="0"/>
              <a:t>.</a:t>
            </a:r>
          </a:p>
          <a:p>
            <a:pPr marL="0" indent="0">
              <a:buNone/>
            </a:pPr>
            <a:r>
              <a:rPr lang="ru-RU" dirty="0">
                <a:solidFill>
                  <a:srgbClr val="FF0000"/>
                </a:solidFill>
              </a:rPr>
              <a:t>Какая система обеспечивает в организме защитную функцию? </a:t>
            </a:r>
            <a:r>
              <a:rPr lang="ru-RU" dirty="0">
                <a:solidFill>
                  <a:srgbClr val="0070C0"/>
                </a:solidFill>
              </a:rPr>
              <a:t>Какой клеточный процесс лежит в основе поглощения инородных частиц в теле морской звезды?</a:t>
            </a:r>
          </a:p>
          <a:p>
            <a:endParaRPr lang="ru-RU" dirty="0"/>
          </a:p>
        </p:txBody>
      </p:sp>
    </p:spTree>
    <p:extLst>
      <p:ext uri="{BB962C8B-B14F-4D97-AF65-F5344CB8AC3E}">
        <p14:creationId xmlns:p14="http://schemas.microsoft.com/office/powerpoint/2010/main" val="1738228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https://cf2.ppt-online.org/files2/slide/d/Dm6fl3XzVriuGP0AqBQMaZ4T57HJeg9bRUock2vYIW/slide-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46743"/>
            <a:ext cx="11353799" cy="645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4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en-US" b="0">
                <a:latin typeface="Times New Roman" panose="02020603050405020304" charset="0"/>
                <a:cs typeface="Times New Roman" panose="02020603050405020304" charset="0"/>
                <a:sym typeface="+mn-ea"/>
              </a:rPr>
              <a:t>Причины ошибок:</a:t>
            </a:r>
            <a:br>
              <a:rPr lang="ru-RU" altLang="en-US">
                <a:solidFill>
                  <a:schemeClr val="tx1"/>
                </a:solidFill>
                <a:latin typeface="Times New Roman" panose="02020603050405020304" charset="0"/>
                <a:cs typeface="Times New Roman" panose="02020603050405020304" charset="0"/>
              </a:rPr>
            </a:br>
            <a:endParaRPr lang="ru-RU" altLang="en-US">
              <a:solidFill>
                <a:schemeClr val="tx1"/>
              </a:solidFill>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260350" y="1252855"/>
            <a:ext cx="10515600" cy="4351338"/>
          </a:xfrm>
        </p:spPr>
        <p:txBody>
          <a:bodyPr>
            <a:normAutofit/>
          </a:bodyPr>
          <a:lstStyle/>
          <a:p>
            <a:pPr marL="0" indent="0" algn="l">
              <a:lnSpc>
                <a:spcPct val="150000"/>
              </a:lnSpc>
              <a:spcBef>
                <a:spcPts val="0"/>
              </a:spcBef>
              <a:buNone/>
            </a:pPr>
            <a:r>
              <a:rPr lang="ru-RU" altLang="en-US" dirty="0">
                <a:solidFill>
                  <a:schemeClr val="tx1"/>
                </a:solidFill>
                <a:latin typeface="Times New Roman" panose="02020603050405020304" charset="0"/>
                <a:cs typeface="Times New Roman" panose="02020603050405020304" charset="0"/>
              </a:rPr>
              <a:t>1. Неумение выделить главное в формулировке задания, провести его анализ; </a:t>
            </a:r>
          </a:p>
          <a:p>
            <a:pPr marL="0" indent="0" algn="l">
              <a:lnSpc>
                <a:spcPct val="150000"/>
              </a:lnSpc>
              <a:spcBef>
                <a:spcPts val="0"/>
              </a:spcBef>
              <a:buNone/>
            </a:pPr>
            <a:r>
              <a:rPr lang="ru-RU" altLang="en-US" dirty="0">
                <a:solidFill>
                  <a:schemeClr val="tx1"/>
                </a:solidFill>
                <a:latin typeface="Times New Roman" panose="02020603050405020304" charset="0"/>
                <a:cs typeface="Times New Roman" panose="02020603050405020304" charset="0"/>
              </a:rPr>
              <a:t>2. Неумение работать с текстом, выделить в нем главную мысль; </a:t>
            </a:r>
            <a:endParaRPr lang="ru-RU" altLang="en-US" dirty="0">
              <a:latin typeface="Times New Roman" panose="02020603050405020304" charset="0"/>
              <a:cs typeface="Times New Roman" panose="02020603050405020304" charset="0"/>
            </a:endParaRPr>
          </a:p>
          <a:p>
            <a:pPr marL="0" indent="0" algn="l">
              <a:lnSpc>
                <a:spcPct val="150000"/>
              </a:lnSpc>
              <a:spcBef>
                <a:spcPts val="0"/>
              </a:spcBef>
              <a:buNone/>
            </a:pPr>
            <a:r>
              <a:rPr lang="ru-RU" altLang="en-US" dirty="0">
                <a:solidFill>
                  <a:schemeClr val="tx1"/>
                </a:solidFill>
                <a:latin typeface="Times New Roman" panose="02020603050405020304" charset="0"/>
                <a:cs typeface="Times New Roman" panose="02020603050405020304" charset="0"/>
              </a:rPr>
              <a:t>3. Неумение делать аргументированные выводы, обобщать имеющуюся информацию, делать пояснения.</a:t>
            </a:r>
          </a:p>
          <a:p>
            <a:pPr algn="l">
              <a:lnSpc>
                <a:spcPct val="150000"/>
              </a:lnSpc>
              <a:spcBef>
                <a:spcPts val="0"/>
              </a:spcBef>
            </a:pPr>
            <a:endParaRPr lang="ru-RU" altLang="en-US" dirty="0">
              <a:solidFill>
                <a:schemeClr val="tx1"/>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670124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  Правильный ответ должен содержать следующие элементы:</a:t>
            </a:r>
          </a:p>
          <a:p>
            <a:pPr marL="0" indent="0">
              <a:buNone/>
            </a:pPr>
            <a:r>
              <a:rPr lang="ru-RU" b="1" dirty="0">
                <a:solidFill>
                  <a:srgbClr val="FF0000"/>
                </a:solidFill>
              </a:rPr>
              <a:t>1.  Иммунная система.</a:t>
            </a:r>
          </a:p>
          <a:p>
            <a:pPr marL="0" indent="0">
              <a:buNone/>
            </a:pPr>
            <a:r>
              <a:rPr lang="ru-RU" dirty="0">
                <a:solidFill>
                  <a:srgbClr val="0070C0"/>
                </a:solidFill>
              </a:rPr>
              <a:t>2.  Процесс при котором клетки захватывают и переваривают твердые частицы  — фагоцитоз.</a:t>
            </a:r>
          </a:p>
          <a:p>
            <a:endParaRPr lang="ru-RU" dirty="0"/>
          </a:p>
        </p:txBody>
      </p:sp>
    </p:spTree>
    <p:extLst>
      <p:ext uri="{BB962C8B-B14F-4D97-AF65-F5344CB8AC3E}">
        <p14:creationId xmlns:p14="http://schemas.microsoft.com/office/powerpoint/2010/main" val="275735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0365" y="2482850"/>
            <a:ext cx="10681335" cy="1325880"/>
          </a:xfrm>
        </p:spPr>
        <p:txBody>
          <a:bodyPr>
            <a:normAutofit fontScale="90000"/>
          </a:bodyPr>
          <a:lstStyle/>
          <a:p>
            <a:r>
              <a:rPr lang="ru-RU" altLang="en-US" sz="3110" b="0" dirty="0">
                <a:latin typeface="Times New Roman" panose="02020603050405020304" charset="0"/>
                <a:cs typeface="Times New Roman" panose="02020603050405020304" charset="0"/>
              </a:rPr>
              <a:t>     </a:t>
            </a:r>
            <a:r>
              <a:rPr lang="ru-RU" altLang="en-US" sz="3110" b="0" dirty="0">
                <a:latin typeface="+mn-lt"/>
                <a:cs typeface="Times New Roman" panose="02020603050405020304" charset="0"/>
              </a:rPr>
              <a:t>Итальянским естествоиспытателем Л. </a:t>
            </a:r>
            <a:r>
              <a:rPr lang="ru-RU" altLang="en-US" sz="3110" b="0" dirty="0" err="1">
                <a:latin typeface="+mn-lt"/>
                <a:cs typeface="Times New Roman" panose="02020603050405020304" charset="0"/>
              </a:rPr>
              <a:t>Спалланцани</a:t>
            </a:r>
            <a:r>
              <a:rPr lang="ru-RU" altLang="en-US" sz="3110" b="0" dirty="0">
                <a:latin typeface="+mn-lt"/>
                <a:cs typeface="Times New Roman" panose="02020603050405020304" charset="0"/>
              </a:rPr>
              <a:t> в середине XVIII в. был проведён следующий эксперимент. Он взял группу летучих мышей, часть из которых он ослепил, а вторую – контрольную – оставил зрячими. Всех мышей Л. </a:t>
            </a:r>
            <a:r>
              <a:rPr lang="ru-RU" altLang="en-US" sz="3110" b="0" dirty="0" err="1">
                <a:latin typeface="+mn-lt"/>
                <a:cs typeface="Times New Roman" panose="02020603050405020304" charset="0"/>
              </a:rPr>
              <a:t>Спалланцани</a:t>
            </a:r>
            <a:r>
              <a:rPr lang="ru-RU" altLang="en-US" sz="3110" b="0" dirty="0">
                <a:latin typeface="+mn-lt"/>
                <a:cs typeface="Times New Roman" panose="02020603050405020304" charset="0"/>
              </a:rPr>
              <a:t> выпустил в тёмную комнату и стал наблюдать. Оказалось, что ослеплённые мыши летали наравне со зрячими, не натыкаясь на препятствия.</a:t>
            </a:r>
            <a:br>
              <a:rPr lang="ru-RU" altLang="en-US" sz="3110" b="0" dirty="0">
                <a:latin typeface="+mn-lt"/>
                <a:cs typeface="Times New Roman" panose="02020603050405020304" charset="0"/>
              </a:rPr>
            </a:br>
            <a:br>
              <a:rPr lang="ru-RU" altLang="en-US" sz="3110" b="0" dirty="0">
                <a:latin typeface="+mn-lt"/>
                <a:cs typeface="Times New Roman" panose="02020603050405020304" charset="0"/>
              </a:rPr>
            </a:br>
            <a:r>
              <a:rPr lang="ru-RU" altLang="en-US" sz="3110" b="1" dirty="0">
                <a:solidFill>
                  <a:srgbClr val="FF0000"/>
                </a:solidFill>
                <a:latin typeface="+mn-lt"/>
                <a:cs typeface="Times New Roman" panose="02020603050405020304" charset="0"/>
              </a:rPr>
              <a:t>На какой вопрос пытался ответить </a:t>
            </a:r>
            <a:r>
              <a:rPr lang="ru-RU" altLang="en-US" sz="3110" b="1" dirty="0" err="1">
                <a:solidFill>
                  <a:srgbClr val="FF0000"/>
                </a:solidFill>
                <a:latin typeface="+mn-lt"/>
                <a:cs typeface="Times New Roman" panose="02020603050405020304" charset="0"/>
              </a:rPr>
              <a:t>Спалланцани</a:t>
            </a:r>
            <a:r>
              <a:rPr lang="ru-RU" altLang="en-US" sz="3110" b="1" dirty="0">
                <a:solidFill>
                  <a:srgbClr val="FF0000"/>
                </a:solidFill>
                <a:latin typeface="+mn-lt"/>
                <a:cs typeface="Times New Roman" panose="02020603050405020304" charset="0"/>
              </a:rPr>
              <a:t>, проводя свой эксперимент?</a:t>
            </a:r>
            <a:br>
              <a:rPr lang="ru-RU" altLang="en-US" sz="3110" b="0" dirty="0">
                <a:latin typeface="+mn-lt"/>
                <a:cs typeface="Times New Roman" panose="02020603050405020304" charset="0"/>
              </a:rPr>
            </a:br>
            <a:r>
              <a:rPr lang="ru-RU" altLang="en-US" sz="3110" b="1" dirty="0">
                <a:solidFill>
                  <a:srgbClr val="0070C0"/>
                </a:solidFill>
                <a:latin typeface="+mn-lt"/>
                <a:cs typeface="Times New Roman" panose="02020603050405020304" charset="0"/>
              </a:rPr>
              <a:t>Какой вывод мог сделать естествоиспытатель по результатам своего эксперимента?</a:t>
            </a:r>
          </a:p>
        </p:txBody>
      </p:sp>
    </p:spTree>
    <p:extLst>
      <p:ext uri="{BB962C8B-B14F-4D97-AF65-F5344CB8AC3E}">
        <p14:creationId xmlns:p14="http://schemas.microsoft.com/office/powerpoint/2010/main" val="2183798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obshe.net/upload/000/u11/27/9d/5f49edeb.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68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8200" y="1001486"/>
            <a:ext cx="10515600" cy="5175477"/>
          </a:xfrm>
        </p:spPr>
        <p:txBody>
          <a:bodyPr/>
          <a:lstStyle/>
          <a:p>
            <a:pPr marL="0" indent="0">
              <a:buNone/>
            </a:pPr>
            <a:r>
              <a:rPr lang="ru-RU" altLang="en-US" b="1" dirty="0">
                <a:solidFill>
                  <a:schemeClr val="tx1"/>
                </a:solidFill>
                <a:latin typeface="Times New Roman" panose="02020603050405020304" charset="0"/>
                <a:cs typeface="Times New Roman" panose="02020603050405020304" charset="0"/>
              </a:rPr>
              <a:t>Правильный ответ должен содержать следующие элементы:</a:t>
            </a:r>
          </a:p>
          <a:p>
            <a:pPr marL="0" indent="0">
              <a:buNone/>
            </a:pPr>
            <a:endParaRPr lang="ru-RU" altLang="en-US" b="1" dirty="0">
              <a:solidFill>
                <a:srgbClr val="FF0000"/>
              </a:solidFill>
              <a:latin typeface="Times New Roman" panose="02020603050405020304" charset="0"/>
              <a:cs typeface="Times New Roman" panose="02020603050405020304" charset="0"/>
            </a:endParaRPr>
          </a:p>
          <a:p>
            <a:pPr marL="0" indent="0">
              <a:buNone/>
            </a:pPr>
            <a:r>
              <a:rPr lang="ru-RU" altLang="en-US" b="1" dirty="0">
                <a:solidFill>
                  <a:srgbClr val="FF0000"/>
                </a:solidFill>
                <a:latin typeface="Times New Roman" panose="02020603050405020304" charset="0"/>
                <a:cs typeface="Times New Roman" panose="02020603050405020304" charset="0"/>
              </a:rPr>
              <a:t>1) пользуются ли летучие мыши зрением при ориентировании</a:t>
            </a:r>
          </a:p>
          <a:p>
            <a:pPr marL="0" indent="0">
              <a:buNone/>
            </a:pPr>
            <a:r>
              <a:rPr lang="ru-RU" altLang="en-US" b="1" dirty="0">
                <a:solidFill>
                  <a:srgbClr val="FF0000"/>
                </a:solidFill>
                <a:latin typeface="Times New Roman" panose="02020603050405020304" charset="0"/>
                <a:cs typeface="Times New Roman" panose="02020603050405020304" charset="0"/>
              </a:rPr>
              <a:t>в темноте;</a:t>
            </a:r>
          </a:p>
          <a:p>
            <a:pPr marL="0" indent="0">
              <a:buNone/>
            </a:pPr>
            <a:r>
              <a:rPr lang="ru-RU" altLang="en-US" b="1" dirty="0">
                <a:solidFill>
                  <a:srgbClr val="0070C0"/>
                </a:solidFill>
                <a:latin typeface="Times New Roman" panose="02020603050405020304" charset="0"/>
                <a:cs typeface="Times New Roman" panose="02020603050405020304" charset="0"/>
              </a:rPr>
              <a:t>2) летучие мыши не пользуются зрением во время полёта в темноте</a:t>
            </a:r>
          </a:p>
        </p:txBody>
      </p:sp>
    </p:spTree>
    <p:extLst>
      <p:ext uri="{BB962C8B-B14F-4D97-AF65-F5344CB8AC3E}">
        <p14:creationId xmlns:p14="http://schemas.microsoft.com/office/powerpoint/2010/main" val="2819865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748145"/>
            <a:ext cx="10515600" cy="5428818"/>
          </a:xfrm>
        </p:spPr>
        <p:txBody>
          <a:bodyPr/>
          <a:lstStyle/>
          <a:p>
            <a:pPr marL="0" indent="0">
              <a:buNone/>
            </a:pPr>
            <a:r>
              <a:rPr lang="ru-RU" dirty="0"/>
              <a:t>Итальянский естествоиспытатель Ж. </a:t>
            </a:r>
            <a:r>
              <a:rPr lang="ru-RU" dirty="0" err="1"/>
              <a:t>Жюрин</a:t>
            </a:r>
            <a:r>
              <a:rPr lang="ru-RU" dirty="0"/>
              <a:t> в середине XVIII в. провел следующий эксперимент. Он взял группу летучих мышей, </a:t>
            </a:r>
            <a:r>
              <a:rPr lang="ru-RU" u="sng" dirty="0"/>
              <a:t>части из которых он заткнул воском уши, а со второй  — контрольной  — этого делать не стал</a:t>
            </a:r>
            <a:r>
              <a:rPr lang="ru-RU" dirty="0"/>
              <a:t>. Всех мышей </a:t>
            </a:r>
            <a:r>
              <a:rPr lang="ru-RU" dirty="0" err="1"/>
              <a:t>Жюрин</a:t>
            </a:r>
            <a:r>
              <a:rPr lang="ru-RU" dirty="0"/>
              <a:t> выпустил в темную комнату и стал наблюдать. Оказалось, что мыши, </a:t>
            </a:r>
            <a:r>
              <a:rPr lang="ru-RU" u="sng" dirty="0"/>
              <a:t>у которых уши были залеплены воском, натыкались на все предметы</a:t>
            </a:r>
            <a:r>
              <a:rPr lang="ru-RU" dirty="0"/>
              <a:t>, находящиеся в комнате. </a:t>
            </a:r>
          </a:p>
          <a:p>
            <a:pPr marL="0" indent="0">
              <a:buNone/>
            </a:pPr>
            <a:r>
              <a:rPr lang="ru-RU" b="1" dirty="0">
                <a:solidFill>
                  <a:srgbClr val="FF0000"/>
                </a:solidFill>
              </a:rPr>
              <a:t>Что исследовал Ж. </a:t>
            </a:r>
            <a:r>
              <a:rPr lang="ru-RU" b="1" dirty="0" err="1">
                <a:solidFill>
                  <a:srgbClr val="FF0000"/>
                </a:solidFill>
              </a:rPr>
              <a:t>Жюрин</a:t>
            </a:r>
            <a:r>
              <a:rPr lang="ru-RU" b="1" dirty="0">
                <a:solidFill>
                  <a:srgbClr val="FF0000"/>
                </a:solidFill>
              </a:rPr>
              <a:t> в своем эксперименте?</a:t>
            </a:r>
          </a:p>
          <a:p>
            <a:pPr marL="0" indent="0">
              <a:buNone/>
            </a:pPr>
            <a:r>
              <a:rPr lang="ru-RU" dirty="0">
                <a:solidFill>
                  <a:srgbClr val="0070C0"/>
                </a:solidFill>
              </a:rPr>
              <a:t> Какой вывод мог сделать естествоиспытатель по результатам своего эксперимента?</a:t>
            </a:r>
          </a:p>
          <a:p>
            <a:endParaRPr lang="ru-RU" dirty="0"/>
          </a:p>
        </p:txBody>
      </p:sp>
    </p:spTree>
    <p:extLst>
      <p:ext uri="{BB962C8B-B14F-4D97-AF65-F5344CB8AC3E}">
        <p14:creationId xmlns:p14="http://schemas.microsoft.com/office/powerpoint/2010/main" val="1555113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468582"/>
            <a:ext cx="10515600" cy="4708381"/>
          </a:xfrm>
        </p:spPr>
        <p:txBody>
          <a:bodyPr/>
          <a:lstStyle/>
          <a:p>
            <a:pPr marL="0" indent="0">
              <a:buNone/>
            </a:pPr>
            <a:r>
              <a:rPr lang="ru-RU" b="1" dirty="0"/>
              <a:t>  Правильный ответ должен содержать следующие элементы:</a:t>
            </a:r>
          </a:p>
          <a:p>
            <a:pPr marL="0" indent="0">
              <a:buNone/>
            </a:pPr>
            <a:r>
              <a:rPr lang="ru-RU" b="1" dirty="0">
                <a:solidFill>
                  <a:srgbClr val="FF0000"/>
                </a:solidFill>
              </a:rPr>
              <a:t>1.  Ж. </a:t>
            </a:r>
            <a:r>
              <a:rPr lang="ru-RU" b="1" dirty="0" err="1">
                <a:solidFill>
                  <a:srgbClr val="FF0000"/>
                </a:solidFill>
              </a:rPr>
              <a:t>Жюрин</a:t>
            </a:r>
            <a:r>
              <a:rPr lang="ru-RU" b="1" dirty="0">
                <a:solidFill>
                  <a:srgbClr val="FF0000"/>
                </a:solidFill>
              </a:rPr>
              <a:t> исследовал роль ушей  — органа слуха в </a:t>
            </a:r>
            <a:r>
              <a:rPr lang="ru-RU" b="1" dirty="0" err="1">
                <a:solidFill>
                  <a:srgbClr val="FF0000"/>
                </a:solidFill>
              </a:rPr>
              <a:t>эхолокации</a:t>
            </a:r>
            <a:r>
              <a:rPr lang="ru-RU" b="1" dirty="0">
                <a:solidFill>
                  <a:srgbClr val="FF0000"/>
                </a:solidFill>
              </a:rPr>
              <a:t>.</a:t>
            </a:r>
          </a:p>
          <a:p>
            <a:pPr marL="0" indent="0">
              <a:buNone/>
            </a:pPr>
            <a:r>
              <a:rPr lang="ru-RU" b="1" dirty="0">
                <a:solidFill>
                  <a:srgbClr val="0070C0"/>
                </a:solidFill>
              </a:rPr>
              <a:t>2.  При затыкании ушей воском, отраженные от объектов звуки не слышны летучим мышам и они не способны к ориентации в темном пространстве.</a:t>
            </a:r>
          </a:p>
          <a:p>
            <a:endParaRPr lang="ru-RU" dirty="0"/>
          </a:p>
        </p:txBody>
      </p:sp>
    </p:spTree>
    <p:extLst>
      <p:ext uri="{BB962C8B-B14F-4D97-AF65-F5344CB8AC3E}">
        <p14:creationId xmlns:p14="http://schemas.microsoft.com/office/powerpoint/2010/main" val="1541228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 Ученые сравнивали вымершего животного археоптерикса с современными птицами. В ходе сравнения выявлены следующие сходства: наличие перьев, воздушных мешков, облегченного скелета. При этом в отличие от птиц у археоптерикса были зубы, длинных хвост, пальцы с когтями на передних конечностях.</a:t>
            </a:r>
          </a:p>
          <a:p>
            <a:pPr marL="0" indent="0">
              <a:buNone/>
            </a:pPr>
            <a:r>
              <a:rPr lang="ru-RU" b="1" dirty="0">
                <a:solidFill>
                  <a:srgbClr val="FF0000"/>
                </a:solidFill>
              </a:rPr>
              <a:t>Какой вывод можно сделать на основании этих наблюдений? </a:t>
            </a:r>
          </a:p>
          <a:p>
            <a:pPr marL="0" indent="0">
              <a:buNone/>
            </a:pPr>
            <a:r>
              <a:rPr lang="ru-RU" b="1" dirty="0">
                <a:solidFill>
                  <a:srgbClr val="0070C0"/>
                </a:solidFill>
              </a:rPr>
              <a:t>К появлению чего в эволюции привели преобразования, наблюдаемые у археоптерикса.</a:t>
            </a:r>
          </a:p>
          <a:p>
            <a:endParaRPr lang="ru-RU" dirty="0"/>
          </a:p>
        </p:txBody>
      </p:sp>
    </p:spTree>
    <p:extLst>
      <p:ext uri="{BB962C8B-B14F-4D97-AF65-F5344CB8AC3E}">
        <p14:creationId xmlns:p14="http://schemas.microsoft.com/office/powerpoint/2010/main" val="747659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avatars.mds.yandex.net/i?id=8b3737484a695a54fb36f9ec8946b2a1-4998733-images-thumbs&amp;n=1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365125"/>
            <a:ext cx="10515601"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4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302327"/>
            <a:ext cx="10515600" cy="4874636"/>
          </a:xfrm>
        </p:spPr>
        <p:txBody>
          <a:bodyPr/>
          <a:lstStyle/>
          <a:p>
            <a:pPr marL="0" indent="0">
              <a:buNone/>
            </a:pPr>
            <a:r>
              <a:rPr lang="ru-RU" b="1" dirty="0"/>
              <a:t>  Правильный ответ должен содержать следующие элементы:</a:t>
            </a:r>
          </a:p>
          <a:p>
            <a:pPr marL="0" indent="0">
              <a:buNone/>
            </a:pPr>
            <a:r>
              <a:rPr lang="ru-RU" b="1" dirty="0">
                <a:solidFill>
                  <a:srgbClr val="FF0000"/>
                </a:solidFill>
              </a:rPr>
              <a:t>1.  Современные птицы являются потомками динозавров</a:t>
            </a:r>
          </a:p>
          <a:p>
            <a:pPr marL="0" indent="0">
              <a:buNone/>
            </a:pPr>
            <a:r>
              <a:rPr lang="ru-RU" b="1" dirty="0">
                <a:solidFill>
                  <a:srgbClr val="0070C0"/>
                </a:solidFill>
              </a:rPr>
              <a:t>2.  Наличие перьев, воздушных мешков и облегчение скелета способствовали появлению полета.</a:t>
            </a:r>
          </a:p>
        </p:txBody>
      </p:sp>
    </p:spTree>
    <p:extLst>
      <p:ext uri="{BB962C8B-B14F-4D97-AF65-F5344CB8AC3E}">
        <p14:creationId xmlns:p14="http://schemas.microsoft.com/office/powerpoint/2010/main" val="1271613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54182"/>
            <a:ext cx="10515600" cy="5622781"/>
          </a:xfrm>
        </p:spPr>
        <p:txBody>
          <a:bodyPr/>
          <a:lstStyle/>
          <a:p>
            <a:pPr marL="0" indent="0">
              <a:buNone/>
            </a:pPr>
            <a:r>
              <a:rPr lang="ru-RU" dirty="0"/>
              <a:t>Учёные исследовали влияние употребления вещества М на борьбу с раком. Они прививали подопытным крысам раковые клетки и следили за ростом опухоли у крыс, пивших чистую воду, и крыс, которым в воду подмешивали вещество М. Оказалось, что у крыс, принимавших вещество М, опухоль росла медленнее, чем у пивших чистую воду, однако принимавшие М крысы хуже реагировали на лечение опухоли. </a:t>
            </a:r>
          </a:p>
          <a:p>
            <a:pPr marL="0" indent="0">
              <a:buNone/>
            </a:pPr>
            <a:r>
              <a:rPr lang="ru-RU" b="1" dirty="0">
                <a:solidFill>
                  <a:srgbClr val="FF0000"/>
                </a:solidFill>
              </a:rPr>
              <a:t>Какой вывод можно сделать из этого исследования? </a:t>
            </a:r>
          </a:p>
          <a:p>
            <a:pPr marL="0" indent="0">
              <a:buNone/>
            </a:pPr>
            <a:r>
              <a:rPr lang="ru-RU" b="1" dirty="0">
                <a:solidFill>
                  <a:srgbClr val="0070C0"/>
                </a:solidFill>
              </a:rPr>
              <a:t>Объясните результаты исследования с точки зрения физиологии.</a:t>
            </a:r>
          </a:p>
        </p:txBody>
      </p:sp>
    </p:spTree>
    <p:extLst>
      <p:ext uri="{BB962C8B-B14F-4D97-AF65-F5344CB8AC3E}">
        <p14:creationId xmlns:p14="http://schemas.microsoft.com/office/powerpoint/2010/main" val="98555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647700" y="387927"/>
            <a:ext cx="10515600" cy="5789353"/>
          </a:xfrm>
        </p:spPr>
        <p:txBody>
          <a:bodyPr>
            <a:normAutofit fontScale="92500" lnSpcReduction="10000"/>
          </a:bodyPr>
          <a:lstStyle/>
          <a:p>
            <a:pPr marL="0" indent="0">
              <a:buNone/>
            </a:pPr>
            <a:r>
              <a:rPr lang="ru-RU" altLang="en-US" dirty="0"/>
              <a:t> Для успешной подготовки к выполнению заданий, проверяющих умения применять знания на практике, необходимо тщательно выполнять практическую часть школьной программы: </a:t>
            </a:r>
          </a:p>
          <a:p>
            <a:pPr marL="0" indent="0">
              <a:buNone/>
            </a:pPr>
            <a:r>
              <a:rPr lang="ru-RU" altLang="en-US" dirty="0"/>
              <a:t>1. Проводить экскурсии </a:t>
            </a:r>
          </a:p>
          <a:p>
            <a:pPr marL="0" indent="0">
              <a:buNone/>
            </a:pPr>
            <a:r>
              <a:rPr lang="ru-RU" altLang="en-US" dirty="0"/>
              <a:t>2. Лабораторные и практические работы, позволяющие непосредственно знакомиться с многообразием биологических объектов, приемами выращивания и размножения организмов, методами изучения биологических объектов, приемами оказания первой помощи, правилами здорового образа жизни и поведения в природе. </a:t>
            </a:r>
          </a:p>
          <a:p>
            <a:pPr marL="0" indent="0">
              <a:buNone/>
            </a:pPr>
            <a:r>
              <a:rPr lang="ru-RU" altLang="en-US" dirty="0"/>
              <a:t>Это позволяет отрабатывать базовые исследовательские действия : оценивать на применимость и достоверность информацию, полученную в ходе наблюдения и эксперимента; самостоятельно формулировать обобщения и выводы по результатам проведения наблюдения, эксперимента; владеть инструментами оценки достоверности полученных выводов и обобщений</a:t>
            </a:r>
          </a:p>
        </p:txBody>
      </p:sp>
    </p:spTree>
    <p:extLst>
      <p:ext uri="{BB962C8B-B14F-4D97-AF65-F5344CB8AC3E}">
        <p14:creationId xmlns:p14="http://schemas.microsoft.com/office/powerpoint/2010/main" val="2794425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44236" y="758825"/>
            <a:ext cx="10515600" cy="4351338"/>
          </a:xfrm>
        </p:spPr>
        <p:txBody>
          <a:bodyPr/>
          <a:lstStyle/>
          <a:p>
            <a:pPr marL="0" indent="0">
              <a:buNone/>
            </a:pPr>
            <a:r>
              <a:rPr lang="ru-RU" b="1" dirty="0"/>
              <a:t>Правильный ответ должен содержать следующие элементы:</a:t>
            </a:r>
            <a:br>
              <a:rPr lang="ru-RU" b="1" dirty="0"/>
            </a:br>
            <a:endParaRPr lang="ru-RU" b="1" dirty="0"/>
          </a:p>
          <a:p>
            <a:pPr marL="0" indent="0">
              <a:buNone/>
            </a:pPr>
            <a:r>
              <a:rPr lang="ru-RU" b="1" dirty="0">
                <a:solidFill>
                  <a:srgbClr val="FF0000"/>
                </a:solidFill>
              </a:rPr>
              <a:t>1) вещество М замедляет рост опухоли / вещество М снижает эффективность лечения;</a:t>
            </a:r>
            <a:br>
              <a:rPr lang="ru-RU" b="1" dirty="0">
                <a:solidFill>
                  <a:srgbClr val="FF0000"/>
                </a:solidFill>
              </a:rPr>
            </a:br>
            <a:r>
              <a:rPr lang="ru-RU" b="1" dirty="0">
                <a:solidFill>
                  <a:srgbClr val="0070C0"/>
                </a:solidFill>
              </a:rPr>
              <a:t>2) вещество М ослабляет не только опухолевые клетки, но и организм в целом, поэтому он плохо реагирует на лечение,</a:t>
            </a:r>
            <a:br>
              <a:rPr lang="ru-RU" b="1" dirty="0">
                <a:solidFill>
                  <a:srgbClr val="0070C0"/>
                </a:solidFill>
              </a:rPr>
            </a:br>
            <a:r>
              <a:rPr lang="ru-RU" b="1" dirty="0">
                <a:solidFill>
                  <a:srgbClr val="0070C0"/>
                </a:solidFill>
              </a:rPr>
              <a:t>ИЛИ</a:t>
            </a:r>
            <a:br>
              <a:rPr lang="ru-RU" b="1" dirty="0">
                <a:solidFill>
                  <a:srgbClr val="0070C0"/>
                </a:solidFill>
              </a:rPr>
            </a:br>
            <a:r>
              <a:rPr lang="ru-RU" b="1" dirty="0">
                <a:solidFill>
                  <a:srgbClr val="0070C0"/>
                </a:solidFill>
              </a:rPr>
              <a:t>вещество М снижает эффективность действия лекарственного препарата.</a:t>
            </a:r>
          </a:p>
        </p:txBody>
      </p:sp>
    </p:spTree>
    <p:extLst>
      <p:ext uri="{BB962C8B-B14F-4D97-AF65-F5344CB8AC3E}">
        <p14:creationId xmlns:p14="http://schemas.microsoft.com/office/powerpoint/2010/main" val="3961129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lstStyle/>
          <a:p>
            <a:pPr marL="0" indent="0">
              <a:buNone/>
            </a:pPr>
            <a:r>
              <a:rPr lang="ru-RU" dirty="0"/>
              <a:t>Учёные исследовали влияние мутации в определённом гене у мышей на развитие жировой ткани. Выяснилось, что при одинаковом режиме питания у мутантных мышей процентное содержание жировой ткани в организме ниже, чем у нормальных (не мутантных) мышей, а костной и мышечной — выше. </a:t>
            </a:r>
          </a:p>
          <a:p>
            <a:pPr marL="0" indent="0">
              <a:buNone/>
            </a:pPr>
            <a:r>
              <a:rPr lang="ru-RU" b="1" dirty="0">
                <a:solidFill>
                  <a:srgbClr val="FF0000"/>
                </a:solidFill>
              </a:rPr>
              <a:t>Какой вывод о влиянии исследуемой мутации на развитие жировой ткани можно сделать из этого исследования?</a:t>
            </a:r>
          </a:p>
          <a:p>
            <a:pPr marL="0" indent="0">
              <a:buNone/>
            </a:pPr>
            <a:r>
              <a:rPr lang="ru-RU" dirty="0"/>
              <a:t> </a:t>
            </a:r>
            <a:r>
              <a:rPr lang="ru-RU" b="1" dirty="0">
                <a:solidFill>
                  <a:srgbClr val="0070C0"/>
                </a:solidFill>
              </a:rPr>
              <a:t>Как Вы думаете, чем можно объяснить изменение соотношения тканей в организме мутантных мышей?</a:t>
            </a:r>
          </a:p>
        </p:txBody>
      </p:sp>
    </p:spTree>
    <p:extLst>
      <p:ext uri="{BB962C8B-B14F-4D97-AF65-F5344CB8AC3E}">
        <p14:creationId xmlns:p14="http://schemas.microsoft.com/office/powerpoint/2010/main" val="4144364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95745"/>
            <a:ext cx="10515600" cy="5581218"/>
          </a:xfrm>
        </p:spPr>
        <p:txBody>
          <a:bodyPr/>
          <a:lstStyle/>
          <a:p>
            <a:pPr marL="0" indent="0">
              <a:buNone/>
            </a:pPr>
            <a:r>
              <a:rPr lang="ru-RU" b="1" dirty="0"/>
              <a:t>Правильный ответ должен содержать следующие элементы:</a:t>
            </a:r>
            <a:br>
              <a:rPr lang="ru-RU" b="1" dirty="0"/>
            </a:br>
            <a:endParaRPr lang="ru-RU" b="1" dirty="0"/>
          </a:p>
          <a:p>
            <a:pPr marL="0" indent="0">
              <a:buNone/>
            </a:pPr>
            <a:r>
              <a:rPr lang="ru-RU" b="1" dirty="0">
                <a:solidFill>
                  <a:srgbClr val="FF0000"/>
                </a:solidFill>
              </a:rPr>
              <a:t>1) жировая ткань у мутантных мышей развивается хуже, чем у нормальных (мутация замедляет развитие жировой ткани);</a:t>
            </a:r>
            <a:br>
              <a:rPr lang="ru-RU" b="1" dirty="0">
                <a:solidFill>
                  <a:srgbClr val="FF0000"/>
                </a:solidFill>
              </a:rPr>
            </a:br>
            <a:endParaRPr lang="ru-RU" b="1" dirty="0">
              <a:solidFill>
                <a:srgbClr val="FF0000"/>
              </a:solidFill>
            </a:endParaRPr>
          </a:p>
          <a:p>
            <a:pPr marL="0" indent="0">
              <a:buNone/>
            </a:pPr>
            <a:r>
              <a:rPr lang="ru-RU" b="1" dirty="0">
                <a:solidFill>
                  <a:srgbClr val="0070C0"/>
                </a:solidFill>
              </a:rPr>
              <a:t>2) при одинаковом питании и недостатке развития жировой ткани питательные вещества тратятся на образование других тканей.</a:t>
            </a:r>
          </a:p>
        </p:txBody>
      </p:sp>
    </p:spTree>
    <p:extLst>
      <p:ext uri="{BB962C8B-B14F-4D97-AF65-F5344CB8AC3E}">
        <p14:creationId xmlns:p14="http://schemas.microsoft.com/office/powerpoint/2010/main" val="2498648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38200" y="568036"/>
            <a:ext cx="10515600" cy="5608927"/>
          </a:xfrm>
        </p:spPr>
        <p:txBody>
          <a:bodyPr/>
          <a:lstStyle/>
          <a:p>
            <a:pPr marL="0" indent="0">
              <a:buNone/>
            </a:pPr>
            <a:r>
              <a:rPr lang="ru-RU" dirty="0"/>
              <a:t>Учёные исследовали влияние рыбных ферм, организованных в реках, на численность и многообразие беспозвоночных, населяющих эти реки. Учёные брали пробы на различном расстоянии вниз по течению от ферм и оценивали количество и многообразие водных беспозвоночных в образцах. Оказалось, что многообразие и численность растут с расстоянием от фермы.</a:t>
            </a:r>
            <a:br>
              <a:rPr lang="ru-RU" dirty="0"/>
            </a:br>
            <a:endParaRPr lang="ru-RU" dirty="0"/>
          </a:p>
          <a:p>
            <a:pPr marL="0" indent="0">
              <a:buNone/>
            </a:pPr>
            <a:r>
              <a:rPr lang="ru-RU" b="1" dirty="0">
                <a:solidFill>
                  <a:srgbClr val="FF0000"/>
                </a:solidFill>
              </a:rPr>
              <a:t>Можно ли использовать численность и многообразие исследованных беспозвоночных как биоиндикатор загрязнения воды в реках?</a:t>
            </a:r>
          </a:p>
          <a:p>
            <a:pPr marL="0" indent="0">
              <a:buNone/>
            </a:pPr>
            <a:r>
              <a:rPr lang="ru-RU" b="1" dirty="0">
                <a:solidFill>
                  <a:srgbClr val="FF0000"/>
                </a:solidFill>
              </a:rPr>
              <a:t> </a:t>
            </a:r>
            <a:r>
              <a:rPr lang="ru-RU" b="1" dirty="0">
                <a:solidFill>
                  <a:srgbClr val="0070C0"/>
                </a:solidFill>
              </a:rPr>
              <a:t>Аргументируйте свой ответ.</a:t>
            </a:r>
          </a:p>
        </p:txBody>
      </p:sp>
    </p:spTree>
    <p:extLst>
      <p:ext uri="{BB962C8B-B14F-4D97-AF65-F5344CB8AC3E}">
        <p14:creationId xmlns:p14="http://schemas.microsoft.com/office/powerpoint/2010/main" val="2557680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95745"/>
            <a:ext cx="10515600" cy="5581218"/>
          </a:xfrm>
        </p:spPr>
        <p:txBody>
          <a:bodyPr/>
          <a:lstStyle/>
          <a:p>
            <a:pPr marL="0" indent="0">
              <a:buNone/>
            </a:pPr>
            <a:r>
              <a:rPr lang="ru-RU" b="1" dirty="0"/>
              <a:t> Правильный ответ должен содержать следующие элементы:</a:t>
            </a:r>
            <a:br>
              <a:rPr lang="ru-RU" b="1" dirty="0"/>
            </a:br>
            <a:endParaRPr lang="ru-RU" b="1" dirty="0"/>
          </a:p>
          <a:p>
            <a:pPr marL="514350" indent="-514350">
              <a:buAutoNum type="arabicParenR"/>
            </a:pPr>
            <a:r>
              <a:rPr lang="ru-RU" b="1" dirty="0">
                <a:solidFill>
                  <a:srgbClr val="FF0000"/>
                </a:solidFill>
              </a:rPr>
              <a:t>численность и многообразие беспозвоночных можно использовать как биоиндикатор;</a:t>
            </a:r>
          </a:p>
          <a:p>
            <a:pPr marL="0" indent="0">
              <a:buNone/>
            </a:pPr>
            <a:br>
              <a:rPr lang="ru-RU" b="1" dirty="0">
                <a:solidFill>
                  <a:srgbClr val="0070C0"/>
                </a:solidFill>
              </a:rPr>
            </a:br>
            <a:r>
              <a:rPr lang="ru-RU" b="1" dirty="0">
                <a:solidFill>
                  <a:srgbClr val="0070C0"/>
                </a:solidFill>
              </a:rPr>
              <a:t>2) чем больше расстояние от фермы, тем ниже концентрация загрязняющих веществ, и при этом растёт численность и многообразие беспозвоночных.</a:t>
            </a:r>
          </a:p>
          <a:p>
            <a:endParaRPr lang="ru-RU" dirty="0"/>
          </a:p>
        </p:txBody>
      </p:sp>
    </p:spTree>
    <p:extLst>
      <p:ext uri="{BB962C8B-B14F-4D97-AF65-F5344CB8AC3E}">
        <p14:creationId xmlns:p14="http://schemas.microsoft.com/office/powerpoint/2010/main" val="3366737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Опыты </a:t>
            </a:r>
            <a:r>
              <a:rPr lang="ru-RU" dirty="0" err="1"/>
              <a:t>Абраама</a:t>
            </a:r>
            <a:r>
              <a:rPr lang="ru-RU" dirty="0"/>
              <a:t> </a:t>
            </a:r>
            <a:r>
              <a:rPr lang="ru-RU" dirty="0" err="1"/>
              <a:t>Трамбле</a:t>
            </a:r>
            <a:r>
              <a:rPr lang="ru-RU" dirty="0"/>
              <a:t> показали, что если разрезать тело гидры поперёк на несколько цилиндрических фрагментов, то из каждого фрагмента происходит образование новой особи гидры.</a:t>
            </a:r>
          </a:p>
          <a:p>
            <a:pPr marL="0" indent="0">
              <a:buNone/>
            </a:pPr>
            <a:r>
              <a:rPr lang="ru-RU" b="1" dirty="0">
                <a:solidFill>
                  <a:srgbClr val="FF0000"/>
                </a:solidFill>
              </a:rPr>
              <a:t>Как называется происходящий процесс? </a:t>
            </a:r>
          </a:p>
          <a:p>
            <a:pPr marL="0" indent="0">
              <a:buNone/>
            </a:pPr>
            <a:r>
              <a:rPr lang="ru-RU" b="1" dirty="0">
                <a:solidFill>
                  <a:srgbClr val="0070C0"/>
                </a:solidFill>
              </a:rPr>
              <a:t>За счёт деления каких клеток гидры этот процесс происходит, в каком слое тела гидры эти клетки располагаются?</a:t>
            </a:r>
          </a:p>
          <a:p>
            <a:endParaRPr lang="ru-RU" dirty="0"/>
          </a:p>
        </p:txBody>
      </p:sp>
    </p:spTree>
    <p:extLst>
      <p:ext uri="{BB962C8B-B14F-4D97-AF65-F5344CB8AC3E}">
        <p14:creationId xmlns:p14="http://schemas.microsoft.com/office/powerpoint/2010/main" val="3043995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342767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images.myshared.ru/4/253749/slide_4.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365125"/>
            <a:ext cx="10515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45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Правильный ответ должен содержать следующие элементы:</a:t>
            </a:r>
            <a:br>
              <a:rPr lang="ru-RU" dirty="0"/>
            </a:br>
            <a:endParaRPr lang="ru-RU" dirty="0"/>
          </a:p>
          <a:p>
            <a:pPr marL="514350" indent="-514350">
              <a:buAutoNum type="arabicParenR"/>
            </a:pPr>
            <a:r>
              <a:rPr lang="ru-RU" b="1" dirty="0">
                <a:solidFill>
                  <a:srgbClr val="FF0000"/>
                </a:solidFill>
              </a:rPr>
              <a:t>процесс регенерации</a:t>
            </a:r>
          </a:p>
          <a:p>
            <a:pPr marL="0" indent="0">
              <a:buNone/>
            </a:pPr>
            <a:endParaRPr lang="ru-RU" b="1" dirty="0">
              <a:solidFill>
                <a:srgbClr val="FF0000"/>
              </a:solidFill>
            </a:endParaRPr>
          </a:p>
          <a:p>
            <a:pPr marL="0" indent="0">
              <a:buNone/>
            </a:pPr>
            <a:r>
              <a:rPr lang="ru-RU" b="1" dirty="0">
                <a:solidFill>
                  <a:srgbClr val="0070C0"/>
                </a:solidFill>
              </a:rPr>
              <a:t>2) промежуточные клетки располагаются в эктодерме тела гидры</a:t>
            </a:r>
          </a:p>
          <a:p>
            <a:endParaRPr lang="ru-RU" b="1" dirty="0">
              <a:solidFill>
                <a:srgbClr val="0070C0"/>
              </a:solidFill>
            </a:endParaRPr>
          </a:p>
        </p:txBody>
      </p:sp>
    </p:spTree>
    <p:extLst>
      <p:ext uri="{BB962C8B-B14F-4D97-AF65-F5344CB8AC3E}">
        <p14:creationId xmlns:p14="http://schemas.microsoft.com/office/powerpoint/2010/main" val="975626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831273"/>
            <a:ext cx="10515600" cy="5345690"/>
          </a:xfrm>
        </p:spPr>
        <p:txBody>
          <a:bodyPr/>
          <a:lstStyle/>
          <a:p>
            <a:pPr marL="0" indent="0">
              <a:buNone/>
            </a:pPr>
            <a:r>
              <a:rPr lang="ru-RU" dirty="0"/>
              <a:t>Учёные исследовали популяции высших обезьян в двух лесах Танзании: охраняемом заповеднике и неохраняемом лесу. Учёные статистически корректно собирали данные о том, сколько семей высших обезьян определённого вида встречается им при проходе через лес. Оказалось, что в лесу на территории заповедника количество встречаемых обезьян постоянно, а в неохраняемом лесу снижается при каждом походе в лес, притом что сам лес остаётся без изменений (не вырубается).</a:t>
            </a:r>
          </a:p>
          <a:p>
            <a:pPr marL="0" indent="0">
              <a:buNone/>
            </a:pPr>
            <a:r>
              <a:rPr lang="ru-RU" dirty="0"/>
              <a:t> </a:t>
            </a:r>
            <a:r>
              <a:rPr lang="ru-RU" b="1" dirty="0">
                <a:solidFill>
                  <a:srgbClr val="FF0000"/>
                </a:solidFill>
              </a:rPr>
              <a:t>Какой вывод можно сделать из этого исследования?</a:t>
            </a:r>
          </a:p>
          <a:p>
            <a:pPr marL="0" indent="0">
              <a:buNone/>
            </a:pPr>
            <a:r>
              <a:rPr lang="ru-RU" b="1" dirty="0">
                <a:solidFill>
                  <a:srgbClr val="0070C0"/>
                </a:solidFill>
              </a:rPr>
              <a:t> Из-за чего могут наблюдаться такие эффекты в неохраняемом лесу? Ответ поясните.</a:t>
            </a:r>
          </a:p>
        </p:txBody>
      </p:sp>
    </p:spTree>
    <p:extLst>
      <p:ext uri="{BB962C8B-B14F-4D97-AF65-F5344CB8AC3E}">
        <p14:creationId xmlns:p14="http://schemas.microsoft.com/office/powerpoint/2010/main" val="390872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38200" y="365126"/>
            <a:ext cx="10515600" cy="6174220"/>
          </a:xfrm>
        </p:spPr>
        <p:txBody>
          <a:bodyPr>
            <a:normAutofit fontScale="32500" lnSpcReduction="20000"/>
          </a:bodyPr>
          <a:lstStyle/>
          <a:p>
            <a:pPr marL="0" indent="0">
              <a:buNone/>
            </a:pPr>
            <a:endParaRPr lang="ru-RU" dirty="0"/>
          </a:p>
          <a:p>
            <a:pPr marL="0" indent="0">
              <a:buNone/>
            </a:pPr>
            <a:r>
              <a:rPr lang="ru-RU" sz="5600" dirty="0"/>
              <a:t> </a:t>
            </a:r>
            <a:r>
              <a:rPr lang="ru-RU" sz="7400" dirty="0">
                <a:cs typeface="Times New Roman" panose="02020603050405020304" pitchFamily="18" charset="0"/>
              </a:rPr>
              <a:t>В рабочей программе основного общего образования по биологии, в разделе «Методы изучения живой природы» за 5 класс приведена дидактическая единица «Наблюдение и эксперимент как ведущие методы биологии».  При освоение данной темы предполагается формирование базового уровня освоения следующих исследовательских действий:</a:t>
            </a:r>
          </a:p>
          <a:p>
            <a:pPr marL="0" indent="0">
              <a:buNone/>
            </a:pPr>
            <a:r>
              <a:rPr lang="ru-RU" sz="7400" dirty="0">
                <a:cs typeface="Times New Roman" panose="02020603050405020304" pitchFamily="18" charset="0"/>
              </a:rPr>
              <a:t>1) Использование и формулирование вопросов как исследовательский инструмент, фиксирующий различия между реальным состоянием ситуации и ее желательным состоянием;</a:t>
            </a:r>
          </a:p>
          <a:p>
            <a:pPr marL="0" indent="0">
              <a:buNone/>
            </a:pPr>
            <a:r>
              <a:rPr lang="ru-RU" sz="7400" dirty="0">
                <a:cs typeface="Times New Roman" panose="02020603050405020304" pitchFamily="18" charset="0"/>
              </a:rPr>
              <a:t>2) Провести по самостоятельно составленному плану несложный биологический эксперимент.</a:t>
            </a:r>
          </a:p>
          <a:p>
            <a:pPr marL="0" indent="0">
              <a:buNone/>
            </a:pPr>
            <a:r>
              <a:rPr lang="ru-RU" sz="7400" dirty="0">
                <a:cs typeface="Times New Roman" panose="02020603050405020304" pitchFamily="18" charset="0"/>
              </a:rPr>
              <a:t> Проверку подобных исследовательских действий можно включить в проверочные работы по итогам изучения раздела «Методы изучения живой природы» </a:t>
            </a:r>
          </a:p>
          <a:p>
            <a:pPr marL="0" indent="0">
              <a:buNone/>
            </a:pPr>
            <a:r>
              <a:rPr lang="ru-RU" sz="7400" dirty="0">
                <a:cs typeface="Times New Roman" panose="02020603050405020304" pitchFamily="18" charset="0"/>
              </a:rPr>
              <a:t>Следует помнить, что включению подобных заданий в диагностические и контрольные работы должна предшествовать постановка обучающимися биологических экспериментов. Для этого учитель вместе с обучающимися может такой эксперимент провести на уроке, объяснить его этапы, сделать выводы по результатам, а после, немного его изменив, дать в виде домашнего задания.</a:t>
            </a:r>
          </a:p>
        </p:txBody>
      </p:sp>
    </p:spTree>
    <p:extLst>
      <p:ext uri="{BB962C8B-B14F-4D97-AF65-F5344CB8AC3E}">
        <p14:creationId xmlns:p14="http://schemas.microsoft.com/office/powerpoint/2010/main" val="3868981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219200"/>
            <a:ext cx="10515600" cy="4957763"/>
          </a:xfrm>
        </p:spPr>
        <p:txBody>
          <a:bodyPr/>
          <a:lstStyle/>
          <a:p>
            <a:pPr marL="0" indent="0">
              <a:buNone/>
            </a:pPr>
            <a:r>
              <a:rPr lang="ru-RU" b="1" dirty="0"/>
              <a:t>Правильный ответ должен содержать следующие элементы:</a:t>
            </a:r>
            <a:br>
              <a:rPr lang="ru-RU" b="1" dirty="0"/>
            </a:br>
            <a:r>
              <a:rPr lang="ru-RU" b="1" dirty="0">
                <a:solidFill>
                  <a:srgbClr val="FF0000"/>
                </a:solidFill>
              </a:rPr>
              <a:t>1) численность приматов сокращается, если не используются программы защиты окружающей среды (численность обезьян без охраны не поддерживается);</a:t>
            </a:r>
          </a:p>
          <a:p>
            <a:pPr marL="0" indent="0">
              <a:buNone/>
            </a:pPr>
            <a:br>
              <a:rPr lang="ru-RU" b="1" dirty="0">
                <a:solidFill>
                  <a:srgbClr val="0070C0"/>
                </a:solidFill>
              </a:rPr>
            </a:br>
            <a:r>
              <a:rPr lang="ru-RU" b="1" dirty="0">
                <a:solidFill>
                  <a:srgbClr val="0070C0"/>
                </a:solidFill>
              </a:rPr>
              <a:t>2) такие эффекты могут наблюдаться из-за охоты людей на обезьян (возможны и другие примеры вмешательства человека в лесную среду, кроме вырубки леса).</a:t>
            </a:r>
          </a:p>
        </p:txBody>
      </p:sp>
    </p:spTree>
    <p:extLst>
      <p:ext uri="{BB962C8B-B14F-4D97-AF65-F5344CB8AC3E}">
        <p14:creationId xmlns:p14="http://schemas.microsoft.com/office/powerpoint/2010/main" val="686953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039091"/>
            <a:ext cx="10515600" cy="5137872"/>
          </a:xfrm>
        </p:spPr>
        <p:txBody>
          <a:bodyPr>
            <a:normAutofit/>
          </a:bodyPr>
          <a:lstStyle/>
          <a:p>
            <a:pPr marL="0" indent="0">
              <a:buNone/>
            </a:pPr>
            <a:r>
              <a:rPr lang="ru-RU" sz="5400" dirty="0"/>
              <a:t> </a:t>
            </a:r>
          </a:p>
        </p:txBody>
      </p:sp>
      <p:sp>
        <p:nvSpPr>
          <p:cNvPr id="4" name="Прямоугольник 3"/>
          <p:cNvSpPr/>
          <p:nvPr/>
        </p:nvSpPr>
        <p:spPr>
          <a:xfrm>
            <a:off x="968992" y="2967335"/>
            <a:ext cx="10254026" cy="1200329"/>
          </a:xfrm>
          <a:prstGeom prst="rect">
            <a:avLst/>
          </a:prstGeom>
          <a:noFill/>
        </p:spPr>
        <p:txBody>
          <a:bodyPr wrap="none" lIns="91440" tIns="45720" rIns="91440" bIns="45720">
            <a:spAutoFit/>
          </a:bodyPr>
          <a:lstStyle/>
          <a:p>
            <a:pPr algn="ctr"/>
            <a:r>
              <a:rPr lang="ru-RU"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Благодарю за внимание!</a:t>
            </a:r>
          </a:p>
        </p:txBody>
      </p:sp>
    </p:spTree>
    <p:extLst>
      <p:ext uri="{BB962C8B-B14F-4D97-AF65-F5344CB8AC3E}">
        <p14:creationId xmlns:p14="http://schemas.microsoft.com/office/powerpoint/2010/main" val="416436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130629" y="198755"/>
            <a:ext cx="11785599" cy="6119495"/>
          </a:xfrm>
        </p:spPr>
        <p:txBody>
          <a:bodyPr>
            <a:noAutofit/>
          </a:bodyPr>
          <a:lstStyle/>
          <a:p>
            <a:pPr marL="0" indent="0">
              <a:buNone/>
            </a:pPr>
            <a:r>
              <a:rPr lang="ru-RU" altLang="en-US" sz="2400" dirty="0">
                <a:latin typeface="Times New Roman" panose="02020603050405020304" charset="0"/>
                <a:cs typeface="Times New Roman" panose="02020603050405020304" charset="0"/>
              </a:rPr>
              <a:t> </a:t>
            </a:r>
            <a:r>
              <a:rPr lang="ru-RU" altLang="en-US" dirty="0">
                <a:cs typeface="Times New Roman" panose="02020603050405020304" charset="0"/>
              </a:rPr>
              <a:t>Особое значение умению решать биологические задачи придавал Р.Д. Маш. По его мнению, при изучении раздела «Человек и его здоровье» «большую роль в повышении умения обучающихся доказывать свою позицию играет умение решать познавательные задачи разного рода»</a:t>
            </a:r>
          </a:p>
          <a:p>
            <a:pPr marL="0" indent="0">
              <a:buNone/>
            </a:pPr>
            <a:r>
              <a:rPr lang="ru-RU" altLang="en-US" dirty="0">
                <a:cs typeface="Times New Roman" panose="02020603050405020304" charset="0"/>
              </a:rPr>
              <a:t>Им была разработана </a:t>
            </a:r>
            <a:r>
              <a:rPr lang="ru-RU" altLang="en-US" b="1" dirty="0">
                <a:cs typeface="Times New Roman" panose="02020603050405020304" charset="0"/>
              </a:rPr>
              <a:t>памятка-алгоритм,</a:t>
            </a:r>
            <a:r>
              <a:rPr lang="ru-RU" altLang="en-US" dirty="0">
                <a:cs typeface="Times New Roman" panose="02020603050405020304" charset="0"/>
              </a:rPr>
              <a:t> с помощью которой обучающиеся выстраивали следующий ход решения задачи.</a:t>
            </a:r>
          </a:p>
          <a:p>
            <a:pPr marL="0" indent="0">
              <a:buNone/>
            </a:pPr>
            <a:r>
              <a:rPr lang="ru-RU" altLang="en-US" dirty="0">
                <a:cs typeface="Times New Roman" panose="02020603050405020304" charset="0"/>
              </a:rPr>
              <a:t>– Что нам известно из условия задачи?</a:t>
            </a:r>
          </a:p>
          <a:p>
            <a:pPr marL="0" indent="0">
              <a:buNone/>
            </a:pPr>
            <a:r>
              <a:rPr lang="ru-RU" altLang="en-US" dirty="0">
                <a:cs typeface="Times New Roman" panose="02020603050405020304" charset="0"/>
              </a:rPr>
              <a:t>– О каких явлениях или объектах идет речь?</a:t>
            </a:r>
          </a:p>
          <a:p>
            <a:pPr marL="0" indent="0">
              <a:buNone/>
            </a:pPr>
            <a:r>
              <a:rPr lang="ru-RU" altLang="en-US" dirty="0">
                <a:cs typeface="Times New Roman" panose="02020603050405020304" charset="0"/>
              </a:rPr>
              <a:t>– Каковы причины описываемых явлений?</a:t>
            </a:r>
          </a:p>
          <a:p>
            <a:pPr marL="0" indent="0">
              <a:buNone/>
            </a:pPr>
            <a:r>
              <a:rPr lang="ru-RU" altLang="en-US" dirty="0">
                <a:cs typeface="Times New Roman" panose="02020603050405020304" charset="0"/>
              </a:rPr>
              <a:t>– Что нужно узнать?</a:t>
            </a:r>
          </a:p>
          <a:p>
            <a:pPr marL="0" indent="0">
              <a:buNone/>
            </a:pPr>
            <a:r>
              <a:rPr lang="ru-RU" altLang="en-US" dirty="0">
                <a:cs typeface="Times New Roman" panose="02020603050405020304" charset="0"/>
              </a:rPr>
              <a:t>– Как следует ответить на вопрос, поставленный в задаче?</a:t>
            </a:r>
          </a:p>
          <a:p>
            <a:pPr marL="0" indent="0">
              <a:buNone/>
            </a:pPr>
            <a:r>
              <a:rPr lang="ru-RU" altLang="en-US" dirty="0">
                <a:cs typeface="Times New Roman" panose="02020603050405020304" charset="0"/>
              </a:rPr>
              <a:t>Система подобных вопросов позволяет овладеть необходимой информацией, формирует логику выбора способов решения задачи, выстраивает ход решения задачи.</a:t>
            </a:r>
          </a:p>
          <a:p>
            <a:endParaRPr lang="ru-RU" altLang="en-US" dirty="0">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36576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rmAutofit lnSpcReduction="10000"/>
          </a:bodyPr>
          <a:lstStyle/>
          <a:p>
            <a:pPr marL="0" indent="0">
              <a:buNone/>
            </a:pPr>
            <a:r>
              <a:rPr lang="ru-RU" sz="3200" b="1" dirty="0"/>
              <a:t>Необходимо знать!</a:t>
            </a:r>
          </a:p>
          <a:p>
            <a:pPr marL="0" indent="0">
              <a:buNone/>
            </a:pPr>
            <a:r>
              <a:rPr lang="ru-RU" b="1" dirty="0"/>
              <a:t>Гипотеза </a:t>
            </a:r>
            <a:r>
              <a:rPr lang="ru-RU" dirty="0"/>
              <a:t>– научное предположение, которое может объяснить наблюдаемое в эксперименте явление.</a:t>
            </a:r>
          </a:p>
          <a:p>
            <a:pPr marL="0" indent="0">
              <a:buNone/>
            </a:pPr>
            <a:r>
              <a:rPr lang="ru-RU" b="1" dirty="0"/>
              <a:t>Эксперимент </a:t>
            </a:r>
            <a:r>
              <a:rPr lang="ru-RU" dirty="0"/>
              <a:t>– это основной метод, позволяющий проверить гипотезу, которую выдвинул экспериментатор</a:t>
            </a:r>
          </a:p>
          <a:p>
            <a:pPr marL="0" indent="0">
              <a:buNone/>
            </a:pPr>
            <a:r>
              <a:rPr lang="ru-RU" b="1" i="1" dirty="0">
                <a:solidFill>
                  <a:srgbClr val="FF0000"/>
                </a:solidFill>
              </a:rPr>
              <a:t>Что такое контроль и зачем его использовать?</a:t>
            </a:r>
            <a:endParaRPr lang="ru-RU" dirty="0">
              <a:solidFill>
                <a:srgbClr val="FF0000"/>
              </a:solidFill>
            </a:endParaRPr>
          </a:p>
          <a:p>
            <a:pPr marL="0" indent="0">
              <a:buNone/>
            </a:pPr>
            <a:r>
              <a:rPr lang="ru-RU" dirty="0"/>
              <a:t>В любом эксперименте есть как минимум две составные части (два объекта):</a:t>
            </a:r>
          </a:p>
          <a:p>
            <a:pPr marL="0" indent="0">
              <a:buNone/>
            </a:pPr>
            <a:r>
              <a:rPr lang="ru-RU" b="1" dirty="0"/>
              <a:t> </a:t>
            </a:r>
            <a:r>
              <a:rPr lang="ru-RU" b="1" dirty="0">
                <a:solidFill>
                  <a:srgbClr val="FF0000"/>
                </a:solidFill>
              </a:rPr>
              <a:t>Опыт</a:t>
            </a:r>
            <a:r>
              <a:rPr lang="ru-RU" dirty="0">
                <a:solidFill>
                  <a:srgbClr val="FF0000"/>
                </a:solidFill>
              </a:rPr>
              <a:t> – на объекты оказывается воздействие (например, вводятся лекарственные препараты)</a:t>
            </a:r>
          </a:p>
          <a:p>
            <a:pPr marL="0" indent="0">
              <a:buNone/>
            </a:pPr>
            <a:r>
              <a:rPr lang="ru-RU" b="1" dirty="0">
                <a:solidFill>
                  <a:srgbClr val="0070C0"/>
                </a:solidFill>
              </a:rPr>
              <a:t>Контроль</a:t>
            </a:r>
            <a:r>
              <a:rPr lang="ru-RU" dirty="0">
                <a:solidFill>
                  <a:srgbClr val="0070C0"/>
                </a:solidFill>
              </a:rPr>
              <a:t> - на объекты не оказывается воздействие (например, не вводятся лекарственные препараты, а вводится растворитель)</a:t>
            </a:r>
          </a:p>
          <a:p>
            <a:pPr marL="0" indent="0">
              <a:buNone/>
            </a:pPr>
            <a:r>
              <a:rPr lang="ru-RU" dirty="0"/>
              <a:t>Сопоставление результатов в опыте и контроле позволяет доказать, что изменение произошло.</a:t>
            </a:r>
          </a:p>
          <a:p>
            <a:endParaRPr lang="ru-RU" dirty="0"/>
          </a:p>
        </p:txBody>
      </p:sp>
    </p:spTree>
    <p:extLst>
      <p:ext uri="{BB962C8B-B14F-4D97-AF65-F5344CB8AC3E}">
        <p14:creationId xmlns:p14="http://schemas.microsoft.com/office/powerpoint/2010/main" val="152095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052945"/>
            <a:ext cx="10515600" cy="5124018"/>
          </a:xfrm>
        </p:spPr>
        <p:txBody>
          <a:bodyPr/>
          <a:lstStyle/>
          <a:p>
            <a:pPr marL="0" indent="0">
              <a:buNone/>
            </a:pPr>
            <a:r>
              <a:rPr lang="ru-RU" b="1" dirty="0"/>
              <a:t>Отрицательный контроль </a:t>
            </a:r>
            <a:r>
              <a:rPr lang="ru-RU" dirty="0"/>
              <a:t>– эксперимент, в котором изучаемое изменение не происходит. </a:t>
            </a:r>
          </a:p>
          <a:p>
            <a:pPr marL="0" indent="0">
              <a:buNone/>
            </a:pPr>
            <a:r>
              <a:rPr lang="ru-RU" b="1" dirty="0">
                <a:solidFill>
                  <a:srgbClr val="FF0000"/>
                </a:solidFill>
              </a:rPr>
              <a:t>Как поставить отрицательный контроль?</a:t>
            </a:r>
            <a:endParaRPr lang="ru-RU" dirty="0">
              <a:solidFill>
                <a:srgbClr val="FF0000"/>
              </a:solidFill>
            </a:endParaRPr>
          </a:p>
          <a:p>
            <a:pPr marL="0" indent="0">
              <a:buNone/>
            </a:pPr>
            <a:r>
              <a:rPr lang="ru-RU" dirty="0"/>
              <a:t>– нужно создать условия, при которых </a:t>
            </a:r>
            <a:r>
              <a:rPr lang="ru-RU" b="1" i="1" dirty="0"/>
              <a:t>изучаемый объект не подвергается экспериментальному воздействию</a:t>
            </a:r>
            <a:r>
              <a:rPr lang="ru-RU" b="1" u="sng" dirty="0"/>
              <a:t> Обязательно при прочих равных условиях!</a:t>
            </a:r>
            <a:r>
              <a:rPr lang="ru-RU" dirty="0"/>
              <a:t>.</a:t>
            </a:r>
          </a:p>
          <a:p>
            <a:endParaRPr lang="ru-RU" dirty="0"/>
          </a:p>
        </p:txBody>
      </p:sp>
    </p:spTree>
    <p:extLst>
      <p:ext uri="{BB962C8B-B14F-4D97-AF65-F5344CB8AC3E}">
        <p14:creationId xmlns:p14="http://schemas.microsoft.com/office/powerpoint/2010/main" val="7704834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TotalTime>
  <Words>3040</Words>
  <Application>Microsoft Office PowerPoint</Application>
  <PresentationFormat>Широкоэкранный</PresentationFormat>
  <Paragraphs>173</Paragraphs>
  <Slides>61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61</vt:i4>
      </vt:variant>
    </vt:vector>
  </HeadingPairs>
  <TitlesOfParts>
    <vt:vector size="66" baseType="lpstr">
      <vt:lpstr>Arial</vt:lpstr>
      <vt:lpstr>Calibri</vt:lpstr>
      <vt:lpstr>Calibri Light</vt:lpstr>
      <vt:lpstr>Times New Roman</vt:lpstr>
      <vt:lpstr>Тема Office</vt:lpstr>
      <vt:lpstr>Пути формирования понимания процессов жизнедеятельности животных  ( Линия 23 ОГЭ)</vt:lpstr>
      <vt:lpstr>ЛИНИЯ 23</vt:lpstr>
      <vt:lpstr>Презентация PowerPoint</vt:lpstr>
      <vt:lpstr>Причины ошибок: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Подтемы раздела использование научных методов для изучения биологических объектов, явлений  </vt:lpstr>
      <vt:lpstr>Основные понятия по теме</vt:lpstr>
      <vt:lpstr>При решении задания №23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Правильный ответ должен содержать следующие элементы: </vt:lpstr>
      <vt:lpstr>Презентация PowerPoint</vt:lpstr>
      <vt:lpstr>Презентация PowerPoint</vt:lpstr>
      <vt:lpstr>Презентация PowerPoint</vt:lpstr>
      <vt:lpstr>Презентация PowerPoint</vt:lpstr>
      <vt:lpstr>Правильный ответ должен содержать следующие элементы: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Итальянским естествоиспытателем Л. Спалланцани в середине XVIII в. был проведён следующий эксперимент. Он взял группу летучих мышей, часть из которых он ослепил, а вторую – контрольную – оставил зрячими. Всех мышей Л. Спалланцани выпустил в тёмную комнату и стал наблюдать. Оказалось, что ослеплённые мыши летали наравне со зрячими, не натыкаясь на препятствия.  На какой вопрос пытался ответить Спалланцани, проводя свой эксперимент? Какой вывод мог сделать естествоиспытатель по результатам своего эксперимента?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Татьяна Н. Мокеева</cp:lastModifiedBy>
  <cp:revision>45</cp:revision>
  <dcterms:created xsi:type="dcterms:W3CDTF">2023-11-06T15:47:32Z</dcterms:created>
  <dcterms:modified xsi:type="dcterms:W3CDTF">2023-11-20T11:10:57Z</dcterms:modified>
</cp:coreProperties>
</file>