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321" r:id="rId3"/>
    <p:sldId id="416" r:id="rId4"/>
    <p:sldId id="402" r:id="rId5"/>
    <p:sldId id="403" r:id="rId6"/>
    <p:sldId id="404" r:id="rId7"/>
    <p:sldId id="406" r:id="rId8"/>
    <p:sldId id="354" r:id="rId9"/>
    <p:sldId id="355" r:id="rId10"/>
    <p:sldId id="405" r:id="rId11"/>
    <p:sldId id="272" r:id="rId12"/>
    <p:sldId id="351" r:id="rId13"/>
    <p:sldId id="341" r:id="rId14"/>
    <p:sldId id="352" r:id="rId15"/>
    <p:sldId id="353" r:id="rId16"/>
    <p:sldId id="306" r:id="rId17"/>
  </p:sldIdLst>
  <p:sldSz cx="9144000" cy="5715000" type="screen16x10"/>
  <p:notesSz cx="9144000" cy="5715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Н. Мокеева" initials="ТНМ" lastIdx="1" clrIdx="0">
    <p:extLst>
      <p:ext uri="{19B8F6BF-5375-455C-9EA6-DF929625EA0E}">
        <p15:presenceInfo xmlns:p15="http://schemas.microsoft.com/office/powerpoint/2012/main" userId="S-1-5-21-2607677355-1084326044-194126936-17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CD29"/>
    <a:srgbClr val="8FED6D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9714" autoAdjust="0"/>
  </p:normalViewPr>
  <p:slideViewPr>
    <p:cSldViewPr>
      <p:cViewPr varScale="1">
        <p:scale>
          <a:sx n="118" d="100"/>
          <a:sy n="118" d="100"/>
        </p:scale>
        <p:origin x="798" y="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12T12:11:55.026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6C604-1E1B-4373-BADF-9A9C72FE0EE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714375"/>
            <a:ext cx="3086100" cy="1928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751138"/>
            <a:ext cx="7315200" cy="2249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5429250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5429250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1112D-9837-4CD7-B1AE-398EA424F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47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8111" y="330352"/>
            <a:ext cx="7907776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66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200400"/>
            <a:ext cx="6400800" cy="142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81AFB5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© </a:t>
            </a:r>
            <a:r>
              <a:rPr spc="-5" dirty="0"/>
              <a:t>все </a:t>
            </a:r>
            <a:r>
              <a:rPr dirty="0"/>
              <a:t>права</a:t>
            </a:r>
            <a:r>
              <a:rPr spc="-100" dirty="0"/>
              <a:t> </a:t>
            </a:r>
            <a:r>
              <a:rPr dirty="0"/>
              <a:t>защищены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66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81AFB5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© </a:t>
            </a:r>
            <a:r>
              <a:rPr spc="-5" dirty="0"/>
              <a:t>все </a:t>
            </a:r>
            <a:r>
              <a:rPr dirty="0"/>
              <a:t>права</a:t>
            </a:r>
            <a:r>
              <a:rPr spc="-100" dirty="0"/>
              <a:t> </a:t>
            </a:r>
            <a:r>
              <a:rPr dirty="0"/>
              <a:t>защищены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884414" y="0"/>
            <a:ext cx="1259586" cy="98529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841273"/>
            <a:ext cx="9144000" cy="216535"/>
          </a:xfrm>
          <a:custGeom>
            <a:avLst/>
            <a:gdLst/>
            <a:ahLst/>
            <a:cxnLst/>
            <a:rect l="l" t="t" r="r" b="b"/>
            <a:pathLst>
              <a:path w="9144000" h="216534">
                <a:moveTo>
                  <a:pt x="9144000" y="0"/>
                </a:moveTo>
                <a:lnTo>
                  <a:pt x="827595" y="0"/>
                </a:lnTo>
                <a:lnTo>
                  <a:pt x="0" y="0"/>
                </a:lnTo>
                <a:lnTo>
                  <a:pt x="0" y="45720"/>
                </a:lnTo>
                <a:lnTo>
                  <a:pt x="0" y="216027"/>
                </a:lnTo>
                <a:lnTo>
                  <a:pt x="827595" y="216027"/>
                </a:lnTo>
                <a:lnTo>
                  <a:pt x="827595" y="45720"/>
                </a:lnTo>
                <a:lnTo>
                  <a:pt x="9144000" y="45720"/>
                </a:lnTo>
                <a:lnTo>
                  <a:pt x="9144000" y="0"/>
                </a:lnTo>
                <a:close/>
              </a:path>
            </a:pathLst>
          </a:custGeom>
          <a:solidFill>
            <a:srgbClr val="416A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"/>
            <a:ext cx="759942" cy="98894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55586" y="1"/>
            <a:ext cx="864082" cy="84127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66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31445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31445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81AFB5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© </a:t>
            </a:r>
            <a:r>
              <a:rPr spc="-5" dirty="0"/>
              <a:t>все </a:t>
            </a:r>
            <a:r>
              <a:rPr dirty="0"/>
              <a:t>права</a:t>
            </a:r>
            <a:r>
              <a:rPr spc="-100" dirty="0"/>
              <a:t> </a:t>
            </a:r>
            <a:r>
              <a:rPr dirty="0"/>
              <a:t>защищены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66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81AFB5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© </a:t>
            </a:r>
            <a:r>
              <a:rPr spc="-5" dirty="0"/>
              <a:t>все </a:t>
            </a:r>
            <a:r>
              <a:rPr dirty="0"/>
              <a:t>права</a:t>
            </a:r>
            <a:r>
              <a:rPr spc="-100" dirty="0"/>
              <a:t> </a:t>
            </a:r>
            <a:r>
              <a:rPr dirty="0"/>
              <a:t>защищены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884414" y="0"/>
            <a:ext cx="1259586" cy="98529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841273"/>
            <a:ext cx="9144000" cy="216535"/>
          </a:xfrm>
          <a:custGeom>
            <a:avLst/>
            <a:gdLst/>
            <a:ahLst/>
            <a:cxnLst/>
            <a:rect l="l" t="t" r="r" b="b"/>
            <a:pathLst>
              <a:path w="9144000" h="216534">
                <a:moveTo>
                  <a:pt x="9144000" y="0"/>
                </a:moveTo>
                <a:lnTo>
                  <a:pt x="827595" y="0"/>
                </a:lnTo>
                <a:lnTo>
                  <a:pt x="0" y="0"/>
                </a:lnTo>
                <a:lnTo>
                  <a:pt x="0" y="45720"/>
                </a:lnTo>
                <a:lnTo>
                  <a:pt x="0" y="216027"/>
                </a:lnTo>
                <a:lnTo>
                  <a:pt x="827595" y="216027"/>
                </a:lnTo>
                <a:lnTo>
                  <a:pt x="827595" y="45720"/>
                </a:lnTo>
                <a:lnTo>
                  <a:pt x="9144000" y="45720"/>
                </a:lnTo>
                <a:lnTo>
                  <a:pt x="9144000" y="0"/>
                </a:lnTo>
                <a:close/>
              </a:path>
            </a:pathLst>
          </a:custGeom>
          <a:solidFill>
            <a:srgbClr val="416A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"/>
            <a:ext cx="759942" cy="98894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55586" y="1"/>
            <a:ext cx="864082" cy="84127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81AFB5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© </a:t>
            </a:r>
            <a:r>
              <a:rPr spc="-5" dirty="0"/>
              <a:t>все </a:t>
            </a:r>
            <a:r>
              <a:rPr dirty="0"/>
              <a:t>права</a:t>
            </a:r>
            <a:r>
              <a:rPr spc="-100" dirty="0"/>
              <a:t> </a:t>
            </a:r>
            <a:r>
              <a:rPr dirty="0"/>
              <a:t>защищены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1305" y="206908"/>
            <a:ext cx="8661389" cy="639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66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1194" y="1483004"/>
            <a:ext cx="8243570" cy="2862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315034" y="5371318"/>
            <a:ext cx="1675129" cy="187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1" i="0">
                <a:solidFill>
                  <a:srgbClr val="81AFB5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© </a:t>
            </a:r>
            <a:r>
              <a:rPr spc="-5" dirty="0"/>
              <a:t>все </a:t>
            </a:r>
            <a:r>
              <a:rPr dirty="0"/>
              <a:t>права</a:t>
            </a:r>
            <a:r>
              <a:rPr spc="-100" dirty="0"/>
              <a:t> </a:t>
            </a:r>
            <a:r>
              <a:rPr dirty="0"/>
              <a:t>защищены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5314950"/>
            <a:ext cx="210312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5314950"/>
            <a:ext cx="210312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447800" y="1409700"/>
            <a:ext cx="66167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3947795" algn="l"/>
              </a:tabLst>
            </a:pPr>
            <a:r>
              <a:rPr lang="ru-RU" sz="2800" b="1" spc="9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Человек и его здоровье: железы организма человека</a:t>
            </a:r>
            <a:endParaRPr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object 14"/>
          <p:cNvSpPr txBox="1"/>
          <p:nvPr/>
        </p:nvSpPr>
        <p:spPr>
          <a:xfrm>
            <a:off x="1219200" y="4229100"/>
            <a:ext cx="7467600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>
              <a:lnSpc>
                <a:spcPct val="100000"/>
              </a:lnSpc>
              <a:spcBef>
                <a:spcPts val="100"/>
              </a:spcBef>
              <a:tabLst>
                <a:tab pos="3947795" algn="l"/>
              </a:tabLst>
            </a:pPr>
            <a:r>
              <a:rPr lang="ru-RU" sz="1500" b="1" spc="90" dirty="0" err="1">
                <a:solidFill>
                  <a:srgbClr val="008000"/>
                </a:solidFill>
                <a:latin typeface="Times New Roman"/>
                <a:cs typeface="Times New Roman"/>
              </a:rPr>
              <a:t>Мандольян</a:t>
            </a:r>
            <a:r>
              <a:rPr lang="ru-RU" sz="1500" b="1" spc="9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90" dirty="0" err="1">
                <a:solidFill>
                  <a:srgbClr val="008000"/>
                </a:solidFill>
                <a:latin typeface="Times New Roman"/>
                <a:cs typeface="Times New Roman"/>
              </a:rPr>
              <a:t>Зарема</a:t>
            </a:r>
            <a:r>
              <a:rPr lang="ru-RU" sz="1500" b="1" spc="90" dirty="0">
                <a:solidFill>
                  <a:srgbClr val="008000"/>
                </a:solidFill>
                <a:latin typeface="Times New Roman"/>
                <a:cs typeface="Times New Roman"/>
              </a:rPr>
              <a:t> Вячеславовна</a:t>
            </a:r>
          </a:p>
          <a:p>
            <a:pPr marL="12700" marR="5080" algn="r">
              <a:lnSpc>
                <a:spcPct val="100000"/>
              </a:lnSpc>
              <a:spcBef>
                <a:spcPts val="100"/>
              </a:spcBef>
              <a:tabLst>
                <a:tab pos="3947795" algn="l"/>
              </a:tabLst>
            </a:pPr>
            <a:r>
              <a:rPr lang="ru-RU" sz="1500" b="1" spc="90" dirty="0">
                <a:solidFill>
                  <a:srgbClr val="008000"/>
                </a:solidFill>
                <a:latin typeface="Times New Roman"/>
                <a:cs typeface="Times New Roman"/>
              </a:rPr>
              <a:t>учитель биологии МАОУ СОШ№2</a:t>
            </a:r>
          </a:p>
          <a:p>
            <a:pPr marL="12700" marR="5080" algn="r">
              <a:lnSpc>
                <a:spcPct val="100000"/>
              </a:lnSpc>
              <a:spcBef>
                <a:spcPts val="100"/>
              </a:spcBef>
              <a:tabLst>
                <a:tab pos="3947795" algn="l"/>
              </a:tabLst>
            </a:pPr>
            <a:r>
              <a:rPr lang="ru-RU" sz="1500" b="1" spc="90" dirty="0">
                <a:solidFill>
                  <a:srgbClr val="008000"/>
                </a:solidFill>
                <a:latin typeface="Times New Roman"/>
                <a:cs typeface="Times New Roman"/>
              </a:rPr>
              <a:t>Город Краснодар</a:t>
            </a:r>
            <a:endParaRPr sz="15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18111" y="330352"/>
            <a:ext cx="7907776" cy="369332"/>
          </a:xfrm>
        </p:spPr>
        <p:txBody>
          <a:bodyPr/>
          <a:lstStyle/>
          <a:p>
            <a:r>
              <a:rPr lang="ru-RU" dirty="0"/>
              <a:t>Кроссворд для текущего контроля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12" y="771616"/>
            <a:ext cx="3953888" cy="31526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1170466"/>
            <a:ext cx="3801218" cy="235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98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800100"/>
            <a:ext cx="8382000" cy="3595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36830" lvl="1" indent="-285750">
              <a:spcBef>
                <a:spcPts val="745"/>
              </a:spcBef>
              <a:spcAft>
                <a:spcPts val="0"/>
              </a:spcAft>
              <a:buFont typeface="+mj-lt"/>
              <a:buAutoNum type="arabicPeriod"/>
              <a:tabLst>
                <a:tab pos="997585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Вступительная беседа учителя.</a:t>
            </a:r>
          </a:p>
          <a:p>
            <a:pPr marR="36830" indent="540385">
              <a:spcBef>
                <a:spcPts val="745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Дети, сегодня на уроке мы с вами повторим, изученный на прошлом уроке материал, выучим новую тему и, конечно же, поиграем. Игры любят все – и взрослые, и дети. Одни любят играть, а другие любят наблюдать за игрой, например телевизионной. Среди таких телеигр популярной является «Поле чудес». Я предлагаю вам стать сегодня её участниками. Но правила нашей игры немного отличаются, вы будете отгадывать не одну букву, а целые слова. И за каждое правильно отгаданное слово, или правильный ответ на мой вопрос, вы получаете приз – медаль «Умники и умницы»,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стоимостью 1 балл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А в конце урока подведём итоги, подсчитаем баллы, которые будут вашими заработанными оценками за урок.</a:t>
            </a:r>
          </a:p>
          <a:p>
            <a:pPr marR="36830" indent="540385">
              <a:spcBef>
                <a:spcPts val="745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Итак, внимание! Вам предстоит раскрыть схему (схема на доске «Нейрогуморальная регуляция»).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Игра «Поле чудес».</a:t>
            </a:r>
          </a:p>
        </p:txBody>
      </p:sp>
    </p:spTree>
    <p:extLst>
      <p:ext uri="{BB962C8B-B14F-4D97-AF65-F5344CB8AC3E}">
        <p14:creationId xmlns:p14="http://schemas.microsoft.com/office/powerpoint/2010/main" val="451890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190501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ОПОРНЫЙ КОНСПЕКТ-СХЕМА «Нейрогуморальная регуляция»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048255"/>
              </p:ext>
            </p:extLst>
          </p:nvPr>
        </p:nvGraphicFramePr>
        <p:xfrm>
          <a:off x="457200" y="825500"/>
          <a:ext cx="8346440" cy="4323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2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2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Нервная регуляция</a:t>
                      </a:r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Гуморальная регуляция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ЦНС</a:t>
                      </a:r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Железы внутренней секреции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Гипоталамус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Гипофиз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Щитовидная железа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Поджелудочная железа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Надпочечники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Вазопрессин</a:t>
                      </a:r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ГОРМОНЫ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Ростовые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Тироксин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Инсулин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Адреналин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Гигантизм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Карликовость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Кретинизм</a:t>
                      </a:r>
                    </a:p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Миксилема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Базедова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болезнь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Сахарный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диабет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сердечно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–сосудистой системы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Эндокринная система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Нейрогуморальная система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762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57" y="544764"/>
            <a:ext cx="8535140" cy="406533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305" y="206908"/>
            <a:ext cx="8661389" cy="307777"/>
          </a:xfrm>
        </p:spPr>
        <p:txBody>
          <a:bodyPr/>
          <a:lstStyle/>
          <a:p>
            <a:r>
              <a:rPr lang="ru-RU" dirty="0"/>
              <a:t>Фронтальный опрос «Поле чудес»</a:t>
            </a:r>
          </a:p>
        </p:txBody>
      </p:sp>
    </p:spTree>
    <p:extLst>
      <p:ext uri="{BB962C8B-B14F-4D97-AF65-F5344CB8AC3E}">
        <p14:creationId xmlns:p14="http://schemas.microsoft.com/office/powerpoint/2010/main" val="4223554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89" y="266700"/>
            <a:ext cx="8799342" cy="520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56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90500"/>
            <a:ext cx="8803387" cy="39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84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329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43600" y="1122450"/>
            <a:ext cx="312420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8111" y="330352"/>
            <a:ext cx="7907776" cy="369332"/>
          </a:xfrm>
        </p:spPr>
        <p:txBody>
          <a:bodyPr/>
          <a:lstStyle/>
          <a:p>
            <a:r>
              <a:rPr lang="ru-RU" dirty="0"/>
              <a:t>Системы органов в организме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152400" y="744967"/>
            <a:ext cx="8763000" cy="1045734"/>
          </a:xfrm>
        </p:spPr>
        <p:txBody>
          <a:bodyPr/>
          <a:lstStyle/>
          <a:p>
            <a:r>
              <a:rPr lang="ru-RU" dirty="0"/>
              <a:t>Эндокринная система (от греч. е</a:t>
            </a:r>
            <a:r>
              <a:rPr lang="en-US" dirty="0" err="1"/>
              <a:t>ndon</a:t>
            </a:r>
            <a:r>
              <a:rPr lang="en-US" dirty="0"/>
              <a:t>  -</a:t>
            </a:r>
            <a:r>
              <a:rPr lang="ru-RU" dirty="0"/>
              <a:t>«внутри» и </a:t>
            </a:r>
            <a:r>
              <a:rPr lang="en-US" dirty="0" err="1"/>
              <a:t>krino</a:t>
            </a:r>
            <a:r>
              <a:rPr lang="en-US" dirty="0"/>
              <a:t> –</a:t>
            </a:r>
            <a:r>
              <a:rPr lang="ru-RU" dirty="0"/>
              <a:t> «отдельно» -</a:t>
            </a:r>
            <a:r>
              <a:rPr lang="en-US" dirty="0"/>
              <a:t> </a:t>
            </a:r>
            <a:r>
              <a:rPr lang="ru-RU" dirty="0"/>
              <a:t>включает железы внутренней секреции, выделяющие гормоны – биологические стимуляторы, действующие </a:t>
            </a:r>
            <a:r>
              <a:rPr lang="ru-RU" dirty="0" err="1"/>
              <a:t>гуморально</a:t>
            </a:r>
            <a:r>
              <a:rPr lang="ru-RU" dirty="0"/>
              <a:t> (от лат. </a:t>
            </a:r>
            <a:r>
              <a:rPr lang="en-US" dirty="0"/>
              <a:t>Humor – </a:t>
            </a:r>
            <a:r>
              <a:rPr lang="ru-RU" dirty="0"/>
              <a:t>«жидкость» – через кровь и жидкости организма.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8467" y="1918193"/>
            <a:ext cx="1277470" cy="12988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11"/>
          <a:stretch/>
        </p:blipFill>
        <p:spPr>
          <a:xfrm>
            <a:off x="3220101" y="1970203"/>
            <a:ext cx="2039470" cy="12800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529" y="1918193"/>
            <a:ext cx="1886732" cy="13341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948" y="1918193"/>
            <a:ext cx="1599398" cy="11847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061" y="3467100"/>
            <a:ext cx="2380468" cy="13711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79529" y="5017752"/>
            <a:ext cx="544278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Гормоны выделяются в кровь или лимфу.</a:t>
            </a:r>
          </a:p>
        </p:txBody>
      </p:sp>
    </p:spTree>
    <p:extLst>
      <p:ext uri="{BB962C8B-B14F-4D97-AF65-F5344CB8AC3E}">
        <p14:creationId xmlns:p14="http://schemas.microsoft.com/office/powerpoint/2010/main" val="289818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305" y="206908"/>
            <a:ext cx="8661389" cy="307777"/>
          </a:xfrm>
        </p:spPr>
        <p:txBody>
          <a:bodyPr/>
          <a:lstStyle/>
          <a:p>
            <a:r>
              <a:rPr lang="ru-RU" dirty="0"/>
              <a:t>Нервная и гуморальная регуляции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715382"/>
            <a:ext cx="4761692" cy="13801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257300"/>
            <a:ext cx="2590800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2296198"/>
            <a:ext cx="4761692" cy="312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29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равнительная таблица Нервная регуляция и Гуморальная регуляция - Универ soloBY - Google Chrome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" y="800100"/>
            <a:ext cx="6629400" cy="445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42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Железы 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специальные органы человека, вырабатывающие и выделяющие специфические вещества (секреты) и участвующие в различных физиологических функциях.</a:t>
            </a:r>
            <a:b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305" y="1257300"/>
            <a:ext cx="8463459" cy="347774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Железы внешней секреции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(слюнные, потовые, печень, молочные и др.) снабжены выводными протоками, через которые выделяют секреты в полость тела, различных органов или во внешнюю среду.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Железы внутренней секреции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(гипофиз, эпифиз, паращитовидные, щитовидная, надпочечники) лишены протоков и выделяют свои секреты (гормоны) непосредственно в омывающую их кровь, которая разносит их по всему организму. Обеспечивают гуморальную регуляцию организма(через кровь).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Железы смешанной секреции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(поджелудочная, половые) одновременно выполняют функции внешней и внутренней секреции.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81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47" y="419100"/>
            <a:ext cx="8524853" cy="457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73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18111" y="330352"/>
            <a:ext cx="7907776" cy="369332"/>
          </a:xfrm>
        </p:spPr>
        <p:txBody>
          <a:bodyPr/>
          <a:lstStyle/>
          <a:p>
            <a:r>
              <a:rPr lang="ru-RU" dirty="0"/>
              <a:t>Железы внутренней и смешанной секреции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11" y="668122"/>
            <a:ext cx="8068689" cy="460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73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Железы внутренней и смешанной секреции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4"/>
          </p:nvPr>
        </p:nvSpPr>
        <p:spPr>
          <a:xfrm>
            <a:off x="618110" y="3464764"/>
            <a:ext cx="7535289" cy="1969770"/>
          </a:xfrm>
        </p:spPr>
        <p:txBody>
          <a:bodyPr/>
          <a:lstStyle/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Акромега́лия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(от греч.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ἄκρος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конечность и греч.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ας — большой) -это патологическое увеличение частей тела, которое обуславливается дисбалансом гормона роста.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Вторичные половые признаки: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мальчиков – рост усов, бороды, появление волосяного покрова в подмышечных впадинах, изменение тембра голоса и т.д., у девочек – развитие молочных желез,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волосяного покрова в подмышечных впадинах, изменение телосжения и т.д.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59611"/>
            <a:ext cx="7826119" cy="266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7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1" y="777811"/>
            <a:ext cx="5029199" cy="307028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8111" y="330352"/>
            <a:ext cx="7907776" cy="369332"/>
          </a:xfrm>
        </p:spPr>
        <p:txBody>
          <a:bodyPr/>
          <a:lstStyle/>
          <a:p>
            <a:r>
              <a:rPr lang="ru-RU" dirty="0"/>
              <a:t>Кроссворды для текущего контроля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880270"/>
            <a:ext cx="3200400" cy="3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2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1656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2635</TotalTime>
  <Words>504</Words>
  <Application>Microsoft Office PowerPoint</Application>
  <PresentationFormat>Экран (16:10)</PresentationFormat>
  <Paragraphs>49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Tahoma</vt:lpstr>
      <vt:lpstr>Times New Roman</vt:lpstr>
      <vt:lpstr>Office Theme</vt:lpstr>
      <vt:lpstr>Презентация PowerPoint</vt:lpstr>
      <vt:lpstr>Системы органов в организме</vt:lpstr>
      <vt:lpstr>Нервная и гуморальная регуляции</vt:lpstr>
      <vt:lpstr>Презентация PowerPoint</vt:lpstr>
      <vt:lpstr>Железы — специальные органы человека, вырабатывающие и выделяющие специфические вещества (секреты) и участвующие в различных физиологических функциях. </vt:lpstr>
      <vt:lpstr>Презентация PowerPoint</vt:lpstr>
      <vt:lpstr>Железы внутренней и смешанной секреции</vt:lpstr>
      <vt:lpstr>Железы внутренней и смешанной секреции</vt:lpstr>
      <vt:lpstr>Кроссворды для текущего контроля</vt:lpstr>
      <vt:lpstr>Кроссворд для текущего контроля</vt:lpstr>
      <vt:lpstr>Игра «Поле чудес».</vt:lpstr>
      <vt:lpstr>Презентация PowerPoint</vt:lpstr>
      <vt:lpstr>Фронтальный опрос «Поле чудес»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Red</dc:creator>
  <cp:lastModifiedBy>Татьяна Н. Мокеева</cp:lastModifiedBy>
  <cp:revision>420</cp:revision>
  <cp:lastPrinted>2023-05-12T07:39:57Z</cp:lastPrinted>
  <dcterms:created xsi:type="dcterms:W3CDTF">2022-01-21T11:38:05Z</dcterms:created>
  <dcterms:modified xsi:type="dcterms:W3CDTF">2023-11-20T11:10:17Z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2021-11-17T00:00:00Z</vt:filetime>
  </property>
  <property fmtid="{D5CDD505-2E9C-101B-9397-08002B2CF9AE}" pid="3" name="Creator">
    <vt:lpwstr>Acrobat PDFMaker 10.1 для PowerPoint</vt:lpwstr>
  </property>
  <property fmtid="{D5CDD505-2E9C-101B-9397-08002B2CF9AE}" pid="4" name="LastSaved">
    <vt:filetime>2022-01-21T00:00:00Z</vt:filetime>
  </property>
</Properties>
</file>