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2" r:id="rId7"/>
    <p:sldId id="274" r:id="rId8"/>
    <p:sldId id="275" r:id="rId9"/>
    <p:sldId id="276" r:id="rId10"/>
    <p:sldId id="271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>
      <p:cViewPr varScale="1">
        <p:scale>
          <a:sx n="115" d="100"/>
          <a:sy n="115" d="100"/>
        </p:scale>
        <p:origin x="25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3" cy="1531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0865" y="122935"/>
            <a:ext cx="9510268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6300" y="2624073"/>
            <a:ext cx="8204200" cy="345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-381000"/>
            <a:ext cx="1219199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39638" y="3443604"/>
            <a:ext cx="52069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spc="-5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2913" y="-63353"/>
            <a:ext cx="5422887" cy="2819549"/>
            <a:chOff x="2199427" y="1523"/>
            <a:chExt cx="9992573" cy="6856476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9427" y="1523"/>
              <a:ext cx="6882384" cy="3557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523"/>
              <a:ext cx="2590800" cy="2513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2508" y="2464306"/>
              <a:ext cx="818387" cy="1328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27919" y="76200"/>
              <a:ext cx="2113787" cy="1787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960" y="3784091"/>
              <a:ext cx="1844040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707" y="5082539"/>
              <a:ext cx="1310640" cy="177546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18136" y="2026084"/>
            <a:ext cx="9144000" cy="222689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/>
            <a:r>
              <a:rPr lang="ru-RU" dirty="0"/>
              <a:t>Программа «Орлята </a:t>
            </a:r>
            <a:r>
              <a:rPr lang="ru-RU" dirty="0" smtClean="0"/>
              <a:t>России»</a:t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средство </a:t>
            </a:r>
            <a:r>
              <a:rPr lang="ru-RU" dirty="0" smtClean="0"/>
              <a:t>достижения личностных </a:t>
            </a:r>
            <a:r>
              <a:rPr lang="ru-RU" dirty="0"/>
              <a:t>образовательных результатов</a:t>
            </a:r>
            <a:br>
              <a:rPr lang="ru-RU" dirty="0"/>
            </a:br>
            <a:r>
              <a:rPr lang="ru-RU" dirty="0"/>
              <a:t>младших школьников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2000" y="5105400"/>
            <a:ext cx="3706506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Шурмелёва Марина Михайловна,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  <a:spcAft>
                <a:spcPts val="0"/>
              </a:spcAft>
            </a:pPr>
            <a:r>
              <a:rPr lang="ru-RU" sz="16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r">
              <a:lnSpc>
                <a:spcPct val="105000"/>
              </a:lnSpc>
              <a:spcAft>
                <a:spcPts val="0"/>
              </a:spcAft>
            </a:pPr>
            <a:r>
              <a:rPr lang="ru-RU" sz="16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кафедры начального образования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291580" cy="6858000"/>
            <a:chOff x="0" y="0"/>
            <a:chExt cx="62915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522581" cy="19751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0648" y="1920239"/>
              <a:ext cx="2630424" cy="3721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" y="1789176"/>
              <a:ext cx="2575560" cy="2575560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80" y="0"/>
                  </a:moveTo>
                  <a:lnTo>
                    <a:pt x="1239520" y="888"/>
                  </a:lnTo>
                  <a:lnTo>
                    <a:pt x="1191666" y="3556"/>
                  </a:lnTo>
                  <a:lnTo>
                    <a:pt x="1144320" y="7874"/>
                  </a:lnTo>
                  <a:lnTo>
                    <a:pt x="1097483" y="13970"/>
                  </a:lnTo>
                  <a:lnTo>
                    <a:pt x="1051179" y="21716"/>
                  </a:lnTo>
                  <a:lnTo>
                    <a:pt x="1005459" y="30987"/>
                  </a:lnTo>
                  <a:lnTo>
                    <a:pt x="960335" y="42037"/>
                  </a:lnTo>
                  <a:lnTo>
                    <a:pt x="915847" y="54483"/>
                  </a:lnTo>
                  <a:lnTo>
                    <a:pt x="872032" y="68579"/>
                  </a:lnTo>
                  <a:lnTo>
                    <a:pt x="828903" y="84200"/>
                  </a:lnTo>
                  <a:lnTo>
                    <a:pt x="786511" y="101219"/>
                  </a:lnTo>
                  <a:lnTo>
                    <a:pt x="744880" y="119634"/>
                  </a:lnTo>
                  <a:lnTo>
                    <a:pt x="704037" y="139573"/>
                  </a:lnTo>
                  <a:lnTo>
                    <a:pt x="664019" y="160909"/>
                  </a:lnTo>
                  <a:lnTo>
                    <a:pt x="624852" y="183514"/>
                  </a:lnTo>
                  <a:lnTo>
                    <a:pt x="586562" y="207518"/>
                  </a:lnTo>
                  <a:lnTo>
                    <a:pt x="549198" y="232663"/>
                  </a:lnTo>
                  <a:lnTo>
                    <a:pt x="512775" y="259207"/>
                  </a:lnTo>
                  <a:lnTo>
                    <a:pt x="477329" y="286893"/>
                  </a:lnTo>
                  <a:lnTo>
                    <a:pt x="442899" y="315849"/>
                  </a:lnTo>
                  <a:lnTo>
                    <a:pt x="409498" y="345948"/>
                  </a:lnTo>
                  <a:lnTo>
                    <a:pt x="377177" y="377189"/>
                  </a:lnTo>
                  <a:lnTo>
                    <a:pt x="345960" y="409575"/>
                  </a:lnTo>
                  <a:lnTo>
                    <a:pt x="315874" y="442849"/>
                  </a:lnTo>
                  <a:lnTo>
                    <a:pt x="286943" y="477393"/>
                  </a:lnTo>
                  <a:lnTo>
                    <a:pt x="259219" y="512825"/>
                  </a:lnTo>
                  <a:lnTo>
                    <a:pt x="232714" y="549148"/>
                  </a:lnTo>
                  <a:lnTo>
                    <a:pt x="207467" y="586613"/>
                  </a:lnTo>
                  <a:lnTo>
                    <a:pt x="183515" y="624839"/>
                  </a:lnTo>
                  <a:lnTo>
                    <a:pt x="160870" y="664083"/>
                  </a:lnTo>
                  <a:lnTo>
                    <a:pt x="139585" y="704088"/>
                  </a:lnTo>
                  <a:lnTo>
                    <a:pt x="119684" y="744854"/>
                  </a:lnTo>
                  <a:lnTo>
                    <a:pt x="101193" y="786511"/>
                  </a:lnTo>
                  <a:lnTo>
                    <a:pt x="84150" y="828928"/>
                  </a:lnTo>
                  <a:lnTo>
                    <a:pt x="68580" y="871982"/>
                  </a:lnTo>
                  <a:lnTo>
                    <a:pt x="54522" y="915797"/>
                  </a:lnTo>
                  <a:lnTo>
                    <a:pt x="41997" y="960374"/>
                  </a:lnTo>
                  <a:lnTo>
                    <a:pt x="31042" y="1005459"/>
                  </a:lnTo>
                  <a:lnTo>
                    <a:pt x="21686" y="1051178"/>
                  </a:lnTo>
                  <a:lnTo>
                    <a:pt x="13962" y="1097534"/>
                  </a:lnTo>
                  <a:lnTo>
                    <a:pt x="7899" y="1144270"/>
                  </a:lnTo>
                  <a:lnTo>
                    <a:pt x="3531" y="1191640"/>
                  </a:lnTo>
                  <a:lnTo>
                    <a:pt x="887" y="1239520"/>
                  </a:lnTo>
                  <a:lnTo>
                    <a:pt x="0" y="1287779"/>
                  </a:lnTo>
                  <a:lnTo>
                    <a:pt x="887" y="1336039"/>
                  </a:lnTo>
                  <a:lnTo>
                    <a:pt x="3531" y="1383919"/>
                  </a:lnTo>
                  <a:lnTo>
                    <a:pt x="7899" y="1431289"/>
                  </a:lnTo>
                  <a:lnTo>
                    <a:pt x="13962" y="1478026"/>
                  </a:lnTo>
                  <a:lnTo>
                    <a:pt x="21686" y="1524381"/>
                  </a:lnTo>
                  <a:lnTo>
                    <a:pt x="31042" y="1570101"/>
                  </a:lnTo>
                  <a:lnTo>
                    <a:pt x="41997" y="1615186"/>
                  </a:lnTo>
                  <a:lnTo>
                    <a:pt x="54522" y="1659636"/>
                  </a:lnTo>
                  <a:lnTo>
                    <a:pt x="68580" y="1703577"/>
                  </a:lnTo>
                  <a:lnTo>
                    <a:pt x="84150" y="1746631"/>
                  </a:lnTo>
                  <a:lnTo>
                    <a:pt x="101193" y="1789049"/>
                  </a:lnTo>
                  <a:lnTo>
                    <a:pt x="119684" y="1830705"/>
                  </a:lnTo>
                  <a:lnTo>
                    <a:pt x="139585" y="1871472"/>
                  </a:lnTo>
                  <a:lnTo>
                    <a:pt x="160870" y="1911477"/>
                  </a:lnTo>
                  <a:lnTo>
                    <a:pt x="183515" y="1950720"/>
                  </a:lnTo>
                  <a:lnTo>
                    <a:pt x="207467" y="1988947"/>
                  </a:lnTo>
                  <a:lnTo>
                    <a:pt x="232714" y="2026285"/>
                  </a:lnTo>
                  <a:lnTo>
                    <a:pt x="259219" y="2062734"/>
                  </a:lnTo>
                  <a:lnTo>
                    <a:pt x="286943" y="2098167"/>
                  </a:lnTo>
                  <a:lnTo>
                    <a:pt x="315874" y="2132711"/>
                  </a:lnTo>
                  <a:lnTo>
                    <a:pt x="345960" y="2165985"/>
                  </a:lnTo>
                  <a:lnTo>
                    <a:pt x="377177" y="2198370"/>
                  </a:lnTo>
                  <a:lnTo>
                    <a:pt x="409498" y="2229612"/>
                  </a:lnTo>
                  <a:lnTo>
                    <a:pt x="442899" y="2259711"/>
                  </a:lnTo>
                  <a:lnTo>
                    <a:pt x="477329" y="2288667"/>
                  </a:lnTo>
                  <a:lnTo>
                    <a:pt x="512775" y="2316353"/>
                  </a:lnTo>
                  <a:lnTo>
                    <a:pt x="549198" y="2342896"/>
                  </a:lnTo>
                  <a:lnTo>
                    <a:pt x="586562" y="2368042"/>
                  </a:lnTo>
                  <a:lnTo>
                    <a:pt x="624852" y="2392045"/>
                  </a:lnTo>
                  <a:lnTo>
                    <a:pt x="664019" y="2414651"/>
                  </a:lnTo>
                  <a:lnTo>
                    <a:pt x="704037" y="2435987"/>
                  </a:lnTo>
                  <a:lnTo>
                    <a:pt x="744880" y="2455926"/>
                  </a:lnTo>
                  <a:lnTo>
                    <a:pt x="786511" y="2474341"/>
                  </a:lnTo>
                  <a:lnTo>
                    <a:pt x="828903" y="2491359"/>
                  </a:lnTo>
                  <a:lnTo>
                    <a:pt x="872032" y="2506980"/>
                  </a:lnTo>
                  <a:lnTo>
                    <a:pt x="915847" y="2521077"/>
                  </a:lnTo>
                  <a:lnTo>
                    <a:pt x="960335" y="2533523"/>
                  </a:lnTo>
                  <a:lnTo>
                    <a:pt x="1005459" y="2544572"/>
                  </a:lnTo>
                  <a:lnTo>
                    <a:pt x="1051179" y="2553843"/>
                  </a:lnTo>
                  <a:lnTo>
                    <a:pt x="1097483" y="2561590"/>
                  </a:lnTo>
                  <a:lnTo>
                    <a:pt x="1144320" y="2567686"/>
                  </a:lnTo>
                  <a:lnTo>
                    <a:pt x="1191666" y="2572004"/>
                  </a:lnTo>
                  <a:lnTo>
                    <a:pt x="1239520" y="2574671"/>
                  </a:lnTo>
                  <a:lnTo>
                    <a:pt x="1287780" y="2575560"/>
                  </a:lnTo>
                  <a:lnTo>
                    <a:pt x="1336040" y="2574671"/>
                  </a:lnTo>
                  <a:lnTo>
                    <a:pt x="1383919" y="2572004"/>
                  </a:lnTo>
                  <a:lnTo>
                    <a:pt x="1431290" y="2567686"/>
                  </a:lnTo>
                  <a:lnTo>
                    <a:pt x="1478026" y="2561590"/>
                  </a:lnTo>
                  <a:lnTo>
                    <a:pt x="1524381" y="2553843"/>
                  </a:lnTo>
                  <a:lnTo>
                    <a:pt x="1570101" y="2544572"/>
                  </a:lnTo>
                  <a:lnTo>
                    <a:pt x="1615186" y="2533523"/>
                  </a:lnTo>
                  <a:lnTo>
                    <a:pt x="1659763" y="2521077"/>
                  </a:lnTo>
                  <a:lnTo>
                    <a:pt x="1703577" y="2506980"/>
                  </a:lnTo>
                  <a:lnTo>
                    <a:pt x="1746631" y="2491359"/>
                  </a:lnTo>
                  <a:lnTo>
                    <a:pt x="1789048" y="2474341"/>
                  </a:lnTo>
                  <a:lnTo>
                    <a:pt x="1830704" y="2455926"/>
                  </a:lnTo>
                  <a:lnTo>
                    <a:pt x="1871471" y="2435987"/>
                  </a:lnTo>
                  <a:lnTo>
                    <a:pt x="1911477" y="2414651"/>
                  </a:lnTo>
                  <a:lnTo>
                    <a:pt x="1950720" y="2392045"/>
                  </a:lnTo>
                  <a:lnTo>
                    <a:pt x="1988946" y="2368042"/>
                  </a:lnTo>
                  <a:lnTo>
                    <a:pt x="2026284" y="2342896"/>
                  </a:lnTo>
                  <a:lnTo>
                    <a:pt x="2062733" y="2316353"/>
                  </a:lnTo>
                  <a:lnTo>
                    <a:pt x="2098166" y="2288667"/>
                  </a:lnTo>
                  <a:lnTo>
                    <a:pt x="2132710" y="2259711"/>
                  </a:lnTo>
                  <a:lnTo>
                    <a:pt x="2165985" y="2229612"/>
                  </a:lnTo>
                  <a:lnTo>
                    <a:pt x="2198370" y="2198370"/>
                  </a:lnTo>
                  <a:lnTo>
                    <a:pt x="2229612" y="2165985"/>
                  </a:lnTo>
                  <a:lnTo>
                    <a:pt x="2259710" y="2132711"/>
                  </a:lnTo>
                  <a:lnTo>
                    <a:pt x="2288666" y="2098167"/>
                  </a:lnTo>
                  <a:lnTo>
                    <a:pt x="2316353" y="2062734"/>
                  </a:lnTo>
                  <a:lnTo>
                    <a:pt x="2342896" y="2026285"/>
                  </a:lnTo>
                  <a:lnTo>
                    <a:pt x="2368041" y="1988947"/>
                  </a:lnTo>
                  <a:lnTo>
                    <a:pt x="2392045" y="1950720"/>
                  </a:lnTo>
                  <a:lnTo>
                    <a:pt x="2414651" y="1911477"/>
                  </a:lnTo>
                  <a:lnTo>
                    <a:pt x="2435987" y="1871472"/>
                  </a:lnTo>
                  <a:lnTo>
                    <a:pt x="2455926" y="1830705"/>
                  </a:lnTo>
                  <a:lnTo>
                    <a:pt x="2474341" y="1789049"/>
                  </a:lnTo>
                  <a:lnTo>
                    <a:pt x="2491359" y="1746631"/>
                  </a:lnTo>
                  <a:lnTo>
                    <a:pt x="2506979" y="1703577"/>
                  </a:lnTo>
                  <a:lnTo>
                    <a:pt x="2521077" y="1659636"/>
                  </a:lnTo>
                  <a:lnTo>
                    <a:pt x="2533522" y="1615186"/>
                  </a:lnTo>
                  <a:lnTo>
                    <a:pt x="2544572" y="1570101"/>
                  </a:lnTo>
                  <a:lnTo>
                    <a:pt x="2553842" y="1524381"/>
                  </a:lnTo>
                  <a:lnTo>
                    <a:pt x="2561590" y="1478026"/>
                  </a:lnTo>
                  <a:lnTo>
                    <a:pt x="2567685" y="1431289"/>
                  </a:lnTo>
                  <a:lnTo>
                    <a:pt x="2572004" y="1383919"/>
                  </a:lnTo>
                  <a:lnTo>
                    <a:pt x="2574671" y="1336039"/>
                  </a:lnTo>
                  <a:lnTo>
                    <a:pt x="2575560" y="1287779"/>
                  </a:lnTo>
                  <a:lnTo>
                    <a:pt x="2574671" y="1239520"/>
                  </a:lnTo>
                  <a:lnTo>
                    <a:pt x="2572004" y="1191640"/>
                  </a:lnTo>
                  <a:lnTo>
                    <a:pt x="2567685" y="1144270"/>
                  </a:lnTo>
                  <a:lnTo>
                    <a:pt x="2561590" y="1097534"/>
                  </a:lnTo>
                  <a:lnTo>
                    <a:pt x="2553842" y="1051178"/>
                  </a:lnTo>
                  <a:lnTo>
                    <a:pt x="2544572" y="1005459"/>
                  </a:lnTo>
                  <a:lnTo>
                    <a:pt x="2533522" y="960374"/>
                  </a:lnTo>
                  <a:lnTo>
                    <a:pt x="2521077" y="915797"/>
                  </a:lnTo>
                  <a:lnTo>
                    <a:pt x="2506979" y="871982"/>
                  </a:lnTo>
                  <a:lnTo>
                    <a:pt x="2491359" y="828928"/>
                  </a:lnTo>
                  <a:lnTo>
                    <a:pt x="2474341" y="786511"/>
                  </a:lnTo>
                  <a:lnTo>
                    <a:pt x="2455926" y="744854"/>
                  </a:lnTo>
                  <a:lnTo>
                    <a:pt x="2435987" y="704088"/>
                  </a:lnTo>
                  <a:lnTo>
                    <a:pt x="2414651" y="664083"/>
                  </a:lnTo>
                  <a:lnTo>
                    <a:pt x="2392045" y="624839"/>
                  </a:lnTo>
                  <a:lnTo>
                    <a:pt x="2368041" y="586613"/>
                  </a:lnTo>
                  <a:lnTo>
                    <a:pt x="2342896" y="549148"/>
                  </a:lnTo>
                  <a:lnTo>
                    <a:pt x="2316353" y="512825"/>
                  </a:lnTo>
                  <a:lnTo>
                    <a:pt x="2288666" y="477393"/>
                  </a:lnTo>
                  <a:lnTo>
                    <a:pt x="2259710" y="442849"/>
                  </a:lnTo>
                  <a:lnTo>
                    <a:pt x="2229612" y="409575"/>
                  </a:lnTo>
                  <a:lnTo>
                    <a:pt x="2198370" y="377189"/>
                  </a:lnTo>
                  <a:lnTo>
                    <a:pt x="2165985" y="345948"/>
                  </a:lnTo>
                  <a:lnTo>
                    <a:pt x="2132710" y="315849"/>
                  </a:lnTo>
                  <a:lnTo>
                    <a:pt x="2098166" y="286893"/>
                  </a:lnTo>
                  <a:lnTo>
                    <a:pt x="2062733" y="259207"/>
                  </a:lnTo>
                  <a:lnTo>
                    <a:pt x="2026284" y="232663"/>
                  </a:lnTo>
                  <a:lnTo>
                    <a:pt x="1988946" y="207518"/>
                  </a:lnTo>
                  <a:lnTo>
                    <a:pt x="1950720" y="183514"/>
                  </a:lnTo>
                  <a:lnTo>
                    <a:pt x="1911477" y="160909"/>
                  </a:lnTo>
                  <a:lnTo>
                    <a:pt x="1871471" y="139573"/>
                  </a:lnTo>
                  <a:lnTo>
                    <a:pt x="1830704" y="119634"/>
                  </a:lnTo>
                  <a:lnTo>
                    <a:pt x="1789048" y="101219"/>
                  </a:lnTo>
                  <a:lnTo>
                    <a:pt x="1746631" y="84200"/>
                  </a:lnTo>
                  <a:lnTo>
                    <a:pt x="1703577" y="68579"/>
                  </a:lnTo>
                  <a:lnTo>
                    <a:pt x="1659763" y="54483"/>
                  </a:lnTo>
                  <a:lnTo>
                    <a:pt x="1615186" y="42037"/>
                  </a:lnTo>
                  <a:lnTo>
                    <a:pt x="1570101" y="30987"/>
                  </a:lnTo>
                  <a:lnTo>
                    <a:pt x="1524381" y="21716"/>
                  </a:lnTo>
                  <a:lnTo>
                    <a:pt x="1478026" y="13970"/>
                  </a:lnTo>
                  <a:lnTo>
                    <a:pt x="1431290" y="7874"/>
                  </a:lnTo>
                  <a:lnTo>
                    <a:pt x="1383919" y="3556"/>
                  </a:lnTo>
                  <a:lnTo>
                    <a:pt x="1336040" y="888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020823"/>
              <a:ext cx="2554223" cy="30632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3896" y="3319271"/>
              <a:ext cx="2919983" cy="35387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1279" y="2840735"/>
              <a:ext cx="1018032" cy="10210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0792" y="5684520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5">
                  <a:moveTo>
                    <a:pt x="374840" y="0"/>
                  </a:moveTo>
                  <a:lnTo>
                    <a:pt x="327825" y="2857"/>
                  </a:lnTo>
                  <a:lnTo>
                    <a:pt x="282549" y="11214"/>
                  </a:lnTo>
                  <a:lnTo>
                    <a:pt x="239369" y="24714"/>
                  </a:lnTo>
                  <a:lnTo>
                    <a:pt x="198628" y="43027"/>
                  </a:lnTo>
                  <a:lnTo>
                    <a:pt x="160693" y="65798"/>
                  </a:lnTo>
                  <a:lnTo>
                    <a:pt x="125895" y="92671"/>
                  </a:lnTo>
                  <a:lnTo>
                    <a:pt x="94602" y="123329"/>
                  </a:lnTo>
                  <a:lnTo>
                    <a:pt x="67157" y="157416"/>
                  </a:lnTo>
                  <a:lnTo>
                    <a:pt x="43916" y="194589"/>
                  </a:lnTo>
                  <a:lnTo>
                    <a:pt x="25234" y="234492"/>
                  </a:lnTo>
                  <a:lnTo>
                    <a:pt x="11442" y="276796"/>
                  </a:lnTo>
                  <a:lnTo>
                    <a:pt x="2921" y="321157"/>
                  </a:lnTo>
                  <a:lnTo>
                    <a:pt x="0" y="367220"/>
                  </a:lnTo>
                  <a:lnTo>
                    <a:pt x="2921" y="413283"/>
                  </a:lnTo>
                  <a:lnTo>
                    <a:pt x="11442" y="457644"/>
                  </a:lnTo>
                  <a:lnTo>
                    <a:pt x="25234" y="499948"/>
                  </a:lnTo>
                  <a:lnTo>
                    <a:pt x="43916" y="539851"/>
                  </a:lnTo>
                  <a:lnTo>
                    <a:pt x="67157" y="577024"/>
                  </a:lnTo>
                  <a:lnTo>
                    <a:pt x="94602" y="611111"/>
                  </a:lnTo>
                  <a:lnTo>
                    <a:pt x="125895" y="641756"/>
                  </a:lnTo>
                  <a:lnTo>
                    <a:pt x="160693" y="668642"/>
                  </a:lnTo>
                  <a:lnTo>
                    <a:pt x="198628" y="691413"/>
                  </a:lnTo>
                  <a:lnTo>
                    <a:pt x="239369" y="709726"/>
                  </a:lnTo>
                  <a:lnTo>
                    <a:pt x="282549" y="723226"/>
                  </a:lnTo>
                  <a:lnTo>
                    <a:pt x="327825" y="731583"/>
                  </a:lnTo>
                  <a:lnTo>
                    <a:pt x="374840" y="734440"/>
                  </a:lnTo>
                  <a:lnTo>
                    <a:pt x="421855" y="731583"/>
                  </a:lnTo>
                  <a:lnTo>
                    <a:pt x="467131" y="723226"/>
                  </a:lnTo>
                  <a:lnTo>
                    <a:pt x="510311" y="709726"/>
                  </a:lnTo>
                  <a:lnTo>
                    <a:pt x="551053" y="691413"/>
                  </a:lnTo>
                  <a:lnTo>
                    <a:pt x="588987" y="668642"/>
                  </a:lnTo>
                  <a:lnTo>
                    <a:pt x="623785" y="641756"/>
                  </a:lnTo>
                  <a:lnTo>
                    <a:pt x="655078" y="611111"/>
                  </a:lnTo>
                  <a:lnTo>
                    <a:pt x="682523" y="577024"/>
                  </a:lnTo>
                  <a:lnTo>
                    <a:pt x="705764" y="539851"/>
                  </a:lnTo>
                  <a:lnTo>
                    <a:pt x="724446" y="499948"/>
                  </a:lnTo>
                  <a:lnTo>
                    <a:pt x="738225" y="457644"/>
                  </a:lnTo>
                  <a:lnTo>
                    <a:pt x="746760" y="413283"/>
                  </a:lnTo>
                  <a:lnTo>
                    <a:pt x="749680" y="367220"/>
                  </a:lnTo>
                  <a:lnTo>
                    <a:pt x="746760" y="321157"/>
                  </a:lnTo>
                  <a:lnTo>
                    <a:pt x="738225" y="276796"/>
                  </a:lnTo>
                  <a:lnTo>
                    <a:pt x="724446" y="234492"/>
                  </a:lnTo>
                  <a:lnTo>
                    <a:pt x="705764" y="194589"/>
                  </a:lnTo>
                  <a:lnTo>
                    <a:pt x="682523" y="157416"/>
                  </a:lnTo>
                  <a:lnTo>
                    <a:pt x="655078" y="123329"/>
                  </a:lnTo>
                  <a:lnTo>
                    <a:pt x="623785" y="92671"/>
                  </a:lnTo>
                  <a:lnTo>
                    <a:pt x="588987" y="65798"/>
                  </a:lnTo>
                  <a:lnTo>
                    <a:pt x="551053" y="43027"/>
                  </a:lnTo>
                  <a:lnTo>
                    <a:pt x="510311" y="24714"/>
                  </a:lnTo>
                  <a:lnTo>
                    <a:pt x="467131" y="11214"/>
                  </a:lnTo>
                  <a:lnTo>
                    <a:pt x="421855" y="2857"/>
                  </a:lnTo>
                  <a:lnTo>
                    <a:pt x="374840" y="0"/>
                  </a:lnTo>
                  <a:close/>
                </a:path>
              </a:pathLst>
            </a:custGeom>
            <a:solidFill>
              <a:srgbClr val="91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655" y="5745479"/>
              <a:ext cx="636905" cy="603250"/>
            </a:xfrm>
            <a:custGeom>
              <a:avLst/>
              <a:gdLst/>
              <a:ahLst/>
              <a:cxnLst/>
              <a:rect l="l" t="t" r="r" b="b"/>
              <a:pathLst>
                <a:path w="636905" h="603250">
                  <a:moveTo>
                    <a:pt x="318262" y="0"/>
                  </a:moveTo>
                  <a:lnTo>
                    <a:pt x="271233" y="3263"/>
                  </a:lnTo>
                  <a:lnTo>
                    <a:pt x="226339" y="12763"/>
                  </a:lnTo>
                  <a:lnTo>
                    <a:pt x="184086" y="28028"/>
                  </a:lnTo>
                  <a:lnTo>
                    <a:pt x="144970" y="48577"/>
                  </a:lnTo>
                  <a:lnTo>
                    <a:pt x="109461" y="73964"/>
                  </a:lnTo>
                  <a:lnTo>
                    <a:pt x="78066" y="103720"/>
                  </a:lnTo>
                  <a:lnTo>
                    <a:pt x="51269" y="137363"/>
                  </a:lnTo>
                  <a:lnTo>
                    <a:pt x="29578" y="174434"/>
                  </a:lnTo>
                  <a:lnTo>
                    <a:pt x="13474" y="214464"/>
                  </a:lnTo>
                  <a:lnTo>
                    <a:pt x="3454" y="256997"/>
                  </a:lnTo>
                  <a:lnTo>
                    <a:pt x="0" y="301561"/>
                  </a:lnTo>
                  <a:lnTo>
                    <a:pt x="3454" y="346125"/>
                  </a:lnTo>
                  <a:lnTo>
                    <a:pt x="13474" y="388658"/>
                  </a:lnTo>
                  <a:lnTo>
                    <a:pt x="29578" y="428688"/>
                  </a:lnTo>
                  <a:lnTo>
                    <a:pt x="51269" y="465759"/>
                  </a:lnTo>
                  <a:lnTo>
                    <a:pt x="78066" y="499402"/>
                  </a:lnTo>
                  <a:lnTo>
                    <a:pt x="109461" y="529158"/>
                  </a:lnTo>
                  <a:lnTo>
                    <a:pt x="144970" y="554532"/>
                  </a:lnTo>
                  <a:lnTo>
                    <a:pt x="184086" y="575094"/>
                  </a:lnTo>
                  <a:lnTo>
                    <a:pt x="226339" y="590359"/>
                  </a:lnTo>
                  <a:lnTo>
                    <a:pt x="271233" y="599859"/>
                  </a:lnTo>
                  <a:lnTo>
                    <a:pt x="318262" y="603123"/>
                  </a:lnTo>
                  <a:lnTo>
                    <a:pt x="365290" y="599859"/>
                  </a:lnTo>
                  <a:lnTo>
                    <a:pt x="410184" y="590359"/>
                  </a:lnTo>
                  <a:lnTo>
                    <a:pt x="452437" y="575094"/>
                  </a:lnTo>
                  <a:lnTo>
                    <a:pt x="491553" y="554532"/>
                  </a:lnTo>
                  <a:lnTo>
                    <a:pt x="527062" y="529158"/>
                  </a:lnTo>
                  <a:lnTo>
                    <a:pt x="558457" y="499402"/>
                  </a:lnTo>
                  <a:lnTo>
                    <a:pt x="585254" y="465759"/>
                  </a:lnTo>
                  <a:lnTo>
                    <a:pt x="606945" y="428688"/>
                  </a:lnTo>
                  <a:lnTo>
                    <a:pt x="623049" y="388658"/>
                  </a:lnTo>
                  <a:lnTo>
                    <a:pt x="633069" y="346125"/>
                  </a:lnTo>
                  <a:lnTo>
                    <a:pt x="636524" y="301561"/>
                  </a:lnTo>
                  <a:lnTo>
                    <a:pt x="633069" y="256997"/>
                  </a:lnTo>
                  <a:lnTo>
                    <a:pt x="623049" y="214464"/>
                  </a:lnTo>
                  <a:lnTo>
                    <a:pt x="606945" y="174434"/>
                  </a:lnTo>
                  <a:lnTo>
                    <a:pt x="585254" y="137363"/>
                  </a:lnTo>
                  <a:lnTo>
                    <a:pt x="558457" y="103720"/>
                  </a:lnTo>
                  <a:lnTo>
                    <a:pt x="527062" y="73964"/>
                  </a:lnTo>
                  <a:lnTo>
                    <a:pt x="491553" y="48577"/>
                  </a:lnTo>
                  <a:lnTo>
                    <a:pt x="452437" y="28028"/>
                  </a:lnTo>
                  <a:lnTo>
                    <a:pt x="410184" y="12763"/>
                  </a:lnTo>
                  <a:lnTo>
                    <a:pt x="365290" y="3263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888" y="5330952"/>
              <a:ext cx="646430" cy="631190"/>
            </a:xfrm>
            <a:custGeom>
              <a:avLst/>
              <a:gdLst/>
              <a:ahLst/>
              <a:cxnLst/>
              <a:rect l="l" t="t" r="r" b="b"/>
              <a:pathLst>
                <a:path w="646430" h="631189">
                  <a:moveTo>
                    <a:pt x="322961" y="0"/>
                  </a:moveTo>
                  <a:lnTo>
                    <a:pt x="275234" y="3429"/>
                  </a:lnTo>
                  <a:lnTo>
                    <a:pt x="229679" y="13335"/>
                  </a:lnTo>
                  <a:lnTo>
                    <a:pt x="186804" y="29337"/>
                  </a:lnTo>
                  <a:lnTo>
                    <a:pt x="147104" y="50800"/>
                  </a:lnTo>
                  <a:lnTo>
                    <a:pt x="111074" y="77343"/>
                  </a:lnTo>
                  <a:lnTo>
                    <a:pt x="79222" y="108458"/>
                  </a:lnTo>
                  <a:lnTo>
                    <a:pt x="52031" y="143637"/>
                  </a:lnTo>
                  <a:lnTo>
                    <a:pt x="30010" y="182372"/>
                  </a:lnTo>
                  <a:lnTo>
                    <a:pt x="13677" y="224282"/>
                  </a:lnTo>
                  <a:lnTo>
                    <a:pt x="3505" y="268732"/>
                  </a:lnTo>
                  <a:lnTo>
                    <a:pt x="0" y="315341"/>
                  </a:lnTo>
                  <a:lnTo>
                    <a:pt x="3505" y="361937"/>
                  </a:lnTo>
                  <a:lnTo>
                    <a:pt x="13677" y="406412"/>
                  </a:lnTo>
                  <a:lnTo>
                    <a:pt x="30010" y="448284"/>
                  </a:lnTo>
                  <a:lnTo>
                    <a:pt x="52031" y="487045"/>
                  </a:lnTo>
                  <a:lnTo>
                    <a:pt x="79222" y="522224"/>
                  </a:lnTo>
                  <a:lnTo>
                    <a:pt x="111074" y="553339"/>
                  </a:lnTo>
                  <a:lnTo>
                    <a:pt x="147104" y="579882"/>
                  </a:lnTo>
                  <a:lnTo>
                    <a:pt x="186804" y="601370"/>
                  </a:lnTo>
                  <a:lnTo>
                    <a:pt x="229679" y="617334"/>
                  </a:lnTo>
                  <a:lnTo>
                    <a:pt x="275234" y="627265"/>
                  </a:lnTo>
                  <a:lnTo>
                    <a:pt x="322961" y="630682"/>
                  </a:lnTo>
                  <a:lnTo>
                    <a:pt x="370687" y="627265"/>
                  </a:lnTo>
                  <a:lnTo>
                    <a:pt x="416229" y="617334"/>
                  </a:lnTo>
                  <a:lnTo>
                    <a:pt x="459117" y="601370"/>
                  </a:lnTo>
                  <a:lnTo>
                    <a:pt x="498817" y="579882"/>
                  </a:lnTo>
                  <a:lnTo>
                    <a:pt x="534847" y="553339"/>
                  </a:lnTo>
                  <a:lnTo>
                    <a:pt x="566699" y="522224"/>
                  </a:lnTo>
                  <a:lnTo>
                    <a:pt x="593890" y="487045"/>
                  </a:lnTo>
                  <a:lnTo>
                    <a:pt x="615899" y="448284"/>
                  </a:lnTo>
                  <a:lnTo>
                    <a:pt x="632244" y="406412"/>
                  </a:lnTo>
                  <a:lnTo>
                    <a:pt x="642366" y="361937"/>
                  </a:lnTo>
                  <a:lnTo>
                    <a:pt x="645922" y="315341"/>
                  </a:lnTo>
                  <a:lnTo>
                    <a:pt x="642366" y="268732"/>
                  </a:lnTo>
                  <a:lnTo>
                    <a:pt x="632244" y="224282"/>
                  </a:lnTo>
                  <a:lnTo>
                    <a:pt x="615899" y="182372"/>
                  </a:lnTo>
                  <a:lnTo>
                    <a:pt x="593890" y="143637"/>
                  </a:lnTo>
                  <a:lnTo>
                    <a:pt x="566699" y="108458"/>
                  </a:lnTo>
                  <a:lnTo>
                    <a:pt x="534847" y="77343"/>
                  </a:lnTo>
                  <a:lnTo>
                    <a:pt x="498817" y="50800"/>
                  </a:lnTo>
                  <a:lnTo>
                    <a:pt x="459117" y="29337"/>
                  </a:lnTo>
                  <a:lnTo>
                    <a:pt x="416229" y="13335"/>
                  </a:lnTo>
                  <a:lnTo>
                    <a:pt x="370687" y="3429"/>
                  </a:lnTo>
                  <a:lnTo>
                    <a:pt x="322961" y="0"/>
                  </a:lnTo>
                  <a:close/>
                </a:path>
              </a:pathLst>
            </a:custGeom>
            <a:solidFill>
              <a:srgbClr val="91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656" y="5382767"/>
              <a:ext cx="548640" cy="521334"/>
            </a:xfrm>
            <a:custGeom>
              <a:avLst/>
              <a:gdLst/>
              <a:ahLst/>
              <a:cxnLst/>
              <a:rect l="l" t="t" r="r" b="b"/>
              <a:pathLst>
                <a:path w="548640" h="521335">
                  <a:moveTo>
                    <a:pt x="274319" y="0"/>
                  </a:moveTo>
                  <a:lnTo>
                    <a:pt x="225005" y="4190"/>
                  </a:lnTo>
                  <a:lnTo>
                    <a:pt x="178600" y="16255"/>
                  </a:lnTo>
                  <a:lnTo>
                    <a:pt x="135864" y="35559"/>
                  </a:lnTo>
                  <a:lnTo>
                    <a:pt x="97574" y="61340"/>
                  </a:lnTo>
                  <a:lnTo>
                    <a:pt x="64515" y="92709"/>
                  </a:lnTo>
                  <a:lnTo>
                    <a:pt x="37452" y="129031"/>
                  </a:lnTo>
                  <a:lnTo>
                    <a:pt x="17157" y="169671"/>
                  </a:lnTo>
                  <a:lnTo>
                    <a:pt x="4419" y="213715"/>
                  </a:lnTo>
                  <a:lnTo>
                    <a:pt x="0" y="260540"/>
                  </a:lnTo>
                  <a:lnTo>
                    <a:pt x="4419" y="307378"/>
                  </a:lnTo>
                  <a:lnTo>
                    <a:pt x="17157" y="351447"/>
                  </a:lnTo>
                  <a:lnTo>
                    <a:pt x="37452" y="392036"/>
                  </a:lnTo>
                  <a:lnTo>
                    <a:pt x="64515" y="428409"/>
                  </a:lnTo>
                  <a:lnTo>
                    <a:pt x="97574" y="459803"/>
                  </a:lnTo>
                  <a:lnTo>
                    <a:pt x="135864" y="485508"/>
                  </a:lnTo>
                  <a:lnTo>
                    <a:pt x="178600" y="504774"/>
                  </a:lnTo>
                  <a:lnTo>
                    <a:pt x="225005" y="516877"/>
                  </a:lnTo>
                  <a:lnTo>
                    <a:pt x="274319" y="521080"/>
                  </a:lnTo>
                  <a:lnTo>
                    <a:pt x="323634" y="516877"/>
                  </a:lnTo>
                  <a:lnTo>
                    <a:pt x="370039" y="504774"/>
                  </a:lnTo>
                  <a:lnTo>
                    <a:pt x="412775" y="485508"/>
                  </a:lnTo>
                  <a:lnTo>
                    <a:pt x="451053" y="459803"/>
                  </a:lnTo>
                  <a:lnTo>
                    <a:pt x="484124" y="428409"/>
                  </a:lnTo>
                  <a:lnTo>
                    <a:pt x="511187" y="392036"/>
                  </a:lnTo>
                  <a:lnTo>
                    <a:pt x="531482" y="351447"/>
                  </a:lnTo>
                  <a:lnTo>
                    <a:pt x="544220" y="307378"/>
                  </a:lnTo>
                  <a:lnTo>
                    <a:pt x="548640" y="260540"/>
                  </a:lnTo>
                  <a:lnTo>
                    <a:pt x="544220" y="213715"/>
                  </a:lnTo>
                  <a:lnTo>
                    <a:pt x="531482" y="169671"/>
                  </a:lnTo>
                  <a:lnTo>
                    <a:pt x="511187" y="129031"/>
                  </a:lnTo>
                  <a:lnTo>
                    <a:pt x="484124" y="92709"/>
                  </a:lnTo>
                  <a:lnTo>
                    <a:pt x="451053" y="61340"/>
                  </a:lnTo>
                  <a:lnTo>
                    <a:pt x="412775" y="35559"/>
                  </a:lnTo>
                  <a:lnTo>
                    <a:pt x="370039" y="16255"/>
                  </a:lnTo>
                  <a:lnTo>
                    <a:pt x="323634" y="4190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263" y="204215"/>
              <a:ext cx="2450592" cy="121615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726173" y="1365250"/>
            <a:ext cx="4771390" cy="500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ЛЕТНИЕ</a:t>
            </a:r>
            <a:r>
              <a:rPr sz="2150" b="1" spc="-6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20" dirty="0">
                <a:solidFill>
                  <a:srgbClr val="917DB7"/>
                </a:solidFill>
                <a:latin typeface="Calibri"/>
                <a:cs typeface="Calibri"/>
              </a:rPr>
              <a:t>ДЕТСКИЕ</a:t>
            </a:r>
            <a:r>
              <a:rPr sz="2150" b="1" spc="-5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ЛАГЕРЯ</a:t>
            </a:r>
            <a:endParaRPr sz="21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15"/>
              </a:spcBef>
            </a:pPr>
            <a:r>
              <a:rPr sz="2150" b="1" spc="-25" dirty="0">
                <a:solidFill>
                  <a:srgbClr val="917DB7"/>
                </a:solidFill>
                <a:latin typeface="Calibri"/>
                <a:cs typeface="Calibri"/>
              </a:rPr>
              <a:t>«СОДРУЖЕСТВО</a:t>
            </a:r>
            <a:r>
              <a:rPr sz="2150" b="1" spc="-8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25" dirty="0">
                <a:solidFill>
                  <a:srgbClr val="917DB7"/>
                </a:solidFill>
                <a:latin typeface="Calibri"/>
                <a:cs typeface="Calibri"/>
              </a:rPr>
              <a:t>ОРЛЯТ</a:t>
            </a:r>
            <a:r>
              <a:rPr sz="2150" b="1" spc="-4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РОССИИ»</a:t>
            </a:r>
            <a:endParaRPr sz="2150">
              <a:latin typeface="Calibri"/>
              <a:cs typeface="Calibri"/>
            </a:endParaRPr>
          </a:p>
          <a:p>
            <a:pPr marL="33655" marR="156845">
              <a:lnSpc>
                <a:spcPct val="100000"/>
              </a:lnSpc>
              <a:spcBef>
                <a:spcPts val="114"/>
              </a:spcBef>
            </a:pPr>
            <a:r>
              <a:rPr sz="1600" spc="-10" dirty="0">
                <a:latin typeface="Calibri"/>
                <a:cs typeface="Calibri"/>
              </a:rPr>
              <a:t>развитие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личности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ребёнка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российских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базовых </a:t>
            </a:r>
            <a:r>
              <a:rPr sz="1600" spc="-20" dirty="0">
                <a:latin typeface="Calibri"/>
                <a:cs typeface="Calibri"/>
              </a:rPr>
              <a:t>национальных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ценностей,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культурных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 многонационального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народа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Российской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endParaRPr sz="16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</a:pP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ПЕРВЫЙ</a:t>
            </a:r>
            <a:r>
              <a:rPr sz="2150" b="1" spc="-7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И</a:t>
            </a:r>
            <a:r>
              <a:rPr sz="2150" b="1" spc="-4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25" dirty="0">
                <a:solidFill>
                  <a:srgbClr val="917DB7"/>
                </a:solidFill>
                <a:latin typeface="Calibri"/>
                <a:cs typeface="Calibri"/>
              </a:rPr>
              <a:t>ВТОРОЙ</a:t>
            </a:r>
            <a:r>
              <a:rPr sz="2150" b="1" spc="-10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КЛАССЫ</a:t>
            </a:r>
            <a:r>
              <a:rPr sz="2150" b="1" spc="-5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50" dirty="0">
                <a:solidFill>
                  <a:srgbClr val="917DB7"/>
                </a:solidFill>
                <a:latin typeface="Calibri"/>
                <a:cs typeface="Calibri"/>
              </a:rPr>
              <a:t>–</a:t>
            </a:r>
            <a:endParaRPr sz="21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25"/>
              </a:spcBef>
            </a:pPr>
            <a:r>
              <a:rPr sz="2150" b="1" spc="-10" dirty="0">
                <a:latin typeface="Calibri"/>
                <a:cs typeface="Calibri"/>
              </a:rPr>
              <a:t>ПРИШКОЛЬНЫЕ</a:t>
            </a:r>
            <a:r>
              <a:rPr sz="2150" b="1" spc="-6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ЛАГЕРЯ</a:t>
            </a:r>
            <a:endParaRPr sz="21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1780"/>
              </a:spcBef>
            </a:pP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ТРЕТИЙ</a:t>
            </a:r>
            <a:r>
              <a:rPr sz="2150" b="1" spc="-6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И</a:t>
            </a:r>
            <a:r>
              <a:rPr sz="2150" b="1" spc="-2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ЧЕТВЁРТЫЙ</a:t>
            </a:r>
            <a:r>
              <a:rPr sz="2150" b="1" spc="-4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КЛАССЫ</a:t>
            </a:r>
            <a:r>
              <a:rPr sz="2150" b="1" spc="-10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50" dirty="0">
                <a:solidFill>
                  <a:srgbClr val="917DB7"/>
                </a:solidFill>
                <a:latin typeface="Calibri"/>
                <a:cs typeface="Calibri"/>
              </a:rPr>
              <a:t>–</a:t>
            </a:r>
            <a:endParaRPr sz="21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</a:pPr>
            <a:r>
              <a:rPr sz="2150" b="1" spc="-10" dirty="0">
                <a:latin typeface="Calibri"/>
                <a:cs typeface="Calibri"/>
              </a:rPr>
              <a:t>РЕГИОНАЛЬНЫЕ</a:t>
            </a:r>
            <a:r>
              <a:rPr sz="2150" b="1" spc="-85" dirty="0">
                <a:latin typeface="Calibri"/>
                <a:cs typeface="Calibri"/>
              </a:rPr>
              <a:t> </a:t>
            </a:r>
            <a:r>
              <a:rPr sz="2150" b="1" spc="-25" dirty="0">
                <a:latin typeface="Calibri"/>
                <a:cs typeface="Calibri"/>
              </a:rPr>
              <a:t>(ЗАГОРОДНЫЕ)</a:t>
            </a:r>
            <a:r>
              <a:rPr sz="2150" b="1" spc="-7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ЛАГЕРЯ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ЧЕТВЁРТЫЕ</a:t>
            </a:r>
            <a:r>
              <a:rPr sz="2150" b="1" spc="-9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КЛАССЫ,</a:t>
            </a:r>
            <a:r>
              <a:rPr sz="2150" b="1" spc="-7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ПРОШЕДШИЕ</a:t>
            </a:r>
            <a:endParaRPr sz="2150">
              <a:latin typeface="Calibri"/>
              <a:cs typeface="Calibri"/>
            </a:endParaRPr>
          </a:p>
          <a:p>
            <a:pPr marL="12700" marR="325755">
              <a:lnSpc>
                <a:spcPts val="2150"/>
              </a:lnSpc>
              <a:spcBef>
                <a:spcPts val="445"/>
              </a:spcBef>
            </a:pP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4</a:t>
            </a:r>
            <a:r>
              <a:rPr sz="2150" b="1" spc="-3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ТРЕКА</a:t>
            </a:r>
            <a:r>
              <a:rPr sz="2150" b="1" spc="-3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20" dirty="0">
                <a:solidFill>
                  <a:srgbClr val="917DB7"/>
                </a:solidFill>
                <a:latin typeface="Calibri"/>
                <a:cs typeface="Calibri"/>
              </a:rPr>
              <a:t>ПРОГРАММЫ,</a:t>
            </a:r>
            <a:r>
              <a:rPr sz="2150" b="1" spc="-5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принимают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участие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федеральном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право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участия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sz="1600" dirty="0">
                <a:latin typeface="Calibri"/>
                <a:cs typeface="Calibri"/>
              </a:rPr>
              <a:t>во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всероссийских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сменах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базе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ВДЦ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«Орлёнок»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ВДЦ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«Океан»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2032" y="3328415"/>
            <a:ext cx="243839" cy="21640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2032" y="4242815"/>
            <a:ext cx="243839" cy="21640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365747" y="2921507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222" y="0"/>
                </a:lnTo>
              </a:path>
            </a:pathLst>
          </a:custGeom>
          <a:ln w="9144">
            <a:solidFill>
              <a:srgbClr val="917D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101331" y="182372"/>
            <a:ext cx="382587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18300"/>
              </a:lnSpc>
              <a:spcBef>
                <a:spcPts val="100"/>
              </a:spcBef>
            </a:pPr>
            <a:r>
              <a:rPr sz="2400" spc="-10" dirty="0">
                <a:solidFill>
                  <a:srgbClr val="917DB7"/>
                </a:solidFill>
              </a:rPr>
              <a:t>РЕАЛИЗАЦИЯ</a:t>
            </a:r>
            <a:r>
              <a:rPr sz="2400" spc="-75" dirty="0">
                <a:solidFill>
                  <a:srgbClr val="917DB7"/>
                </a:solidFill>
              </a:rPr>
              <a:t> </a:t>
            </a:r>
            <a:r>
              <a:rPr sz="2400" spc="-10" dirty="0">
                <a:solidFill>
                  <a:srgbClr val="917DB7"/>
                </a:solidFill>
              </a:rPr>
              <a:t>ПРОГРАММЫ </a:t>
            </a:r>
            <a:r>
              <a:rPr sz="2400" dirty="0">
                <a:solidFill>
                  <a:srgbClr val="917DB7"/>
                </a:solidFill>
              </a:rPr>
              <a:t>В</a:t>
            </a:r>
            <a:r>
              <a:rPr sz="2400" spc="-55" dirty="0">
                <a:solidFill>
                  <a:srgbClr val="917DB7"/>
                </a:solidFill>
              </a:rPr>
              <a:t> </a:t>
            </a:r>
            <a:r>
              <a:rPr sz="2400" dirty="0">
                <a:solidFill>
                  <a:srgbClr val="917DB7"/>
                </a:solidFill>
              </a:rPr>
              <a:t>ПЕРИОД</a:t>
            </a:r>
            <a:r>
              <a:rPr sz="2400" spc="-100" dirty="0">
                <a:solidFill>
                  <a:srgbClr val="917DB7"/>
                </a:solidFill>
              </a:rPr>
              <a:t> </a:t>
            </a:r>
            <a:r>
              <a:rPr sz="2400" dirty="0">
                <a:solidFill>
                  <a:srgbClr val="917DB7"/>
                </a:solidFill>
              </a:rPr>
              <a:t>ЛЕТНИХ</a:t>
            </a:r>
            <a:r>
              <a:rPr sz="2400" spc="-70" dirty="0">
                <a:solidFill>
                  <a:srgbClr val="917DB7"/>
                </a:solidFill>
              </a:rPr>
              <a:t> </a:t>
            </a:r>
            <a:r>
              <a:rPr sz="2400" spc="-10" dirty="0">
                <a:solidFill>
                  <a:srgbClr val="917DB7"/>
                </a:solidFill>
              </a:rPr>
              <a:t>КАНИКУЛ</a:t>
            </a:r>
            <a:endParaRPr sz="2400"/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2888" y="5111496"/>
            <a:ext cx="243839" cy="219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3715510"/>
              <a:ext cx="2343912" cy="30662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3924300"/>
              <a:ext cx="1743456" cy="24673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6711" y="2086355"/>
              <a:ext cx="2389632" cy="3133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499" y="2295144"/>
              <a:ext cx="1790700" cy="2534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7712" y="371856"/>
              <a:ext cx="1741931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2299" y="4884420"/>
              <a:ext cx="1696212" cy="1677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82912" y="1380744"/>
              <a:ext cx="2351531" cy="23347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4337" y="669493"/>
            <a:ext cx="11130280" cy="5525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1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СОЦИАЛЬНОЙ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АКТИВНОСТИ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НАЧАЛЬНЫХ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 dirty="0">
              <a:latin typeface="Calibri"/>
              <a:cs typeface="Calibri"/>
            </a:endParaRPr>
          </a:p>
          <a:p>
            <a:pPr marL="269240" marR="317500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Содержание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sz="1800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r>
              <a:rPr sz="1800" spc="4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направлено</a:t>
            </a:r>
            <a:r>
              <a:rPr sz="1800" spc="4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воспитательную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педагогов,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наставников-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старшеклассников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детьми</a:t>
            </a:r>
            <a:r>
              <a:rPr sz="18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младшего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возраста,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ценностных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ориентиров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учётом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всех</a:t>
            </a:r>
            <a:endParaRPr sz="1800" dirty="0">
              <a:latin typeface="Calibri"/>
              <a:cs typeface="Calibri"/>
            </a:endParaRPr>
          </a:p>
          <a:p>
            <a:pPr marL="281305" algn="just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региональных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особенностей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вызовов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современного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мира.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800" dirty="0">
              <a:latin typeface="Calibri"/>
              <a:cs typeface="Calibri"/>
            </a:endParaRPr>
          </a:p>
          <a:p>
            <a:pPr marL="3716654" marR="1967230" algn="just">
              <a:lnSpc>
                <a:spcPct val="101099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Результатом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является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сформированность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ребёнка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младшего</a:t>
            </a:r>
            <a:r>
              <a:rPr sz="1800" spc="1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возраста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социально-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ценностных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знаний,</a:t>
            </a:r>
            <a:r>
              <a:rPr sz="18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отношений</a:t>
            </a:r>
            <a:r>
              <a:rPr sz="18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опыта</a:t>
            </a:r>
            <a:r>
              <a:rPr sz="18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позитивного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преобразования</a:t>
            </a:r>
            <a:r>
              <a:rPr sz="1800" spc="340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социального</a:t>
            </a:r>
            <a:r>
              <a:rPr sz="1800" spc="33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мира</a:t>
            </a:r>
            <a:r>
              <a:rPr sz="1800" spc="340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33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основе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российских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базовых</a:t>
            </a: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национальных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ценностей.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800" dirty="0">
              <a:latin typeface="Calibri"/>
              <a:cs typeface="Calibri"/>
            </a:endParaRPr>
          </a:p>
          <a:p>
            <a:pPr marL="5659755">
              <a:lnSpc>
                <a:spcPts val="213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УЧАСТНИКИ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ПРОГРАММЫ:</a:t>
            </a:r>
            <a:endParaRPr lang="ru-RU" dirty="0">
              <a:latin typeface="Calibri"/>
              <a:cs typeface="Calibri"/>
            </a:endParaRPr>
          </a:p>
          <a:p>
            <a:pPr marL="5945505" indent="-285750">
              <a:lnSpc>
                <a:spcPts val="2130"/>
              </a:lnSpc>
              <a:buFont typeface="Arial" panose="020B0604020202020204" pitchFamily="34" charset="0"/>
              <a:buChar char="•"/>
            </a:pPr>
            <a:r>
              <a:rPr lang="ru-RU" spc="-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lang="ru-RU" sz="1800" spc="-25" dirty="0" smtClean="0">
                <a:solidFill>
                  <a:srgbClr val="FFFFFF"/>
                </a:solidFill>
                <a:latin typeface="Calibri"/>
                <a:cs typeface="Calibri"/>
              </a:rPr>
              <a:t>ладшие </a:t>
            </a:r>
            <a:r>
              <a:rPr lang="ru-RU" sz="1800" spc="-30" dirty="0" smtClean="0">
                <a:solidFill>
                  <a:srgbClr val="FFFFFF"/>
                </a:solidFill>
                <a:latin typeface="Calibri"/>
                <a:cs typeface="Calibri"/>
              </a:rPr>
              <a:t>школьники (1-4 классы)</a:t>
            </a:r>
            <a:endParaRPr lang="ru-RU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945505" indent="-285750">
              <a:lnSpc>
                <a:spcPts val="2130"/>
              </a:lnSpc>
              <a:buFont typeface="Arial" panose="020B0604020202020204" pitchFamily="34" charset="0"/>
              <a:buChar char="•"/>
            </a:pPr>
            <a:r>
              <a:rPr lang="ru-RU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lang="ru-RU" sz="1800" spc="-20" dirty="0" smtClean="0">
                <a:solidFill>
                  <a:srgbClr val="FFFFFF"/>
                </a:solidFill>
                <a:latin typeface="Calibri"/>
                <a:cs typeface="Calibri"/>
              </a:rPr>
              <a:t>таршеклассники-наставники</a:t>
            </a:r>
            <a:r>
              <a:rPr sz="18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800" spc="-40" dirty="0" smtClean="0">
                <a:solidFill>
                  <a:srgbClr val="FFFFFF"/>
                </a:solidFill>
                <a:latin typeface="Calibri"/>
                <a:cs typeface="Calibri"/>
              </a:rPr>
              <a:t>(7-11 классы)</a:t>
            </a:r>
            <a:endParaRPr lang="ru-RU" dirty="0">
              <a:latin typeface="Calibri"/>
              <a:cs typeface="Calibri"/>
            </a:endParaRPr>
          </a:p>
          <a:p>
            <a:pPr marL="5945505" indent="-285750">
              <a:lnSpc>
                <a:spcPts val="2130"/>
              </a:lnSpc>
              <a:buFont typeface="Arial" panose="020B0604020202020204" pitchFamily="34" charset="0"/>
              <a:buChar char="•"/>
            </a:pPr>
            <a:r>
              <a:rPr lang="ru-RU" spc="-3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lang="ru-RU" sz="1800" spc="-30" dirty="0" smtClean="0">
                <a:solidFill>
                  <a:srgbClr val="FFFFFF"/>
                </a:solidFill>
                <a:latin typeface="Calibri"/>
                <a:cs typeface="Calibri"/>
              </a:rPr>
              <a:t>чителя начальных классов</a:t>
            </a:r>
            <a:endParaRPr lang="ru-RU" dirty="0">
              <a:latin typeface="Calibri"/>
              <a:cs typeface="Calibri"/>
            </a:endParaRPr>
          </a:p>
          <a:p>
            <a:pPr marL="5945505" indent="-285750">
              <a:lnSpc>
                <a:spcPts val="2130"/>
              </a:lnSpc>
              <a:buFont typeface="Arial" panose="020B0604020202020204" pitchFamily="34" charset="0"/>
              <a:buChar char="•"/>
            </a:pPr>
            <a:r>
              <a:rPr lang="ru-RU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lang="ru-RU" spc="-10" dirty="0" smtClean="0">
                <a:solidFill>
                  <a:srgbClr val="FFFFFF"/>
                </a:solidFill>
                <a:latin typeface="Calibri"/>
                <a:cs typeface="Calibri"/>
              </a:rPr>
              <a:t>одители обучающихся начальных классов</a:t>
            </a:r>
            <a:endParaRPr lang="ru-RU" dirty="0">
              <a:latin typeface="Calibri"/>
              <a:cs typeface="Calibri"/>
            </a:endParaRPr>
          </a:p>
          <a:p>
            <a:pPr marL="5945505" indent="-285750">
              <a:lnSpc>
                <a:spcPts val="213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lang="ru-RU" sz="1800" dirty="0" smtClean="0">
                <a:solidFill>
                  <a:srgbClr val="FFFFFF"/>
                </a:solidFill>
                <a:latin typeface="Calibri"/>
                <a:cs typeface="Calibri"/>
              </a:rPr>
              <a:t>ожатые детских лагерей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749550" cy="6858000"/>
            <a:chOff x="0" y="0"/>
            <a:chExt cx="27495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85"/>
              <a:ext cx="2610611" cy="68397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" y="3462528"/>
              <a:ext cx="1697736" cy="7787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49295" cy="25085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935" y="278891"/>
              <a:ext cx="1938527" cy="164134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6826" y="494085"/>
            <a:ext cx="7981950" cy="860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3200" dirty="0">
                <a:solidFill>
                  <a:srgbClr val="DD4863"/>
                </a:solidFill>
              </a:rPr>
              <a:t>НАЦИОНАЛЬНЫЕ</a:t>
            </a:r>
            <a:r>
              <a:rPr sz="3200" spc="-70" dirty="0">
                <a:solidFill>
                  <a:srgbClr val="DD4863"/>
                </a:solidFill>
              </a:rPr>
              <a:t> </a:t>
            </a:r>
            <a:r>
              <a:rPr sz="3200" dirty="0">
                <a:solidFill>
                  <a:srgbClr val="DD4863"/>
                </a:solidFill>
              </a:rPr>
              <a:t>ПРИОРИТЕТЫ</a:t>
            </a:r>
            <a:r>
              <a:rPr sz="3200" spc="-100" dirty="0">
                <a:solidFill>
                  <a:srgbClr val="DD4863"/>
                </a:solidFill>
              </a:rPr>
              <a:t> </a:t>
            </a:r>
            <a:r>
              <a:rPr sz="3200" dirty="0">
                <a:solidFill>
                  <a:srgbClr val="DD4863"/>
                </a:solidFill>
              </a:rPr>
              <a:t>И</a:t>
            </a:r>
            <a:r>
              <a:rPr sz="3200" spc="-15" dirty="0">
                <a:solidFill>
                  <a:srgbClr val="DD4863"/>
                </a:solidFill>
              </a:rPr>
              <a:t> </a:t>
            </a:r>
            <a:r>
              <a:rPr sz="3200" spc="-10" dirty="0">
                <a:solidFill>
                  <a:srgbClr val="DD4863"/>
                </a:solidFill>
              </a:rPr>
              <a:t>ЦЕННОСТИ</a:t>
            </a:r>
            <a:endParaRPr sz="3200" dirty="0"/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850" b="0" i="1" dirty="0">
                <a:solidFill>
                  <a:srgbClr val="000000"/>
                </a:solidFill>
                <a:latin typeface="Calibri"/>
                <a:cs typeface="Calibri"/>
              </a:rPr>
              <a:t>из</a:t>
            </a:r>
            <a:r>
              <a:rPr sz="1850" b="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b="0" i="1" dirty="0">
                <a:solidFill>
                  <a:srgbClr val="000000"/>
                </a:solidFill>
                <a:latin typeface="Calibri"/>
                <a:cs typeface="Calibri"/>
              </a:rPr>
              <a:t>Стратегии</a:t>
            </a:r>
            <a:r>
              <a:rPr sz="1850" b="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b="0" i="1" dirty="0">
                <a:solidFill>
                  <a:srgbClr val="000000"/>
                </a:solidFill>
                <a:latin typeface="Calibri"/>
                <a:cs typeface="Calibri"/>
              </a:rPr>
              <a:t>национальной безопасности</a:t>
            </a:r>
            <a:r>
              <a:rPr sz="1850" b="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b="0" i="1" spc="-10" dirty="0">
                <a:solidFill>
                  <a:srgbClr val="000000"/>
                </a:solidFill>
                <a:latin typeface="Calibri"/>
                <a:cs typeface="Calibri"/>
              </a:rPr>
              <a:t>России*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8775" y="4161282"/>
            <a:ext cx="356742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dirty="0">
                <a:latin typeface="Calibri"/>
                <a:cs typeface="Calibri"/>
              </a:rPr>
              <a:t>Высокие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нравственные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идеалы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4791" y="6245148"/>
            <a:ext cx="608584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i="1" spc="-20" dirty="0">
                <a:latin typeface="Calibri"/>
                <a:cs typeface="Calibri"/>
              </a:rPr>
              <a:t>*Утверждена</a:t>
            </a:r>
            <a:r>
              <a:rPr sz="1850" i="1" spc="-3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указом</a:t>
            </a:r>
            <a:r>
              <a:rPr sz="1850" i="1" spc="-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Президента</a:t>
            </a:r>
            <a:r>
              <a:rPr sz="1850" i="1" spc="-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РФ</a:t>
            </a:r>
            <a:r>
              <a:rPr sz="1850" i="1" spc="-2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от</a:t>
            </a:r>
            <a:r>
              <a:rPr sz="1850" i="1" spc="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02.07.2021</a:t>
            </a:r>
            <a:r>
              <a:rPr sz="1850" i="1" spc="50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№</a:t>
            </a:r>
            <a:r>
              <a:rPr sz="1850" i="1" spc="-5" dirty="0">
                <a:latin typeface="Calibri"/>
                <a:cs typeface="Calibri"/>
              </a:rPr>
              <a:t> </a:t>
            </a:r>
            <a:r>
              <a:rPr sz="1850" i="1" spc="-25" dirty="0">
                <a:latin typeface="Calibri"/>
                <a:cs typeface="Calibri"/>
              </a:rPr>
              <a:t>400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55" y="2340991"/>
            <a:ext cx="1412875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4765" marR="5080" indent="-12700">
              <a:lnSpc>
                <a:spcPct val="101099"/>
              </a:lnSpc>
              <a:spcBef>
                <a:spcPts val="70"/>
              </a:spcBef>
            </a:pPr>
            <a:r>
              <a:rPr sz="1850" b="1" spc="-30" dirty="0">
                <a:solidFill>
                  <a:srgbClr val="FFFFFF"/>
                </a:solidFill>
                <a:latin typeface="Calibri"/>
                <a:cs typeface="Calibri"/>
              </a:rPr>
              <a:t>ЦЕННОСТНЫЕ </a:t>
            </a:r>
            <a:r>
              <a:rPr sz="1850" b="1" spc="-10" dirty="0">
                <a:solidFill>
                  <a:srgbClr val="FFFFFF"/>
                </a:solidFill>
                <a:latin typeface="Calibri"/>
                <a:cs typeface="Calibri"/>
              </a:rPr>
              <a:t>ОСНОВАНИЯ </a:t>
            </a:r>
            <a:r>
              <a:rPr sz="1850" b="1" spc="-3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495" y="4900676"/>
            <a:ext cx="96266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РОДИНА СЕМЬЯ КОМАНДА ПРИРОДА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ПОЗНАНИЕ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ЗДОРОВЬЕ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" y="4948428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3979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72602" y="4584572"/>
            <a:ext cx="328104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spc="-10" dirty="0">
                <a:latin typeface="Calibri"/>
                <a:cs typeface="Calibri"/>
              </a:rPr>
              <a:t>Историческая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память</a:t>
            </a:r>
            <a:r>
              <a:rPr sz="1850" spc="-50" dirty="0">
                <a:latin typeface="Calibri"/>
                <a:cs typeface="Calibri"/>
              </a:rPr>
              <a:t> и</a:t>
            </a:r>
            <a:endParaRPr sz="185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850" spc="-10" dirty="0">
                <a:latin typeface="Calibri"/>
                <a:cs typeface="Calibri"/>
              </a:rPr>
              <a:t>преемственность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поколений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37376" y="1275588"/>
            <a:ext cx="1706880" cy="5252085"/>
            <a:chOff x="6437376" y="1275588"/>
            <a:chExt cx="1706880" cy="52520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6520" y="1275588"/>
              <a:ext cx="1697735" cy="2400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7376" y="2702052"/>
              <a:ext cx="1696212" cy="24003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6520" y="4128516"/>
              <a:ext cx="1697735" cy="23987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12491" y="1665477"/>
            <a:ext cx="329819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dirty="0">
                <a:latin typeface="Calibri"/>
                <a:cs typeface="Calibri"/>
              </a:rPr>
              <a:t>Жизнь,</a:t>
            </a:r>
            <a:r>
              <a:rPr sz="1850" spc="-10" dirty="0">
                <a:latin typeface="Calibri"/>
                <a:cs typeface="Calibri"/>
              </a:rPr>
              <a:t> достоинство,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права</a:t>
            </a:r>
            <a:r>
              <a:rPr sz="1850" spc="-25" dirty="0">
                <a:latin typeface="Calibri"/>
                <a:cs typeface="Calibri"/>
              </a:rPr>
              <a:t> </a:t>
            </a:r>
            <a:r>
              <a:rPr sz="1850" spc="-50" dirty="0">
                <a:latin typeface="Calibri"/>
                <a:cs typeface="Calibri"/>
              </a:rPr>
              <a:t>и </a:t>
            </a:r>
            <a:r>
              <a:rPr sz="1850" spc="-20" dirty="0">
                <a:latin typeface="Calibri"/>
                <a:cs typeface="Calibri"/>
              </a:rPr>
              <a:t>свободы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человека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00933" y="2517139"/>
            <a:ext cx="160401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spc="-10" dirty="0">
                <a:latin typeface="Calibri"/>
                <a:cs typeface="Calibri"/>
              </a:rPr>
              <a:t>Патриотизм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2491" y="3052063"/>
            <a:ext cx="3529329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93065" marR="5080" indent="-381000">
              <a:lnSpc>
                <a:spcPct val="101099"/>
              </a:lnSpc>
              <a:spcBef>
                <a:spcPts val="70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spc="-10" dirty="0">
                <a:latin typeface="Calibri"/>
                <a:cs typeface="Calibri"/>
              </a:rPr>
              <a:t>Гражданственность,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служение </a:t>
            </a:r>
            <a:r>
              <a:rPr sz="1850" dirty="0">
                <a:latin typeface="Calibri"/>
                <a:cs typeface="Calibri"/>
              </a:rPr>
              <a:t>Отечеству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и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ответственность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за </a:t>
            </a:r>
            <a:r>
              <a:rPr sz="1850" dirty="0">
                <a:latin typeface="Calibri"/>
                <a:cs typeface="Calibri"/>
              </a:rPr>
              <a:t>его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судьбу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2491" y="5469128"/>
            <a:ext cx="186880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spc="-10" dirty="0">
                <a:latin typeface="Calibri"/>
                <a:cs typeface="Calibri"/>
              </a:rPr>
              <a:t>Крепкая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семья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8775" y="4956124"/>
            <a:ext cx="245237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spc="-20" dirty="0">
                <a:latin typeface="Calibri"/>
                <a:cs typeface="Calibri"/>
              </a:rPr>
              <a:t>Созидательный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труд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65997" y="1678939"/>
            <a:ext cx="296799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Приоритет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духовного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над </a:t>
            </a:r>
            <a:r>
              <a:rPr sz="1850" spc="-10" dirty="0">
                <a:latin typeface="Calibri"/>
                <a:cs typeface="Calibri"/>
              </a:rPr>
              <a:t>материальным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65997" y="2457653"/>
            <a:ext cx="271462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spc="-30" dirty="0">
                <a:latin typeface="Calibri"/>
                <a:cs typeface="Calibri"/>
              </a:rPr>
              <a:t>Гуманизм,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милосердие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5997" y="2965831"/>
            <a:ext cx="203263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spc="-10" dirty="0">
                <a:latin typeface="Calibri"/>
                <a:cs typeface="Calibri"/>
              </a:rPr>
              <a:t>Справедливость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61044" y="3470909"/>
            <a:ext cx="2141220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93700" marR="5080" indent="-381000">
              <a:lnSpc>
                <a:spcPct val="101099"/>
              </a:lnSpc>
              <a:spcBef>
                <a:spcPts val="70"/>
              </a:spcBef>
              <a:buFont typeface="Arial MT"/>
              <a:buChar char="•"/>
              <a:tabLst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Коллективизм, </a:t>
            </a:r>
            <a:r>
              <a:rPr sz="1850" dirty="0">
                <a:latin typeface="Calibri"/>
                <a:cs typeface="Calibri"/>
              </a:rPr>
              <a:t>взаимопомощь</a:t>
            </a:r>
            <a:r>
              <a:rPr sz="1850" spc="-100" dirty="0">
                <a:latin typeface="Calibri"/>
                <a:cs typeface="Calibri"/>
              </a:rPr>
              <a:t> </a:t>
            </a:r>
            <a:r>
              <a:rPr sz="1850" spc="-50" dirty="0">
                <a:latin typeface="Calibri"/>
                <a:cs typeface="Calibri"/>
              </a:rPr>
              <a:t>и </a:t>
            </a:r>
            <a:r>
              <a:rPr sz="1850" spc="-10" dirty="0">
                <a:latin typeface="Calibri"/>
                <a:cs typeface="Calibri"/>
              </a:rPr>
              <a:t>взаимоуважение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72602" y="5400547"/>
            <a:ext cx="296735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</a:tabLst>
            </a:pPr>
            <a:r>
              <a:rPr sz="1850" spc="-10" dirty="0">
                <a:latin typeface="Calibri"/>
                <a:cs typeface="Calibri"/>
              </a:rPr>
              <a:t>Единство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народов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России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088" y="1118616"/>
            <a:ext cx="1325880" cy="371475"/>
          </a:xfrm>
          <a:custGeom>
            <a:avLst/>
            <a:gdLst/>
            <a:ahLst/>
            <a:cxnLst/>
            <a:rect l="l" t="t" r="r" b="b"/>
            <a:pathLst>
              <a:path w="1325880" h="371475">
                <a:moveTo>
                  <a:pt x="1266189" y="0"/>
                </a:moveTo>
                <a:lnTo>
                  <a:pt x="59689" y="0"/>
                </a:lnTo>
                <a:lnTo>
                  <a:pt x="36449" y="4825"/>
                </a:lnTo>
                <a:lnTo>
                  <a:pt x="17525" y="18161"/>
                </a:lnTo>
                <a:lnTo>
                  <a:pt x="4699" y="37846"/>
                </a:lnTo>
                <a:lnTo>
                  <a:pt x="0" y="61975"/>
                </a:lnTo>
                <a:lnTo>
                  <a:pt x="0" y="309372"/>
                </a:lnTo>
                <a:lnTo>
                  <a:pt x="4699" y="333501"/>
                </a:lnTo>
                <a:lnTo>
                  <a:pt x="17525" y="353187"/>
                </a:lnTo>
                <a:lnTo>
                  <a:pt x="36449" y="366522"/>
                </a:lnTo>
                <a:lnTo>
                  <a:pt x="59689" y="371348"/>
                </a:lnTo>
                <a:lnTo>
                  <a:pt x="1266189" y="371348"/>
                </a:lnTo>
                <a:lnTo>
                  <a:pt x="1289431" y="366522"/>
                </a:lnTo>
                <a:lnTo>
                  <a:pt x="1308354" y="353187"/>
                </a:lnTo>
                <a:lnTo>
                  <a:pt x="1321181" y="333501"/>
                </a:lnTo>
                <a:lnTo>
                  <a:pt x="1325880" y="309372"/>
                </a:lnTo>
                <a:lnTo>
                  <a:pt x="1325880" y="61975"/>
                </a:lnTo>
                <a:lnTo>
                  <a:pt x="1321181" y="37846"/>
                </a:lnTo>
                <a:lnTo>
                  <a:pt x="1308354" y="18161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3532" y="1078548"/>
            <a:ext cx="6049645" cy="13735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61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РОДИНА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5"/>
              </a:spcBef>
            </a:pPr>
            <a:r>
              <a:rPr sz="1600" dirty="0">
                <a:latin typeface="Calibri"/>
                <a:cs typeface="Calibri"/>
              </a:rPr>
              <a:t>Любовь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своему</a:t>
            </a:r>
            <a:r>
              <a:rPr sz="1600" spc="-20" dirty="0">
                <a:latin typeface="Calibri"/>
                <a:cs typeface="Calibri"/>
              </a:rPr>
              <a:t> дому,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земле,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семье,</a:t>
            </a:r>
            <a:r>
              <a:rPr sz="1600" spc="-10" dirty="0">
                <a:latin typeface="Calibri"/>
                <a:cs typeface="Calibri"/>
              </a:rPr>
              <a:t> людям,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стране;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быть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полезным </a:t>
            </a:r>
            <a:r>
              <a:rPr sz="1600" dirty="0">
                <a:latin typeface="Calibri"/>
                <a:cs typeface="Calibri"/>
              </a:rPr>
              <a:t>своей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стране,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желание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служить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Отечеству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тем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делом,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которому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есть </a:t>
            </a:r>
            <a:r>
              <a:rPr sz="1600" dirty="0">
                <a:latin typeface="Calibri"/>
                <a:cs typeface="Calibri"/>
              </a:rPr>
              <a:t>призвание,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уважение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национальных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истории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культуры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своей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3872" y="215849"/>
            <a:ext cx="8025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917DB7"/>
                </a:solidFill>
                <a:latin typeface="Calibri"/>
                <a:cs typeface="Calibri"/>
              </a:rPr>
              <a:t>ЦЕННОСТНЫЕ</a:t>
            </a:r>
            <a:r>
              <a:rPr b="0" spc="-8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b="0" spc="-30" dirty="0">
                <a:solidFill>
                  <a:srgbClr val="917DB7"/>
                </a:solidFill>
                <a:latin typeface="Calibri"/>
                <a:cs typeface="Calibri"/>
              </a:rPr>
              <a:t>ОСНОВАНИЯ</a:t>
            </a:r>
            <a:r>
              <a:rPr b="0" spc="-15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917DB7"/>
                </a:solidFill>
                <a:latin typeface="Calibri"/>
                <a:cs typeface="Calibri"/>
              </a:rPr>
              <a:t>ПРОГРАММЫ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8038" y="3136137"/>
            <a:ext cx="19659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Открытие </a:t>
            </a:r>
            <a:r>
              <a:rPr sz="1600" spc="-25" dirty="0">
                <a:latin typeface="Calibri"/>
                <a:cs typeface="Calibri"/>
              </a:rPr>
              <a:t>окружающего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мира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понимание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себя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нём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6967" y="4261103"/>
            <a:ext cx="941832" cy="944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19" y="1143000"/>
            <a:ext cx="944880" cy="9418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19" y="2840735"/>
            <a:ext cx="944880" cy="9448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19" y="4264152"/>
            <a:ext cx="944880" cy="9418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9704" y="2764535"/>
            <a:ext cx="944879" cy="9448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3316" y="4584191"/>
            <a:ext cx="1074420" cy="107289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889760" y="2855976"/>
            <a:ext cx="1325880" cy="371475"/>
          </a:xfrm>
          <a:custGeom>
            <a:avLst/>
            <a:gdLst/>
            <a:ahLst/>
            <a:cxnLst/>
            <a:rect l="l" t="t" r="r" b="b"/>
            <a:pathLst>
              <a:path w="1325880" h="371475">
                <a:moveTo>
                  <a:pt x="1266189" y="0"/>
                </a:moveTo>
                <a:lnTo>
                  <a:pt x="59689" y="0"/>
                </a:lnTo>
                <a:lnTo>
                  <a:pt x="36448" y="4825"/>
                </a:lnTo>
                <a:lnTo>
                  <a:pt x="17525" y="18161"/>
                </a:lnTo>
                <a:lnTo>
                  <a:pt x="4698" y="37846"/>
                </a:lnTo>
                <a:lnTo>
                  <a:pt x="0" y="61975"/>
                </a:lnTo>
                <a:lnTo>
                  <a:pt x="0" y="309372"/>
                </a:lnTo>
                <a:lnTo>
                  <a:pt x="4698" y="333501"/>
                </a:lnTo>
                <a:lnTo>
                  <a:pt x="17525" y="353187"/>
                </a:lnTo>
                <a:lnTo>
                  <a:pt x="36448" y="366522"/>
                </a:lnTo>
                <a:lnTo>
                  <a:pt x="59689" y="371348"/>
                </a:lnTo>
                <a:lnTo>
                  <a:pt x="1266189" y="371348"/>
                </a:lnTo>
                <a:lnTo>
                  <a:pt x="1289431" y="366522"/>
                </a:lnTo>
                <a:lnTo>
                  <a:pt x="1308353" y="353187"/>
                </a:lnTo>
                <a:lnTo>
                  <a:pt x="1321181" y="333501"/>
                </a:lnTo>
                <a:lnTo>
                  <a:pt x="1325879" y="309372"/>
                </a:lnTo>
                <a:lnTo>
                  <a:pt x="1325879" y="61975"/>
                </a:lnTo>
                <a:lnTo>
                  <a:pt x="1321181" y="37846"/>
                </a:lnTo>
                <a:lnTo>
                  <a:pt x="1308353" y="18161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86457" y="2818917"/>
            <a:ext cx="5548630" cy="11290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СЕМЬЯ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latin typeface="Calibri"/>
                <a:cs typeface="Calibri"/>
              </a:rPr>
              <a:t>Основа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развития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страны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благосостояния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народа,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исток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добра, </a:t>
            </a:r>
            <a:r>
              <a:rPr sz="1600" dirty="0">
                <a:latin typeface="Calibri"/>
                <a:cs typeface="Calibri"/>
              </a:rPr>
              <a:t>любви,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верности,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поддержки,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сочувствия,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взаимное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уважение, сохранение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добрых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семейных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89760" y="4322064"/>
            <a:ext cx="1325880" cy="368935"/>
          </a:xfrm>
          <a:custGeom>
            <a:avLst/>
            <a:gdLst/>
            <a:ahLst/>
            <a:cxnLst/>
            <a:rect l="l" t="t" r="r" b="b"/>
            <a:pathLst>
              <a:path w="1325880" h="368935">
                <a:moveTo>
                  <a:pt x="1266189" y="0"/>
                </a:moveTo>
                <a:lnTo>
                  <a:pt x="59689" y="0"/>
                </a:lnTo>
                <a:lnTo>
                  <a:pt x="36448" y="4825"/>
                </a:lnTo>
                <a:lnTo>
                  <a:pt x="17525" y="18034"/>
                </a:lnTo>
                <a:lnTo>
                  <a:pt x="4698" y="37465"/>
                </a:lnTo>
                <a:lnTo>
                  <a:pt x="0" y="61468"/>
                </a:lnTo>
                <a:lnTo>
                  <a:pt x="0" y="306959"/>
                </a:lnTo>
                <a:lnTo>
                  <a:pt x="4698" y="330962"/>
                </a:lnTo>
                <a:lnTo>
                  <a:pt x="17525" y="350393"/>
                </a:lnTo>
                <a:lnTo>
                  <a:pt x="36448" y="363600"/>
                </a:lnTo>
                <a:lnTo>
                  <a:pt x="59689" y="368427"/>
                </a:lnTo>
                <a:lnTo>
                  <a:pt x="1266189" y="368427"/>
                </a:lnTo>
                <a:lnTo>
                  <a:pt x="1289431" y="363600"/>
                </a:lnTo>
                <a:lnTo>
                  <a:pt x="1308353" y="350393"/>
                </a:lnTo>
                <a:lnTo>
                  <a:pt x="1321181" y="330962"/>
                </a:lnTo>
                <a:lnTo>
                  <a:pt x="1325879" y="306959"/>
                </a:lnTo>
                <a:lnTo>
                  <a:pt x="1325879" y="61468"/>
                </a:lnTo>
                <a:lnTo>
                  <a:pt x="1321181" y="37465"/>
                </a:lnTo>
                <a:lnTo>
                  <a:pt x="1308353" y="18034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86457" y="4299356"/>
            <a:ext cx="2033270" cy="19519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484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КОМАНДА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Calibri"/>
                <a:cs typeface="Calibri"/>
              </a:rPr>
              <a:t>Содружество,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95"/>
              </a:spcBef>
            </a:pPr>
            <a:r>
              <a:rPr sz="1600" spc="-10" dirty="0">
                <a:latin typeface="Calibri"/>
                <a:cs typeface="Calibri"/>
              </a:rPr>
              <a:t>искренность,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умение </a:t>
            </a:r>
            <a:r>
              <a:rPr sz="1600" spc="-35" dirty="0">
                <a:latin typeface="Calibri"/>
                <a:cs typeface="Calibri"/>
              </a:rPr>
              <a:t>отдавать </a:t>
            </a:r>
            <a:r>
              <a:rPr sz="1600" dirty="0">
                <a:latin typeface="Calibri"/>
                <a:cs typeface="Calibri"/>
              </a:rPr>
              <a:t>своё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время </a:t>
            </a:r>
            <a:r>
              <a:rPr sz="1600" spc="-25" dirty="0">
                <a:latin typeface="Calibri"/>
                <a:cs typeface="Calibri"/>
              </a:rPr>
              <a:t>другому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бескорыстно </a:t>
            </a:r>
            <a:r>
              <a:rPr sz="1600" spc="-30" dirty="0">
                <a:latin typeface="Calibri"/>
                <a:cs typeface="Calibri"/>
              </a:rPr>
              <a:t>приходить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помощь, </a:t>
            </a:r>
            <a:r>
              <a:rPr sz="1600" spc="-25" dirty="0">
                <a:latin typeface="Calibri"/>
                <a:cs typeface="Calibri"/>
              </a:rPr>
              <a:t>желание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добра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20" dirty="0">
                <a:latin typeface="Calibri"/>
                <a:cs typeface="Calibri"/>
              </a:rPr>
              <a:t>блага </a:t>
            </a:r>
            <a:r>
              <a:rPr sz="1600" spc="-10" dirty="0">
                <a:latin typeface="Calibri"/>
                <a:cs typeface="Calibri"/>
              </a:rPr>
              <a:t>другому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43015" y="4306823"/>
            <a:ext cx="1329055" cy="368935"/>
          </a:xfrm>
          <a:custGeom>
            <a:avLst/>
            <a:gdLst/>
            <a:ahLst/>
            <a:cxnLst/>
            <a:rect l="l" t="t" r="r" b="b"/>
            <a:pathLst>
              <a:path w="1329054" h="368935">
                <a:moveTo>
                  <a:pt x="1268984" y="0"/>
                </a:moveTo>
                <a:lnTo>
                  <a:pt x="59817" y="0"/>
                </a:lnTo>
                <a:lnTo>
                  <a:pt x="36575" y="4825"/>
                </a:lnTo>
                <a:lnTo>
                  <a:pt x="17525" y="18033"/>
                </a:lnTo>
                <a:lnTo>
                  <a:pt x="4699" y="37464"/>
                </a:lnTo>
                <a:lnTo>
                  <a:pt x="0" y="61468"/>
                </a:lnTo>
                <a:lnTo>
                  <a:pt x="0" y="306958"/>
                </a:lnTo>
                <a:lnTo>
                  <a:pt x="4699" y="330962"/>
                </a:lnTo>
                <a:lnTo>
                  <a:pt x="17525" y="350393"/>
                </a:lnTo>
                <a:lnTo>
                  <a:pt x="36575" y="363600"/>
                </a:lnTo>
                <a:lnTo>
                  <a:pt x="59817" y="368426"/>
                </a:lnTo>
                <a:lnTo>
                  <a:pt x="1268984" y="368426"/>
                </a:lnTo>
                <a:lnTo>
                  <a:pt x="1292225" y="363600"/>
                </a:lnTo>
                <a:lnTo>
                  <a:pt x="1311275" y="350393"/>
                </a:lnTo>
                <a:lnTo>
                  <a:pt x="1324102" y="330962"/>
                </a:lnTo>
                <a:lnTo>
                  <a:pt x="1328801" y="306958"/>
                </a:lnTo>
                <a:lnTo>
                  <a:pt x="1328801" y="61468"/>
                </a:lnTo>
                <a:lnTo>
                  <a:pt x="1324102" y="37464"/>
                </a:lnTo>
                <a:lnTo>
                  <a:pt x="1311275" y="18033"/>
                </a:lnTo>
                <a:lnTo>
                  <a:pt x="1292225" y="4825"/>
                </a:lnTo>
                <a:lnTo>
                  <a:pt x="1268984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42508" y="4228981"/>
            <a:ext cx="1734820" cy="21818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1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ПРИРОДА</a:t>
            </a:r>
            <a:endParaRPr sz="1600">
              <a:latin typeface="Calibri"/>
              <a:cs typeface="Calibri"/>
            </a:endParaRPr>
          </a:p>
          <a:p>
            <a:pPr marL="12700" marR="480695">
              <a:lnSpc>
                <a:spcPct val="100000"/>
              </a:lnSpc>
              <a:spcBef>
                <a:spcPts val="805"/>
              </a:spcBef>
            </a:pPr>
            <a:r>
              <a:rPr sz="1600" spc="-10" dirty="0">
                <a:latin typeface="Calibri"/>
                <a:cs typeface="Calibri"/>
              </a:rPr>
              <a:t>Бережное</a:t>
            </a:r>
            <a:r>
              <a:rPr sz="1600" spc="-50" dirty="0">
                <a:latin typeface="Calibri"/>
                <a:cs typeface="Calibri"/>
              </a:rPr>
              <a:t> и </a:t>
            </a:r>
            <a:r>
              <a:rPr sz="1600" spc="-25" dirty="0">
                <a:latin typeface="Calibri"/>
                <a:cs typeface="Calibri"/>
              </a:rPr>
              <a:t>ответственное </a:t>
            </a:r>
            <a:r>
              <a:rPr sz="1600" spc="-10" dirty="0">
                <a:latin typeface="Calibri"/>
                <a:cs typeface="Calibri"/>
              </a:rPr>
              <a:t>отношение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к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окружающей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среде, </a:t>
            </a:r>
            <a:r>
              <a:rPr sz="1600" spc="-10" dirty="0">
                <a:latin typeface="Calibri"/>
                <a:cs typeface="Calibri"/>
              </a:rPr>
              <a:t>природному</a:t>
            </a:r>
            <a:endParaRPr sz="1600">
              <a:latin typeface="Calibri"/>
              <a:cs typeface="Calibri"/>
            </a:endParaRPr>
          </a:p>
          <a:p>
            <a:pPr marL="12700" marR="32829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наследию</a:t>
            </a:r>
            <a:r>
              <a:rPr sz="1600" spc="-1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своей </a:t>
            </a:r>
            <a:r>
              <a:rPr sz="1600" spc="-10" dirty="0">
                <a:latin typeface="Calibri"/>
                <a:cs typeface="Calibri"/>
              </a:rPr>
              <a:t>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48800" y="2670048"/>
            <a:ext cx="1329055" cy="368935"/>
          </a:xfrm>
          <a:custGeom>
            <a:avLst/>
            <a:gdLst/>
            <a:ahLst/>
            <a:cxnLst/>
            <a:rect l="l" t="t" r="r" b="b"/>
            <a:pathLst>
              <a:path w="1329054" h="368935">
                <a:moveTo>
                  <a:pt x="1268983" y="0"/>
                </a:moveTo>
                <a:lnTo>
                  <a:pt x="59817" y="0"/>
                </a:lnTo>
                <a:lnTo>
                  <a:pt x="36575" y="4825"/>
                </a:lnTo>
                <a:lnTo>
                  <a:pt x="17525" y="18034"/>
                </a:lnTo>
                <a:lnTo>
                  <a:pt x="4699" y="37464"/>
                </a:lnTo>
                <a:lnTo>
                  <a:pt x="0" y="61467"/>
                </a:lnTo>
                <a:lnTo>
                  <a:pt x="0" y="306959"/>
                </a:lnTo>
                <a:lnTo>
                  <a:pt x="4699" y="330962"/>
                </a:lnTo>
                <a:lnTo>
                  <a:pt x="17525" y="350392"/>
                </a:lnTo>
                <a:lnTo>
                  <a:pt x="36575" y="363600"/>
                </a:lnTo>
                <a:lnTo>
                  <a:pt x="59817" y="368426"/>
                </a:lnTo>
                <a:lnTo>
                  <a:pt x="1268983" y="368426"/>
                </a:lnTo>
                <a:lnTo>
                  <a:pt x="1292225" y="363600"/>
                </a:lnTo>
                <a:lnTo>
                  <a:pt x="1311275" y="350392"/>
                </a:lnTo>
                <a:lnTo>
                  <a:pt x="1324102" y="330962"/>
                </a:lnTo>
                <a:lnTo>
                  <a:pt x="1328801" y="306959"/>
                </a:lnTo>
                <a:lnTo>
                  <a:pt x="1328801" y="61467"/>
                </a:lnTo>
                <a:lnTo>
                  <a:pt x="1324102" y="37464"/>
                </a:lnTo>
                <a:lnTo>
                  <a:pt x="1311275" y="18034"/>
                </a:lnTo>
                <a:lnTo>
                  <a:pt x="1292225" y="4825"/>
                </a:lnTo>
                <a:lnTo>
                  <a:pt x="1268983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12883" y="2694508"/>
            <a:ext cx="100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ПОЗНАНИЕ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48800" y="4511040"/>
            <a:ext cx="1329055" cy="447675"/>
          </a:xfrm>
          <a:custGeom>
            <a:avLst/>
            <a:gdLst/>
            <a:ahLst/>
            <a:cxnLst/>
            <a:rect l="l" t="t" r="r" b="b"/>
            <a:pathLst>
              <a:path w="1329054" h="447675">
                <a:moveTo>
                  <a:pt x="1268983" y="0"/>
                </a:moveTo>
                <a:lnTo>
                  <a:pt x="59817" y="0"/>
                </a:lnTo>
                <a:lnTo>
                  <a:pt x="36575" y="5842"/>
                </a:lnTo>
                <a:lnTo>
                  <a:pt x="17525" y="21843"/>
                </a:lnTo>
                <a:lnTo>
                  <a:pt x="4699" y="45593"/>
                </a:lnTo>
                <a:lnTo>
                  <a:pt x="0" y="74549"/>
                </a:lnTo>
                <a:lnTo>
                  <a:pt x="0" y="372872"/>
                </a:lnTo>
                <a:lnTo>
                  <a:pt x="4699" y="401955"/>
                </a:lnTo>
                <a:lnTo>
                  <a:pt x="17525" y="425577"/>
                </a:lnTo>
                <a:lnTo>
                  <a:pt x="36575" y="441579"/>
                </a:lnTo>
                <a:lnTo>
                  <a:pt x="59817" y="447548"/>
                </a:lnTo>
                <a:lnTo>
                  <a:pt x="1268983" y="447548"/>
                </a:lnTo>
                <a:lnTo>
                  <a:pt x="1292225" y="441579"/>
                </a:lnTo>
                <a:lnTo>
                  <a:pt x="1311275" y="425577"/>
                </a:lnTo>
                <a:lnTo>
                  <a:pt x="1324102" y="401955"/>
                </a:lnTo>
                <a:lnTo>
                  <a:pt x="1328801" y="372872"/>
                </a:lnTo>
                <a:lnTo>
                  <a:pt x="1328801" y="74549"/>
                </a:lnTo>
                <a:lnTo>
                  <a:pt x="1324102" y="45593"/>
                </a:lnTo>
                <a:lnTo>
                  <a:pt x="1311275" y="21843"/>
                </a:lnTo>
                <a:lnTo>
                  <a:pt x="1292225" y="5842"/>
                </a:lnTo>
                <a:lnTo>
                  <a:pt x="1268983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470897" y="4455667"/>
            <a:ext cx="187833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 marR="763905" indent="9144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СПОРТ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ЗДОРОВЬЕ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600" dirty="0">
                <a:latin typeface="Calibri"/>
                <a:cs typeface="Calibri"/>
              </a:rPr>
              <a:t>Равнение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на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чемпионов,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ценность здорового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образа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жизни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10928" y="760476"/>
            <a:ext cx="2133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7455" y="4820411"/>
              <a:ext cx="809244" cy="723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4381500"/>
              <a:ext cx="789432" cy="68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843" y="3715511"/>
              <a:ext cx="734568" cy="733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4512" y="1133855"/>
              <a:ext cx="685800" cy="8092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956" y="1162811"/>
              <a:ext cx="560832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656" y="2933700"/>
              <a:ext cx="656844" cy="733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0" y="2458211"/>
              <a:ext cx="1257300" cy="96164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6206" y="483870"/>
            <a:ext cx="268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/>
              <a:t>ОБРАЗОВАТЕЛЬНЫЕ</a:t>
            </a:r>
            <a:r>
              <a:rPr sz="1800" spc="-5" dirty="0"/>
              <a:t> </a:t>
            </a:r>
            <a:r>
              <a:rPr sz="1800" spc="-20" dirty="0"/>
              <a:t>ТРЕКИ</a:t>
            </a:r>
            <a:endParaRPr sz="1800" dirty="0"/>
          </a:p>
        </p:txBody>
      </p:sp>
      <p:sp>
        <p:nvSpPr>
          <p:cNvPr id="12" name="object 12"/>
          <p:cNvSpPr txBox="1"/>
          <p:nvPr/>
        </p:nvSpPr>
        <p:spPr>
          <a:xfrm>
            <a:off x="7994395" y="973895"/>
            <a:ext cx="4034154" cy="43503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2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Спортсмен</a:t>
            </a:r>
            <a:endParaRPr sz="15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459"/>
              </a:spcBef>
            </a:pP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культурыздоровогои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 безопасного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образа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жизни,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силыволи,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терпения,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целеустремлённости,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упорства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настойчивости,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умения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работать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команде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 dirty="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Хранитель</a:t>
            </a:r>
            <a:r>
              <a:rPr sz="15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исторической</a:t>
            </a:r>
            <a:r>
              <a:rPr sz="155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памяти</a:t>
            </a:r>
            <a:endParaRPr sz="1550" dirty="0">
              <a:latin typeface="Calibri"/>
              <a:cs typeface="Calibri"/>
            </a:endParaRPr>
          </a:p>
          <a:p>
            <a:pPr marL="32384" marR="106680">
              <a:lnSpc>
                <a:spcPct val="101099"/>
              </a:lnSpc>
              <a:spcBef>
                <a:spcPts val="550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гражданственности,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патриотизма,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нравственных</a:t>
            </a:r>
            <a:r>
              <a:rPr sz="140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чувств,</a:t>
            </a:r>
            <a:r>
              <a:rPr sz="14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убеждений,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этического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сознания</a:t>
            </a:r>
            <a:endParaRPr sz="140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1660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Эрудит</a:t>
            </a:r>
            <a:endParaRPr sz="1550" dirty="0">
              <a:latin typeface="Calibri"/>
              <a:cs typeface="Calibri"/>
            </a:endParaRPr>
          </a:p>
          <a:p>
            <a:pPr marL="62865" marR="46990">
              <a:lnSpc>
                <a:spcPct val="102899"/>
              </a:lnSpc>
              <a:spcBef>
                <a:spcPts val="655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интереса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научно-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познавательной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исследовательской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деятельности,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изобретательству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Эколог</a:t>
            </a:r>
            <a:endParaRPr sz="1550" dirty="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405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экологической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9141" y="921586"/>
            <a:ext cx="4180840" cy="500570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44"/>
              </a:spcBef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Лидер</a:t>
            </a:r>
            <a:endParaRPr sz="1550" dirty="0">
              <a:latin typeface="Calibri"/>
              <a:cs typeface="Calibri"/>
            </a:endParaRPr>
          </a:p>
          <a:p>
            <a:pPr marL="26034" marR="120650">
              <a:lnSpc>
                <a:spcPct val="101099"/>
              </a:lnSpc>
              <a:spcBef>
                <a:spcPts val="755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инициативности,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ответственности, коммуникабельности,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 умения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вдохновлятьлюдей,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организовывать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слаженную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работу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команды,</a:t>
            </a:r>
            <a:endParaRPr sz="14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чувства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коллективизма,</a:t>
            </a:r>
            <a:endParaRPr sz="14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455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товарищества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дружбы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Доброволец</a:t>
            </a:r>
            <a:endParaRPr sz="1550" dirty="0">
              <a:latin typeface="Calibri"/>
              <a:cs typeface="Calibri"/>
            </a:endParaRPr>
          </a:p>
          <a:p>
            <a:pPr marL="15240" marR="398780">
              <a:lnSpc>
                <a:spcPct val="103800"/>
              </a:lnSpc>
              <a:spcBef>
                <a:spcPts val="605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Воспитаниемилосердия,</a:t>
            </a:r>
            <a:r>
              <a:rPr sz="14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доброты,</a:t>
            </a:r>
            <a:r>
              <a:rPr sz="14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стремления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прийти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ближнему,</a:t>
            </a:r>
            <a:r>
              <a:rPr sz="1400" i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привычки,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потребности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деятельности,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приносящей созидательныеплоды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400" dirty="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Мастер</a:t>
            </a:r>
            <a:endParaRPr sz="155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10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трудолюбия,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уважения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людям</a:t>
            </a:r>
            <a:endParaRPr sz="14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50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различных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профессий,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мастерам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своего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дела,</a:t>
            </a:r>
            <a:endParaRPr sz="14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25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ценностного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отношенияк</a:t>
            </a:r>
            <a:r>
              <a:rPr sz="140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прекрасному,</a:t>
            </a:r>
            <a:endParaRPr sz="1400" dirty="0">
              <a:latin typeface="Calibri"/>
              <a:cs typeface="Calibri"/>
            </a:endParaRPr>
          </a:p>
          <a:p>
            <a:pPr marL="26034" marR="93345">
              <a:lnSpc>
                <a:spcPct val="101400"/>
              </a:lnSpc>
              <a:spcBef>
                <a:spcPts val="95"/>
              </a:spcBef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основ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эстетическойкультуры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эстетическоевоспитание,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приобщение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духовным ценностям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" y="76200"/>
            <a:ext cx="2407709" cy="990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29000"/>
            <a:ext cx="8210801" cy="2427769"/>
          </a:xfrm>
        </p:spPr>
      </p:pic>
      <p:sp>
        <p:nvSpPr>
          <p:cNvPr id="7" name="Прямоугольник 6"/>
          <p:cNvSpPr/>
          <p:nvPr/>
        </p:nvSpPr>
        <p:spPr>
          <a:xfrm>
            <a:off x="88669" y="1676400"/>
            <a:ext cx="1188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Системно-деятельностный подход -</a:t>
            </a:r>
            <a:r>
              <a:rPr lang="ru-RU" sz="2000" dirty="0" smtClean="0"/>
              <a:t> методологическая основа Федерального государственного образовательного стандарта начального общего образования - является личностно-ориентированным подходом согласно формуле «деятельность - личность»</a:t>
            </a:r>
          </a:p>
          <a:p>
            <a:r>
              <a:rPr lang="ru-RU" sz="2000" dirty="0" smtClean="0"/>
              <a:t>(Л.С. Выготский, А.Н. Леонтьев, Д.Б. Эльконин, В.В. Давыдов, П.Я. Гальперин и др.).</a:t>
            </a:r>
            <a:endParaRPr lang="ru-RU" sz="2000" dirty="0"/>
          </a:p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8382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000" b="0" dirty="0" smtClean="0">
                <a:latin typeface="Calibri"/>
                <a:cs typeface="Calibri"/>
              </a:rPr>
              <a:t>Федеральный государственный образовательный стандарт начального общего образования</a:t>
            </a:r>
            <a:endParaRPr sz="3000" b="0" spc="-1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2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" y="76200"/>
            <a:ext cx="2407709" cy="990600"/>
          </a:xfrm>
        </p:spPr>
      </p:pic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8382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000" b="0" dirty="0" smtClean="0">
                <a:latin typeface="Calibri"/>
                <a:cs typeface="Calibri"/>
              </a:rPr>
              <a:t>Федеральный государственный образовательный стандарт начального общего образования</a:t>
            </a:r>
            <a:endParaRPr sz="3000" b="0" spc="-10" dirty="0">
              <a:latin typeface="Calibri"/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417" y="1524000"/>
            <a:ext cx="11625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Логика построения </a:t>
            </a:r>
            <a:r>
              <a:rPr lang="ru-RU" sz="1800" b="1" dirty="0" smtClean="0"/>
              <a:t>программы «Орлята России»</a:t>
            </a:r>
            <a:endParaRPr lang="ru-RU" sz="1800" dirty="0"/>
          </a:p>
          <a:p>
            <a:pPr algn="ctr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99016"/>
              </p:ext>
            </p:extLst>
          </p:nvPr>
        </p:nvGraphicFramePr>
        <p:xfrm>
          <a:off x="228600" y="2108775"/>
          <a:ext cx="11506199" cy="441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411">
                  <a:extLst>
                    <a:ext uri="{9D8B030D-6E8A-4147-A177-3AD203B41FA5}">
                      <a16:colId xmlns:a16="http://schemas.microsoft.com/office/drawing/2014/main" val="3979485005"/>
                    </a:ext>
                  </a:extLst>
                </a:gridCol>
                <a:gridCol w="6080997">
                  <a:extLst>
                    <a:ext uri="{9D8B030D-6E8A-4147-A177-3AD203B41FA5}">
                      <a16:colId xmlns:a16="http://schemas.microsoft.com/office/drawing/2014/main" val="3141478113"/>
                    </a:ext>
                  </a:extLst>
                </a:gridCol>
                <a:gridCol w="2593366">
                  <a:extLst>
                    <a:ext uri="{9D8B030D-6E8A-4147-A177-3AD203B41FA5}">
                      <a16:colId xmlns:a16="http://schemas.microsoft.com/office/drawing/2014/main" val="848144687"/>
                    </a:ext>
                  </a:extLst>
                </a:gridCol>
                <a:gridCol w="2116425">
                  <a:extLst>
                    <a:ext uri="{9D8B030D-6E8A-4147-A177-3AD203B41FA5}">
                      <a16:colId xmlns:a16="http://schemas.microsoft.com/office/drawing/2014/main" val="1280336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освоения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ООП НОО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 и значимые качества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и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образовательного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923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целостного, социально ориентированного взгляда на мир в его органичном единстве и разнообразии природы, народов, культур и религий.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и освоение социальной роли обучающегося, развитие мотивов учебной деятельности и формирование личностного смысла учения.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навыков сотрудничества со взрослыми и сверстниками в разных социальных ситуациях, умения не создавать конфликтов и находить выходы из спорных ситуаций.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Дружба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Вводное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Орлята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целостного, социально ориентированного взгляда на мир в его органичном единстве и разнообразии природы, народов, культур и религий.</a:t>
                      </a: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«Орлёнок-Эрудит</a:t>
                      </a: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5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многонационального российского общества; становление гуманистических и демократических ценностных ориентаций.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«Орлёнок-Хранитель</a:t>
                      </a: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10690"/>
                  </a:ext>
                </a:extLst>
              </a:tr>
            </a:tbl>
          </a:graphicData>
        </a:graphic>
      </p:graphicFrame>
      <p:pic>
        <p:nvPicPr>
          <p:cNvPr id="1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400" y="4806296"/>
            <a:ext cx="505968" cy="487463"/>
          </a:xfrm>
          <a:prstGeom prst="rect">
            <a:avLst/>
          </a:prstGeom>
        </p:spPr>
      </p:pic>
      <p:pic>
        <p:nvPicPr>
          <p:cNvPr id="19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3734" y="5546076"/>
            <a:ext cx="1257300" cy="961644"/>
          </a:xfrm>
          <a:prstGeom prst="rect">
            <a:avLst/>
          </a:prstGeom>
        </p:spPr>
      </p:pic>
      <p:pic>
        <p:nvPicPr>
          <p:cNvPr id="20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80320" y="3523456"/>
            <a:ext cx="1024128" cy="4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7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" y="76200"/>
            <a:ext cx="2407709" cy="990600"/>
          </a:xfrm>
        </p:spPr>
      </p:pic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8382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000" b="0" dirty="0" smtClean="0">
                <a:latin typeface="Calibri"/>
                <a:cs typeface="Calibri"/>
              </a:rPr>
              <a:t>Федеральный государственный образовательный стандарт начального общего образования</a:t>
            </a:r>
            <a:endParaRPr sz="3000" b="0" spc="-10" dirty="0">
              <a:latin typeface="Calibri"/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417" y="1524000"/>
            <a:ext cx="11625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Логика построения </a:t>
            </a:r>
            <a:r>
              <a:rPr lang="ru-RU" sz="1800" b="1" dirty="0" smtClean="0"/>
              <a:t>программы «Орлята России»</a:t>
            </a:r>
            <a:endParaRPr lang="ru-RU" sz="1800" dirty="0"/>
          </a:p>
          <a:p>
            <a:pPr algn="ctr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86487"/>
              </p:ext>
            </p:extLst>
          </p:nvPr>
        </p:nvGraphicFramePr>
        <p:xfrm>
          <a:off x="228600" y="2108775"/>
          <a:ext cx="11506199" cy="398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411">
                  <a:extLst>
                    <a:ext uri="{9D8B030D-6E8A-4147-A177-3AD203B41FA5}">
                      <a16:colId xmlns:a16="http://schemas.microsoft.com/office/drawing/2014/main" val="3979485005"/>
                    </a:ext>
                  </a:extLst>
                </a:gridCol>
                <a:gridCol w="6080997">
                  <a:extLst>
                    <a:ext uri="{9D8B030D-6E8A-4147-A177-3AD203B41FA5}">
                      <a16:colId xmlns:a16="http://schemas.microsoft.com/office/drawing/2014/main" val="3141478113"/>
                    </a:ext>
                  </a:extLst>
                </a:gridCol>
                <a:gridCol w="2593366">
                  <a:extLst>
                    <a:ext uri="{9D8B030D-6E8A-4147-A177-3AD203B41FA5}">
                      <a16:colId xmlns:a16="http://schemas.microsoft.com/office/drawing/2014/main" val="848144687"/>
                    </a:ext>
                  </a:extLst>
                </a:gridCol>
                <a:gridCol w="2116425">
                  <a:extLst>
                    <a:ext uri="{9D8B030D-6E8A-4147-A177-3AD203B41FA5}">
                      <a16:colId xmlns:a16="http://schemas.microsoft.com/office/drawing/2014/main" val="1280336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освоения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ООП НОО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 и значимые качества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и символ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923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эстетических потребностей, ценностей и чувств.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</a:t>
                      </a:r>
                      <a:endParaRPr lang="ru-RU" sz="1400" b="1" spc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Красота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56335" algn="l"/>
                          <a:tab pos="2254250" algn="l"/>
                        </a:tabLs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«Орлёнок-Мастер</a:t>
                      </a: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56335" algn="l"/>
                          <a:tab pos="225425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56335" algn="l"/>
                          <a:tab pos="225425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56335" algn="l"/>
                          <a:tab pos="225425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56335" algn="l"/>
                          <a:tab pos="225425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уважительного отношения к иному мнению, истории и культуре других народов.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навыков сотрудничества со взрослыми и сверстниками в разных социальных ситуациях, умения не создавать конфликтов и находить выходы из спорных ситуаций.</a:t>
                      </a: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Дружба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  <a:tab pos="2018030" algn="l"/>
                          <a:tab pos="2697480" algn="l"/>
                        </a:tabLs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«Орлёнок-Лидер</a:t>
                      </a: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  <a:tab pos="2018030" algn="l"/>
                          <a:tab pos="269748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  <a:tab pos="2018030" algn="l"/>
                          <a:tab pos="269748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  <a:tab pos="2018030" algn="l"/>
                          <a:tab pos="269748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  <a:tab pos="2018030" algn="l"/>
                          <a:tab pos="269748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  <a:tab pos="2018030" algn="l"/>
                          <a:tab pos="269748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87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ценностям.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2695" algn="l"/>
                          <a:tab pos="2095500" algn="l"/>
                          <a:tab pos="2721610" algn="l"/>
                        </a:tabLs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«Орлёнок-Спортсмен</a:t>
                      </a:r>
                      <a:r>
                        <a:rPr lang="ru-RU" sz="14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42695" algn="l"/>
                          <a:tab pos="2095500" algn="l"/>
                          <a:tab pos="272161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42695" algn="l"/>
                          <a:tab pos="2095500" algn="l"/>
                          <a:tab pos="272161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42695" algn="l"/>
                          <a:tab pos="2095500" algn="l"/>
                          <a:tab pos="272161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42695" algn="l"/>
                          <a:tab pos="2095500" algn="l"/>
                          <a:tab pos="2721610" algn="l"/>
                        </a:tabLst>
                      </a:pPr>
                      <a:endParaRPr lang="ru-RU" sz="1400" b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991746"/>
                  </a:ext>
                </a:extLst>
              </a:tr>
            </a:tbl>
          </a:graphicData>
        </a:graphic>
      </p:graphicFrame>
      <p:pic>
        <p:nvPicPr>
          <p:cNvPr id="9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200" y="2948193"/>
            <a:ext cx="620822" cy="633207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9400" y="4077918"/>
            <a:ext cx="544622" cy="646482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63200" y="5337620"/>
            <a:ext cx="609600" cy="6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" y="76200"/>
            <a:ext cx="2407709" cy="990600"/>
          </a:xfrm>
        </p:spPr>
      </p:pic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8382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000" b="0" dirty="0" smtClean="0">
                <a:latin typeface="Calibri"/>
                <a:cs typeface="Calibri"/>
              </a:rPr>
              <a:t>Федеральный государственный образовательный стандарт начального общего образования</a:t>
            </a:r>
            <a:endParaRPr sz="3000" b="0" spc="-10" dirty="0">
              <a:latin typeface="Calibri"/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417" y="1524000"/>
            <a:ext cx="11625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Логика построения </a:t>
            </a:r>
            <a:r>
              <a:rPr lang="ru-RU" sz="1800" b="1" dirty="0" smtClean="0"/>
              <a:t>программы «Орлята России»</a:t>
            </a:r>
            <a:endParaRPr lang="ru-RU" sz="1800" dirty="0"/>
          </a:p>
          <a:p>
            <a:pPr algn="ctr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20934"/>
              </p:ext>
            </p:extLst>
          </p:nvPr>
        </p:nvGraphicFramePr>
        <p:xfrm>
          <a:off x="228600" y="2108775"/>
          <a:ext cx="11506199" cy="333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411">
                  <a:extLst>
                    <a:ext uri="{9D8B030D-6E8A-4147-A177-3AD203B41FA5}">
                      <a16:colId xmlns:a16="http://schemas.microsoft.com/office/drawing/2014/main" val="3979485005"/>
                    </a:ext>
                  </a:extLst>
                </a:gridCol>
                <a:gridCol w="6080997">
                  <a:extLst>
                    <a:ext uri="{9D8B030D-6E8A-4147-A177-3AD203B41FA5}">
                      <a16:colId xmlns:a16="http://schemas.microsoft.com/office/drawing/2014/main" val="3141478113"/>
                    </a:ext>
                  </a:extLst>
                </a:gridCol>
                <a:gridCol w="2593366">
                  <a:extLst>
                    <a:ext uri="{9D8B030D-6E8A-4147-A177-3AD203B41FA5}">
                      <a16:colId xmlns:a16="http://schemas.microsoft.com/office/drawing/2014/main" val="848144687"/>
                    </a:ext>
                  </a:extLst>
                </a:gridCol>
                <a:gridCol w="2116425">
                  <a:extLst>
                    <a:ext uri="{9D8B030D-6E8A-4147-A177-3AD203B41FA5}">
                      <a16:colId xmlns:a16="http://schemas.microsoft.com/office/drawing/2014/main" val="1280336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освоения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ООП НОО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Ценности и значимые качества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и символ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образовательного трека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923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самостоятельности и личной ответственности за свои поступки, в том числе в информационной деятельности, на основе представлений о нравственных нормах, социальной справедливости и свободе.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этических чувств, доброжелательности и эмоционально-нравственной отзывчивости, понимания и сопереживания чувствам других людей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Милосердие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Забота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Доброта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«Орлёнок-Доброволец»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5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«Орлёнок-Эколог»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10690"/>
                  </a:ext>
                </a:extLst>
              </a:tr>
            </a:tbl>
          </a:graphicData>
        </a:graphic>
      </p:graphicFrame>
      <p:pic>
        <p:nvPicPr>
          <p:cNvPr id="11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0" y="3315927"/>
            <a:ext cx="656844" cy="722673"/>
          </a:xfrm>
          <a:prstGeom prst="rect">
            <a:avLst/>
          </a:prstGeom>
        </p:spPr>
      </p:pic>
      <p:pic>
        <p:nvPicPr>
          <p:cNvPr id="12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200" y="4619891"/>
            <a:ext cx="733044" cy="7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982</Words>
  <Application>Microsoft Office PowerPoint</Application>
  <PresentationFormat>Широкоэкранный</PresentationFormat>
  <Paragraphs>173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MT</vt:lpstr>
      <vt:lpstr>Calibri</vt:lpstr>
      <vt:lpstr>Times New Roman</vt:lpstr>
      <vt:lpstr>Office Theme</vt:lpstr>
      <vt:lpstr>Программа «Орлята России» как средство достижения личностных образовательных результатов младших школьников </vt:lpstr>
      <vt:lpstr>Презентация PowerPoint</vt:lpstr>
      <vt:lpstr>НАЦИОНАЛЬНЫЕ ПРИОРИТЕТЫ И ЦЕННОСТИ из Стратегии национальной безопасности России*</vt:lpstr>
      <vt:lpstr>ЦЕННОСТНЫЕ ОСНОВАНИЯ ПРОГРАММЫ</vt:lpstr>
      <vt:lpstr>ОБРАЗОВАТЕЛЬНЫЕ ТРЕКИ</vt:lpstr>
      <vt:lpstr>Федеральный государственный образовательный стандарт начального общего образования</vt:lpstr>
      <vt:lpstr>Федеральный государственный образовательный стандарт начального общего образования</vt:lpstr>
      <vt:lpstr>Федеральный государственный образовательный стандарт начального общего образования</vt:lpstr>
      <vt:lpstr>Федеральный государственный образовательный стандарт начального общего образования</vt:lpstr>
      <vt:lpstr>РЕАЛИЗАЦИЯ ПРОГРАММЫ В ПЕРИОД ЛЕТНИХ КАНИКУЛ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ОрленокРоссии_3</dc:creator>
  <cp:lastModifiedBy>Марина М. Шурмелева</cp:lastModifiedBy>
  <cp:revision>15</cp:revision>
  <dcterms:created xsi:type="dcterms:W3CDTF">2024-02-14T14:46:44Z</dcterms:created>
  <dcterms:modified xsi:type="dcterms:W3CDTF">2024-03-22T11:52:39Z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2024-02-14T00:00:00Z</vt:filetime>
  </property>
  <property fmtid="{D5CDD505-2E9C-101B-9397-08002B2CF9AE}" pid="5" name="Producer">
    <vt:lpwstr>Microsoft® PowerPoint® 2016</vt:lpwstr>
  </property>
</Properties>
</file>