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05" r:id="rId2"/>
    <p:sldId id="265" r:id="rId3"/>
    <p:sldId id="330" r:id="rId4"/>
    <p:sldId id="344" r:id="rId5"/>
    <p:sldId id="351" r:id="rId6"/>
    <p:sldId id="352" r:id="rId7"/>
    <p:sldId id="353" r:id="rId8"/>
    <p:sldId id="354" r:id="rId9"/>
    <p:sldId id="355" r:id="rId10"/>
    <p:sldId id="356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6" r:id="rId19"/>
    <p:sldId id="368" r:id="rId20"/>
    <p:sldId id="370" r:id="rId21"/>
    <p:sldId id="369" r:id="rId22"/>
    <p:sldId id="371" r:id="rId23"/>
    <p:sldId id="372" r:id="rId24"/>
    <p:sldId id="373" r:id="rId25"/>
    <p:sldId id="375" r:id="rId26"/>
    <p:sldId id="374" r:id="rId27"/>
    <p:sldId id="377" r:id="rId28"/>
    <p:sldId id="376" r:id="rId29"/>
    <p:sldId id="378" r:id="rId30"/>
    <p:sldId id="379" r:id="rId31"/>
    <p:sldId id="380" r:id="rId32"/>
    <p:sldId id="334" r:id="rId33"/>
    <p:sldId id="381" r:id="rId34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4374A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4583" autoAdjust="0"/>
  </p:normalViewPr>
  <p:slideViewPr>
    <p:cSldViewPr>
      <p:cViewPr varScale="1">
        <p:scale>
          <a:sx n="62" d="100"/>
          <a:sy n="62" d="100"/>
        </p:scale>
        <p:origin x="-15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1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88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0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07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1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2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" name="Рисунок 33">
            <a:hlinkClick r:id="rId19"/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5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User\Desktop\&#1074;&#1099;&#1089;&#1090;&#1091;&#1087;&#1083;&#1077;&#1085;&#1080;&#1077;%2019.03\&#1090;&#1088;&#1077;&#1085;&#1072;&#1078;&#1077;&#1088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392" y="1268760"/>
            <a:ext cx="7248523" cy="22627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«Преобразование логарифмических выражений в заданиях профильного ЕГЭ по  математике»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229200"/>
            <a:ext cx="6588225" cy="11262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5000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Соколова Наталья Александровна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 № 4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1620" y="3436543"/>
                <a:ext cx="4891428" cy="107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25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20" y="3436543"/>
                <a:ext cx="4891428" cy="1073627"/>
              </a:xfrm>
              <a:prstGeom prst="rect">
                <a:avLst/>
              </a:prstGeom>
              <a:blipFill rotWithShape="1"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82145" y="3619413"/>
            <a:ext cx="82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0" y="2265950"/>
            <a:ext cx="6507117" cy="117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99792" y="3619413"/>
                <a:ext cx="20882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25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619413"/>
                <a:ext cx="208823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6379" r="-8480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7" t="34246" r="39285" b="56579"/>
          <a:stretch/>
        </p:blipFill>
        <p:spPr bwMode="auto">
          <a:xfrm>
            <a:off x="1489813" y="5280288"/>
            <a:ext cx="3514235" cy="106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35922" y="3792563"/>
                <a:ext cx="2913766" cy="107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13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49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13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22" y="3792563"/>
                <a:ext cx="2913766" cy="1073627"/>
              </a:xfrm>
              <a:prstGeom prst="rect">
                <a:avLst/>
              </a:prstGeom>
              <a:blipFill rotWithShape="1"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/>
          <a:stretch/>
        </p:blipFill>
        <p:spPr bwMode="auto">
          <a:xfrm>
            <a:off x="985848" y="2362200"/>
            <a:ext cx="5602375" cy="106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05617" y="3717032"/>
                <a:ext cx="2446503" cy="107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13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4000" b="0" i="0" smtClean="0">
                                    <a:latin typeface="Cambria Math"/>
                                  </a:rPr>
                                  <m:t>0,5 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13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17" y="3717032"/>
                <a:ext cx="2446503" cy="1073627"/>
              </a:xfrm>
              <a:prstGeom prst="rect">
                <a:avLst/>
              </a:prstGeom>
              <a:blipFill rotWithShape="1">
                <a:blip r:embed="rId6"/>
                <a:stretch>
                  <a:fillRect r="-3990"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262344" y="3806265"/>
                <a:ext cx="20144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344" y="3806265"/>
                <a:ext cx="2014455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9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7683" y="3227965"/>
                <a:ext cx="38884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9</m:t>
                        </m:r>
                      </m:e>
                    </m:func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  <a:ea typeface="Cambria Math"/>
                          </a:rPr>
                          <m:t>25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3" y="3227965"/>
                <a:ext cx="388843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6379" r="-157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7"/>
          <a:stretch/>
        </p:blipFill>
        <p:spPr bwMode="auto">
          <a:xfrm>
            <a:off x="584813" y="2453640"/>
            <a:ext cx="7560840" cy="7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365232" y="3188022"/>
                <a:ext cx="4346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32" y="3188022"/>
                <a:ext cx="4346029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813" y="4096767"/>
                <a:ext cx="49500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40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0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sz="4000" b="0" i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13" y="4096767"/>
                <a:ext cx="495006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86679" y="3913896"/>
                <a:ext cx="2645539" cy="107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ru-RU" sz="4000" b="0" i="1" smtClean="0">
                            <a:latin typeface="Cambria Math"/>
                            <a:ea typeface="Cambria Math"/>
                          </a:rPr>
                          <m:t>4∙</m:t>
                        </m:r>
                      </m:fName>
                      <m:e>
                        <m:f>
                          <m:fPr>
                            <m:ctrlPr>
                              <a:rPr lang="ru-RU" sz="4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000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/>
                                        <a:ea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4000" i="1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ru-RU" sz="40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000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/>
                                        <a:ea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4000" i="1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ru-RU" sz="40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79" y="3913896"/>
                <a:ext cx="2645539" cy="1073627"/>
              </a:xfrm>
              <a:prstGeom prst="rect">
                <a:avLst/>
              </a:prstGeom>
              <a:blipFill rotWithShape="1">
                <a:blip r:embed="rId8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8" t="43658" r="40034" b="47268"/>
          <a:stretch/>
        </p:blipFill>
        <p:spPr bwMode="auto">
          <a:xfrm>
            <a:off x="1234330" y="5364062"/>
            <a:ext cx="3130903" cy="9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91640" y="4008735"/>
                <a:ext cx="20144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640" y="4008735"/>
                <a:ext cx="2014455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5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81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8" y="2247925"/>
            <a:ext cx="6103565" cy="12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6" b="3929"/>
          <a:stretch/>
        </p:blipFill>
        <p:spPr bwMode="auto">
          <a:xfrm>
            <a:off x="948518" y="3675782"/>
            <a:ext cx="4305197" cy="12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6" t="14459" r="22699" b="19562"/>
          <a:stretch/>
        </p:blipFill>
        <p:spPr bwMode="auto">
          <a:xfrm>
            <a:off x="5652120" y="3790355"/>
            <a:ext cx="1813333" cy="104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0" t="14459" r="4321" b="14074"/>
          <a:stretch/>
        </p:blipFill>
        <p:spPr bwMode="auto">
          <a:xfrm>
            <a:off x="978656" y="5129401"/>
            <a:ext cx="2209160" cy="11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5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1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1" y="2279247"/>
            <a:ext cx="8184179" cy="65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-10712" r="174" b="47656"/>
          <a:stretch/>
        </p:blipFill>
        <p:spPr bwMode="auto">
          <a:xfrm>
            <a:off x="373088" y="3100910"/>
            <a:ext cx="8519392" cy="6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0000" r="39391"/>
          <a:stretch/>
        </p:blipFill>
        <p:spPr bwMode="auto">
          <a:xfrm>
            <a:off x="899592" y="3933055"/>
            <a:ext cx="5353050" cy="5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5" t="50000"/>
          <a:stretch/>
        </p:blipFill>
        <p:spPr bwMode="auto">
          <a:xfrm>
            <a:off x="899592" y="4668698"/>
            <a:ext cx="4206911" cy="5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61167" r="62091" b="33861"/>
          <a:stretch/>
        </p:blipFill>
        <p:spPr bwMode="auto">
          <a:xfrm>
            <a:off x="1162461" y="5981700"/>
            <a:ext cx="3161889" cy="36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2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3"/>
          <a:stretch/>
        </p:blipFill>
        <p:spPr bwMode="auto">
          <a:xfrm>
            <a:off x="687532" y="2457450"/>
            <a:ext cx="7458121" cy="78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3262" r="37728"/>
          <a:stretch/>
        </p:blipFill>
        <p:spPr bwMode="auto">
          <a:xfrm>
            <a:off x="687532" y="3695700"/>
            <a:ext cx="3560618" cy="9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1" t="13531"/>
          <a:stretch/>
        </p:blipFill>
        <p:spPr bwMode="auto">
          <a:xfrm>
            <a:off x="4417708" y="3695700"/>
            <a:ext cx="2463688" cy="9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6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3874"/>
          <a:stretch/>
        </p:blipFill>
        <p:spPr bwMode="auto">
          <a:xfrm>
            <a:off x="683568" y="2348880"/>
            <a:ext cx="7821803" cy="9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683" y="3227965"/>
                <a:ext cx="3028213" cy="8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ad>
                              <m:rad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ru-RU" sz="4000" b="0" i="1" smtClean="0">
                                    <a:latin typeface="Cambria Math"/>
                                  </a:rPr>
                                  <m:t>6</m:t>
                                </m:r>
                              </m:deg>
                              <m:e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13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13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3" y="3227965"/>
                <a:ext cx="3028213" cy="813108"/>
              </a:xfrm>
              <a:prstGeom prst="rect">
                <a:avLst/>
              </a:prstGeom>
              <a:blipFill rotWithShape="1">
                <a:blip r:embed="rId5"/>
                <a:stretch>
                  <a:fillRect t="-15038" b="-17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9872" y="3227965"/>
                <a:ext cx="3028213" cy="95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000" i="1">
                                    <a:latin typeface="Cambria Math"/>
                                  </a:rPr>
                                  <m:t>13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4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40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sup>
                            </m:sSup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13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227965"/>
                <a:ext cx="3028213" cy="959430"/>
              </a:xfrm>
              <a:prstGeom prst="rect">
                <a:avLst/>
              </a:prstGeom>
              <a:blipFill rotWithShape="1">
                <a:blip r:embed="rId6"/>
                <a:stretch>
                  <a:fillRect t="-12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706" y="4459755"/>
                <a:ext cx="3581808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40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13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13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6" y="4459755"/>
                <a:ext cx="3581808" cy="962828"/>
              </a:xfrm>
              <a:prstGeom prst="rect">
                <a:avLst/>
              </a:prstGeom>
              <a:blipFill rotWithShape="1">
                <a:blip r:embed="rId7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04610" y="4587226"/>
                <a:ext cx="30282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10" y="4587226"/>
                <a:ext cx="302821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1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518103" cy="9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7" r="27606"/>
          <a:stretch/>
        </p:blipFill>
        <p:spPr bwMode="auto">
          <a:xfrm>
            <a:off x="4650259" y="3531600"/>
            <a:ext cx="2002088" cy="9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r="76391" b="813"/>
          <a:stretch/>
        </p:blipFill>
        <p:spPr bwMode="auto">
          <a:xfrm>
            <a:off x="1043608" y="3394136"/>
            <a:ext cx="1803325" cy="11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1"/>
          <a:stretch/>
        </p:blipFill>
        <p:spPr bwMode="auto">
          <a:xfrm>
            <a:off x="1043608" y="4725144"/>
            <a:ext cx="228630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1" r="54748" b="4433"/>
          <a:stretch/>
        </p:blipFill>
        <p:spPr bwMode="auto">
          <a:xfrm>
            <a:off x="2846934" y="3435102"/>
            <a:ext cx="1803325" cy="108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0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5"/>
            <a:ext cx="6912768" cy="99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56604" b="11340"/>
          <a:stretch/>
        </p:blipFill>
        <p:spPr bwMode="auto">
          <a:xfrm>
            <a:off x="959808" y="3717032"/>
            <a:ext cx="2673816" cy="102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5" r="21845" b="11340"/>
          <a:stretch/>
        </p:blipFill>
        <p:spPr bwMode="auto">
          <a:xfrm>
            <a:off x="3642360" y="3717032"/>
            <a:ext cx="2606040" cy="102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2" b="8627"/>
          <a:stretch/>
        </p:blipFill>
        <p:spPr bwMode="auto">
          <a:xfrm>
            <a:off x="971600" y="4869160"/>
            <a:ext cx="1970112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61093" r="61998" b="33794"/>
          <a:stretch/>
        </p:blipFill>
        <p:spPr bwMode="auto">
          <a:xfrm>
            <a:off x="1129396" y="5969184"/>
            <a:ext cx="4738748" cy="56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-1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693843" cy="62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5792" y="2979418"/>
                <a:ext cx="4758610" cy="734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0,8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400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  <a:ea typeface="Cambria Math"/>
                            </a:rPr>
                            <m:t>1,25=</m:t>
                          </m:r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92" y="2979418"/>
                <a:ext cx="4758610" cy="7349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5792" y="3756282"/>
                <a:ext cx="4686283" cy="104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0,8</m:t>
                            </m:r>
                          </m:e>
                        </m:func>
                      </m:den>
                    </m:f>
                    <m:r>
                      <a:rPr lang="en-US" sz="400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sz="400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  <a:ea typeface="Cambria Math"/>
                          </a:rPr>
                          <m:t>1,25=</m:t>
                        </m:r>
                      </m:e>
                    </m:func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92" y="3756282"/>
                <a:ext cx="4686283" cy="1043106"/>
              </a:xfrm>
              <a:prstGeom prst="rect">
                <a:avLst/>
              </a:prstGeom>
              <a:blipFill rotWithShape="1">
                <a:blip r:embed="rId6"/>
                <a:stretch>
                  <a:fillRect l="-4681" t="-585" b="-2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80367" y="3725761"/>
                <a:ext cx="2056973" cy="107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1,25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0,8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367" y="3725761"/>
                <a:ext cx="2056973" cy="1073627"/>
              </a:xfrm>
              <a:prstGeom prst="rect">
                <a:avLst/>
              </a:prstGeom>
              <a:blipFill rotWithShape="1">
                <a:blip r:embed="rId7"/>
                <a:stretch>
                  <a:fillRect r="-9467"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3432" y="5407497"/>
                <a:ext cx="3280065" cy="734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40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0,8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1,25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407497"/>
                <a:ext cx="3280065" cy="734945"/>
              </a:xfrm>
              <a:prstGeom prst="rect">
                <a:avLst/>
              </a:prstGeom>
              <a:blipFill rotWithShape="1">
                <a:blip r:embed="rId8"/>
                <a:stretch>
                  <a:fillRect t="-16529" r="-5576" b="-28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28715" y="5279383"/>
                <a:ext cx="1686872" cy="1118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ru-RU" sz="4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15" y="5279383"/>
                <a:ext cx="1686872" cy="1118127"/>
              </a:xfrm>
              <a:prstGeom prst="rect">
                <a:avLst/>
              </a:prstGeom>
              <a:blipFill rotWithShape="1">
                <a:blip r:embed="rId9"/>
                <a:stretch>
                  <a:fillRect r="-11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95694" y="5382586"/>
                <a:ext cx="7537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94" y="5382586"/>
                <a:ext cx="753795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6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8" grpId="0"/>
      <p:bldP spid="11" grpId="0"/>
      <p:bldP spid="12" grpId="0"/>
      <p:bldP spid="1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340768"/>
            <a:ext cx="6706663" cy="2880320"/>
          </a:xfrm>
        </p:spPr>
        <p:txBody>
          <a:bodyPr>
            <a:noAutofit/>
          </a:bodyPr>
          <a:lstStyle/>
          <a:p>
            <a:pPr fontAlgn="base"/>
            <a:r>
              <a:rPr lang="ru-RU" dirty="0">
                <a:latin typeface="Arial Black" pitchFamily="34" charset="0"/>
              </a:rPr>
              <a:t>Логарифмы — это все!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Музыка и звуки!</a:t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И без них никак нельзя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Обойтись науке!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i="1" dirty="0" err="1" smtClean="0">
                <a:latin typeface="Arial Black" pitchFamily="34" charset="0"/>
              </a:rPr>
              <a:t>Будлянская</a:t>
            </a:r>
            <a:r>
              <a:rPr lang="ru-RU" i="1" dirty="0" smtClean="0">
                <a:latin typeface="Arial Black" pitchFamily="34" charset="0"/>
              </a:rPr>
              <a:t> Н.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81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55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7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7" y="2302904"/>
            <a:ext cx="6961217" cy="9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5" b="14132"/>
          <a:stretch/>
        </p:blipFill>
        <p:spPr bwMode="auto">
          <a:xfrm>
            <a:off x="651659" y="3431304"/>
            <a:ext cx="3150319" cy="8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t="15673" r="-1" b="10916"/>
          <a:stretch/>
        </p:blipFill>
        <p:spPr bwMode="auto">
          <a:xfrm>
            <a:off x="3978442" y="3547919"/>
            <a:ext cx="2307072" cy="68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16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5986571" cy="10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0160" y="3755863"/>
                <a:ext cx="3206006" cy="78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ru-RU" sz="400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4000" i="1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rad>
                              </m:sub>
                            </m:sSub>
                          </m:fName>
                          <m:e>
                            <m:r>
                              <a:rPr lang="ru-RU" sz="4000" i="1">
                                <a:latin typeface="Cambria Math"/>
                              </a:rPr>
                              <m:t>49) </m:t>
                            </m:r>
                          </m:e>
                        </m:func>
                      </m:e>
                      <m:sup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60" y="3755863"/>
                <a:ext cx="3206006" cy="786434"/>
              </a:xfrm>
              <a:prstGeom prst="rect">
                <a:avLst/>
              </a:prstGeom>
              <a:blipFill rotWithShape="1">
                <a:blip r:embed="rId5"/>
                <a:stretch>
                  <a:fillRect t="-14729" r="-5513" b="-21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4178" y="3576070"/>
                <a:ext cx="2887906" cy="96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4000" i="1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4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u-RU" sz="4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ru-RU" sz="4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ru-RU" sz="4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78" y="3576070"/>
                <a:ext cx="2887906" cy="966227"/>
              </a:xfrm>
              <a:prstGeom prst="rect">
                <a:avLst/>
              </a:prstGeom>
              <a:blipFill rotWithShape="1">
                <a:blip r:embed="rId6"/>
                <a:stretch>
                  <a:fillRect t="-12025" r="-6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6587" y="5013176"/>
                <a:ext cx="31321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atin typeface="Cambria Math"/>
                          </a:rPr>
                          <m:t>(4</m:t>
                        </m:r>
                        <m:func>
                          <m:func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7</m:t>
                            </m:r>
                          </m:e>
                        </m:func>
                        <m:r>
                          <a:rPr lang="ru-RU" sz="4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87" y="5013176"/>
                <a:ext cx="3132139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6809" t="-16379" r="-5837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55975" y="4991777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38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9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/>
          <a:stretch/>
        </p:blipFill>
        <p:spPr bwMode="auto">
          <a:xfrm>
            <a:off x="755576" y="2552700"/>
            <a:ext cx="6789355" cy="6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789" y="3717032"/>
                <a:ext cx="2511393" cy="73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ru-RU" sz="40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9" y="3717032"/>
                <a:ext cx="2511393" cy="735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31840" y="3761224"/>
                <a:ext cx="2407774" cy="792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761224"/>
                <a:ext cx="2407774" cy="7925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08428" y="3761224"/>
                <a:ext cx="6110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28" y="3761224"/>
                <a:ext cx="611065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789" y="3717032"/>
                <a:ext cx="2739148" cy="81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64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9" y="3717032"/>
                <a:ext cx="2739148" cy="8149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31757" y="3736017"/>
                <a:ext cx="2671822" cy="81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b="0" i="0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57" y="3736017"/>
                <a:ext cx="2671822" cy="8149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93694" y="4985064"/>
                <a:ext cx="6110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694" y="4985064"/>
                <a:ext cx="61106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8" y="2412105"/>
            <a:ext cx="7744865" cy="80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08" y="4941168"/>
                <a:ext cx="3036793" cy="91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=8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40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941168"/>
                <a:ext cx="3036793" cy="9168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85203" y="4941168"/>
                <a:ext cx="2209515" cy="73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3" y="4941168"/>
                <a:ext cx="2209515" cy="735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3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  <p:bldP spid="14" grpId="0"/>
      <p:bldP spid="1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0,5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789" y="3717032"/>
                <a:ext cx="33913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9" y="3717032"/>
                <a:ext cx="3391313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2" y="2348880"/>
            <a:ext cx="8334672" cy="7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85203" y="3683496"/>
                <a:ext cx="38637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b="0" i="0" smtClean="0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5)</m:t>
                              </m:r>
                            </m:e>
                          </m:func>
                        </m:e>
                      </m:func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3" y="3683496"/>
                <a:ext cx="3863750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600" y="5013176"/>
                <a:ext cx="2670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13176"/>
                <a:ext cx="2670731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13771" y="5073352"/>
                <a:ext cx="2343397" cy="789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b/>
                                <m:sup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71" y="5073352"/>
                <a:ext cx="2343397" cy="7891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40531" y="5056544"/>
                <a:ext cx="10005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0,5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31" y="5056544"/>
                <a:ext cx="1000595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2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1" y="2200275"/>
            <a:ext cx="5434186" cy="105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7"/>
          <a:stretch/>
        </p:blipFill>
        <p:spPr bwMode="auto">
          <a:xfrm>
            <a:off x="601761" y="3829050"/>
            <a:ext cx="5434186" cy="61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0" y="5013176"/>
            <a:ext cx="544146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88224" y="6165304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12,   -0,5, 0,5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4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r="4"/>
          <a:stretch/>
        </p:blipFill>
        <p:spPr bwMode="auto">
          <a:xfrm>
            <a:off x="597237" y="2419350"/>
            <a:ext cx="8114025" cy="75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r="38252"/>
          <a:stretch/>
        </p:blipFill>
        <p:spPr bwMode="auto">
          <a:xfrm>
            <a:off x="597237" y="3429000"/>
            <a:ext cx="3090843" cy="73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5"/>
          <a:stretch/>
        </p:blipFill>
        <p:spPr bwMode="auto">
          <a:xfrm>
            <a:off x="3851920" y="3451830"/>
            <a:ext cx="2272308" cy="69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3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4" r="2076"/>
          <a:stretch/>
        </p:blipFill>
        <p:spPr bwMode="auto">
          <a:xfrm>
            <a:off x="683567" y="2590799"/>
            <a:ext cx="7518343" cy="68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5789" y="3717032"/>
                <a:ext cx="3708772" cy="73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(3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000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ru-RU" sz="4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  <m:r>
                            <a:rPr lang="ru-RU" sz="4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9" y="3717032"/>
                <a:ext cx="3708772" cy="735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64899" y="3713976"/>
                <a:ext cx="3837011" cy="760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(3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000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ru-RU" sz="4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sup>
                          </m:sSup>
                          <m:r>
                            <a:rPr lang="ru-RU" sz="4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99" y="3713976"/>
                <a:ext cx="3837011" cy="7605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28189" y="4869160"/>
                <a:ext cx="2735108" cy="73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ru-RU" sz="4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89" y="4869160"/>
                <a:ext cx="2735108" cy="735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48844" y="4882882"/>
                <a:ext cx="6110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44" y="4882882"/>
                <a:ext cx="611065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4"/>
          <a:stretch/>
        </p:blipFill>
        <p:spPr bwMode="auto">
          <a:xfrm>
            <a:off x="604341" y="2571750"/>
            <a:ext cx="7504758" cy="72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1" y="3454896"/>
            <a:ext cx="83241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0" b="22708"/>
          <a:stretch/>
        </p:blipFill>
        <p:spPr bwMode="auto">
          <a:xfrm>
            <a:off x="611560" y="4638677"/>
            <a:ext cx="809970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56111" y="6165304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2, 1, 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6"/>
            <a:ext cx="7416093" cy="175776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Преобразования буквенных логарифмических выражений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22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2" y="2132856"/>
            <a:ext cx="87285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0" b="57864"/>
          <a:stretch/>
        </p:blipFill>
        <p:spPr bwMode="auto">
          <a:xfrm>
            <a:off x="445198" y="3284985"/>
            <a:ext cx="4768330" cy="63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36954" r="14010" b="1455"/>
          <a:stretch/>
        </p:blipFill>
        <p:spPr bwMode="auto">
          <a:xfrm>
            <a:off x="780136" y="4221088"/>
            <a:ext cx="5806440" cy="87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3409" r="5080" b="57272"/>
          <a:stretch/>
        </p:blipFill>
        <p:spPr bwMode="auto">
          <a:xfrm>
            <a:off x="5213528" y="3245315"/>
            <a:ext cx="3084287" cy="65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4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3664"/>
            <a:ext cx="6589199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свойства логарифмов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00" y="79229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61113" r="61054" b="33923"/>
          <a:stretch/>
        </p:blipFill>
        <p:spPr bwMode="auto">
          <a:xfrm>
            <a:off x="4984386" y="2757949"/>
            <a:ext cx="4126703" cy="46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3" t="64731" r="41502" b="29585"/>
          <a:stretch/>
        </p:blipFill>
        <p:spPr bwMode="auto">
          <a:xfrm>
            <a:off x="5017297" y="4025093"/>
            <a:ext cx="2752452" cy="6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19071" r="75092" b="74052"/>
          <a:stretch/>
        </p:blipFill>
        <p:spPr bwMode="auto">
          <a:xfrm>
            <a:off x="1218800" y="1484785"/>
            <a:ext cx="1582614" cy="5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7" t="25979" r="35726" b="66022"/>
          <a:stretch/>
        </p:blipFill>
        <p:spPr bwMode="auto">
          <a:xfrm>
            <a:off x="1218800" y="4245403"/>
            <a:ext cx="3377166" cy="74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74064" r="67132" b="16485"/>
          <a:stretch/>
        </p:blipFill>
        <p:spPr bwMode="auto">
          <a:xfrm>
            <a:off x="1232467" y="2638181"/>
            <a:ext cx="2498336" cy="70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25948" r="75092" b="67174"/>
          <a:stretch/>
        </p:blipFill>
        <p:spPr bwMode="auto">
          <a:xfrm>
            <a:off x="1270880" y="2100299"/>
            <a:ext cx="1582614" cy="5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7" t="19071" r="35726" b="73603"/>
          <a:stretch/>
        </p:blipFill>
        <p:spPr bwMode="auto">
          <a:xfrm>
            <a:off x="1270880" y="3357227"/>
            <a:ext cx="3325086" cy="66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7" t="34038" r="36666" b="57512"/>
          <a:stretch/>
        </p:blipFill>
        <p:spPr bwMode="auto">
          <a:xfrm>
            <a:off x="1232467" y="5164899"/>
            <a:ext cx="3172686" cy="7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8" t="43658" r="38545" b="47350"/>
          <a:stretch/>
        </p:blipFill>
        <p:spPr bwMode="auto">
          <a:xfrm>
            <a:off x="5017297" y="1818788"/>
            <a:ext cx="2867071" cy="81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66996" r="61054" b="25870"/>
          <a:stretch/>
        </p:blipFill>
        <p:spPr bwMode="auto">
          <a:xfrm>
            <a:off x="5017297" y="3357227"/>
            <a:ext cx="3544790" cy="5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2" t="15512" r="52782" b="79167"/>
          <a:stretch/>
        </p:blipFill>
        <p:spPr bwMode="auto">
          <a:xfrm>
            <a:off x="5093739" y="4876714"/>
            <a:ext cx="2017100" cy="55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6"/>
            <a:ext cx="7416093" cy="175776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Преобразования буквенных логарифмических выражений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-14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/>
          <a:stretch/>
        </p:blipFill>
        <p:spPr bwMode="auto">
          <a:xfrm>
            <a:off x="1126530" y="1958669"/>
            <a:ext cx="6583314" cy="9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5"/>
          <a:stretch/>
        </p:blipFill>
        <p:spPr bwMode="auto">
          <a:xfrm>
            <a:off x="1211779" y="3284984"/>
            <a:ext cx="4442262" cy="10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3" b="14599"/>
          <a:stretch/>
        </p:blipFill>
        <p:spPr bwMode="auto">
          <a:xfrm>
            <a:off x="1257500" y="4869160"/>
            <a:ext cx="2939657" cy="89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3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6"/>
            <a:ext cx="7416093" cy="175776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Преобразования буквенных логарифмических выражений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-4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12340" r="41332" b="80208"/>
          <a:stretch/>
        </p:blipFill>
        <p:spPr bwMode="auto">
          <a:xfrm>
            <a:off x="779292" y="2207921"/>
            <a:ext cx="7573039" cy="94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2" r="40253" b="19443"/>
          <a:stretch/>
        </p:blipFill>
        <p:spPr bwMode="auto">
          <a:xfrm>
            <a:off x="779292" y="3733800"/>
            <a:ext cx="4496152" cy="7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6" b="28226"/>
          <a:stretch/>
        </p:blipFill>
        <p:spPr bwMode="auto">
          <a:xfrm>
            <a:off x="5489265" y="3568022"/>
            <a:ext cx="3120149" cy="8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89419"/>
            <a:ext cx="6589199" cy="1280890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Ссылка на тренажер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04751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0965" r="38296" b="21272"/>
          <a:stretch/>
        </p:blipFill>
        <p:spPr bwMode="auto">
          <a:xfrm>
            <a:off x="1395663" y="1041862"/>
            <a:ext cx="6632721" cy="49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trafaret-decor.ru/sites/default/files/2022-08/smile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7" y="0"/>
            <a:ext cx="912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63802" r="33895" b="27344"/>
          <a:stretch/>
        </p:blipFill>
        <p:spPr bwMode="auto">
          <a:xfrm>
            <a:off x="976191" y="2276872"/>
            <a:ext cx="7315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5447" y="2991797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16</m:t>
                          </m:r>
                        </m:e>
                      </m:func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ru-RU" sz="4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ru-RU" sz="4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36)= </m:t>
                          </m:r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7" y="2991797"/>
                <a:ext cx="2808312" cy="707886"/>
              </a:xfrm>
              <a:prstGeom prst="rect">
                <a:avLst/>
              </a:prstGeom>
              <a:blipFill rotWithShape="1">
                <a:blip r:embed="rId5"/>
                <a:stretch>
                  <a:fillRect r="-77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9612" y="3916015"/>
                <a:ext cx="29523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0" smtClean="0">
                                  <a:latin typeface="Cambria Math"/>
                                </a:rPr>
                                <m:t>=(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4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func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ru-RU" sz="4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ru-RU" sz="4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4000" b="0" i="1" smtClean="0">
                              <a:latin typeface="Cambria Math"/>
                            </a:rPr>
                            <m:t>)= </m:t>
                          </m:r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916015"/>
                <a:ext cx="2952328" cy="707886"/>
              </a:xfrm>
              <a:prstGeom prst="rect">
                <a:avLst/>
              </a:prstGeom>
              <a:blipFill rotWithShape="1">
                <a:blip r:embed="rId6"/>
                <a:stretch>
                  <a:fillRect r="-83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5447" y="4881354"/>
                <a:ext cx="59355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0" smtClean="0">
                                  <a:latin typeface="Cambria Math"/>
                                </a:rPr>
                                <m:t>=(4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ru-RU" sz="4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ru-RU" sz="4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4000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6)= </m:t>
                          </m:r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7" y="4881354"/>
                <a:ext cx="5935536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01423" y="5773906"/>
                <a:ext cx="24673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=4</a:t>
                </a:r>
                <a:r>
                  <a:rPr lang="ru-RU" sz="4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4000" dirty="0" smtClean="0"/>
                  <a:t>2 = 8.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23" y="5773906"/>
                <a:ext cx="2467342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8642" t="-16379" r="-7654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7617693" y="611246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8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7" t="19071" r="36814" b="73603"/>
          <a:stretch/>
        </p:blipFill>
        <p:spPr bwMode="auto">
          <a:xfrm>
            <a:off x="6611162" y="3345740"/>
            <a:ext cx="2344622" cy="49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25948" r="75908" b="67174"/>
          <a:stretch/>
        </p:blipFill>
        <p:spPr bwMode="auto">
          <a:xfrm>
            <a:off x="6690712" y="3983457"/>
            <a:ext cx="1853961" cy="64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2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9632" y="3575486"/>
                <a:ext cx="2519279" cy="73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7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4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func>
                          <m:funcPr>
                            <m:ctrlPr>
                              <a:rPr lang="en-US" sz="400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0" smtClean="0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func>
                      </m:sup>
                    </m:sSup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75486"/>
                <a:ext cx="2519279" cy="735330"/>
              </a:xfrm>
              <a:prstGeom prst="rect">
                <a:avLst/>
              </a:prstGeom>
              <a:blipFill rotWithShape="1">
                <a:blip r:embed="rId4"/>
                <a:stretch>
                  <a:fillRect l="-8717" t="-11667" r="-7264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6012160" y="5589240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28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40575" r="44290" b="49445"/>
          <a:stretch/>
        </p:blipFill>
        <p:spPr bwMode="auto">
          <a:xfrm>
            <a:off x="1000433" y="2305050"/>
            <a:ext cx="6019839" cy="73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02339" y="3575486"/>
                <a:ext cx="21565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7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0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ru-RU" sz="4000" dirty="0" smtClean="0"/>
                  <a:t>= 28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39" y="3575486"/>
                <a:ext cx="2156552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9887" t="-16379" r="-9040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2" t="15512" r="52782" b="79167"/>
          <a:stretch/>
        </p:blipFill>
        <p:spPr bwMode="auto">
          <a:xfrm>
            <a:off x="1322526" y="4767076"/>
            <a:ext cx="2017100" cy="55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-0,5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19672" y="3501008"/>
                <a:ext cx="2808312" cy="73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0,25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01008"/>
                <a:ext cx="2808312" cy="734945"/>
              </a:xfrm>
              <a:prstGeom prst="rect">
                <a:avLst/>
              </a:prstGeom>
              <a:blipFill rotWithShape="1">
                <a:blip r:embed="rId4"/>
                <a:stretch>
                  <a:fillRect t="-16529" b="-28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 r="1544"/>
          <a:stretch/>
        </p:blipFill>
        <p:spPr bwMode="auto">
          <a:xfrm>
            <a:off x="825518" y="2484120"/>
            <a:ext cx="7472297" cy="81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40888" y="4867987"/>
                <a:ext cx="2808312" cy="716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0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−2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888" y="4867987"/>
                <a:ext cx="2808312" cy="716478"/>
              </a:xfrm>
              <a:prstGeom prst="rect">
                <a:avLst/>
              </a:prstGeom>
              <a:blipFill rotWithShape="1">
                <a:blip r:embed="rId6"/>
                <a:stretch>
                  <a:fillRect t="-17094" r="-412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5936" y="3473574"/>
                <a:ext cx="2808312" cy="98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73574"/>
                <a:ext cx="2808312" cy="981807"/>
              </a:xfrm>
              <a:prstGeom prst="rect">
                <a:avLst/>
              </a:prstGeom>
              <a:blipFill rotWithShape="1">
                <a:blip r:embed="rId7"/>
                <a:stretch>
                  <a:fillRect t="-12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4745453"/>
                <a:ext cx="2808312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0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4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745453"/>
                <a:ext cx="2808312" cy="961545"/>
              </a:xfrm>
              <a:prstGeom prst="rect">
                <a:avLst/>
              </a:prstGeom>
              <a:blipFill rotWithShape="1">
                <a:blip r:embed="rId8"/>
                <a:stretch>
                  <a:fillRect t="-633" b="-10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80720" y="4867986"/>
                <a:ext cx="2808312" cy="716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/>
                        </a:rPr>
                        <m:t>−</m:t>
                      </m:r>
                      <m:r>
                        <a:rPr lang="ru-RU" sz="4000" b="0" i="1" smtClean="0">
                          <a:latin typeface="Cambria Math"/>
                        </a:rPr>
                        <m:t>0,5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20" y="4867986"/>
                <a:ext cx="2808312" cy="7164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74064" r="68674" b="16485"/>
          <a:stretch/>
        </p:blipFill>
        <p:spPr bwMode="auto">
          <a:xfrm>
            <a:off x="1495876" y="5999827"/>
            <a:ext cx="2295074" cy="70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98089" y="5992924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1,5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18074" r="2511"/>
          <a:stretch/>
        </p:blipFill>
        <p:spPr bwMode="auto">
          <a:xfrm>
            <a:off x="1318384" y="2571750"/>
            <a:ext cx="5979705" cy="68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19672" y="3501008"/>
                <a:ext cx="2808312" cy="73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8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01008"/>
                <a:ext cx="2808312" cy="734945"/>
              </a:xfrm>
              <a:prstGeom prst="rect">
                <a:avLst/>
              </a:prstGeom>
              <a:blipFill rotWithShape="1">
                <a:blip r:embed="rId5"/>
                <a:stretch>
                  <a:fillRect t="-15702" b="-29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5896" y="3473574"/>
                <a:ext cx="2808312" cy="80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b/>
                              <m:sup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473574"/>
                <a:ext cx="2808312" cy="801566"/>
              </a:xfrm>
              <a:prstGeom prst="rect">
                <a:avLst/>
              </a:prstGeom>
              <a:blipFill rotWithShape="0">
                <a:blip r:embed="rId6"/>
                <a:stretch>
                  <a:fillRect t="-14504" b="-19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59503" y="4626412"/>
                <a:ext cx="2808312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4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503" y="4626412"/>
                <a:ext cx="2808312" cy="962828"/>
              </a:xfrm>
              <a:prstGeom prst="rect">
                <a:avLst/>
              </a:prstGeom>
              <a:blipFill rotWithShape="1">
                <a:blip r:embed="rId7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9314" y="4745453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/>
                        </a:rPr>
                        <m:t>1</m:t>
                      </m:r>
                      <m:r>
                        <a:rPr lang="ru-RU" sz="4000" b="0" i="1" smtClean="0">
                          <a:latin typeface="Cambria Math"/>
                        </a:rPr>
                        <m:t>,5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14" y="4745453"/>
                <a:ext cx="2808312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6" t="25979" r="36263" b="66518"/>
          <a:stretch/>
        </p:blipFill>
        <p:spPr bwMode="auto">
          <a:xfrm>
            <a:off x="1318384" y="5660659"/>
            <a:ext cx="4405744" cy="93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3439668"/>
                <a:ext cx="51845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60−</m:t>
                          </m:r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12=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39668"/>
                <a:ext cx="5184576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2348" y="4490511"/>
                <a:ext cx="2808312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0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4000" i="1">
                                <a:latin typeface="Cambria Math"/>
                              </a:rPr>
                              <m:t>60</m:t>
                            </m:r>
                          </m:num>
                          <m:den>
                            <m:r>
                              <a:rPr lang="ru-RU" sz="40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ru-RU" sz="4000" b="0" i="1" smtClean="0"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ru-RU" sz="4000" dirty="0" smtClean="0"/>
                  <a:t>=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48" y="4490511"/>
                <a:ext cx="2808312" cy="962828"/>
              </a:xfrm>
              <a:prstGeom prst="rect">
                <a:avLst/>
              </a:prstGeom>
              <a:blipFill rotWithShape="1">
                <a:blip r:embed="rId5"/>
                <a:stretch>
                  <a:fillRect r="-2169"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60660" y="4617982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5</m:t>
                        </m:r>
                      </m:e>
                    </m:func>
                  </m:oMath>
                </a14:m>
                <a:r>
                  <a:rPr lang="ru-RU" sz="4000" dirty="0" smtClean="0"/>
                  <a:t>= 1.</a:t>
                </a:r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60" y="4617982"/>
                <a:ext cx="280831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 b="15455"/>
          <a:stretch/>
        </p:blipFill>
        <p:spPr bwMode="auto">
          <a:xfrm>
            <a:off x="495839" y="2287538"/>
            <a:ext cx="7972632" cy="66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66996" r="62274" b="26617"/>
          <a:stretch/>
        </p:blipFill>
        <p:spPr bwMode="auto">
          <a:xfrm>
            <a:off x="1316530" y="5513763"/>
            <a:ext cx="4320479" cy="65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69" y="447097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Задание № 7 (ЕГЭ профиль)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Преобразования </a:t>
            </a:r>
            <a:r>
              <a:rPr lang="ru-RU" dirty="0">
                <a:latin typeface="Arial Black" pitchFamily="34" charset="0"/>
              </a:rPr>
              <a:t>числовых логарифмических выражений </a:t>
            </a:r>
          </a:p>
        </p:txBody>
      </p:sp>
      <p:pic>
        <p:nvPicPr>
          <p:cNvPr id="7" name="Picture 4" descr="https://yt3.ggpht.com/a/AATXAJzZx0_4FKncjUPuft2f04pP72NxxZXnek9R6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6894" cy="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084" y="6165304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-3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4967" y="3082863"/>
                <a:ext cx="5184576" cy="73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0,2+</m:t>
                          </m:r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0,5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4=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67" y="3082863"/>
                <a:ext cx="5184576" cy="7349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5576" y="3871524"/>
                <a:ext cx="4891428" cy="135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4000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4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40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4000" b="0" i="1" smtClean="0">
                              <a:latin typeface="Cambria Math"/>
                            </a:rPr>
                            <m:t>+ </m:t>
                          </m:r>
                        </m:e>
                      </m:func>
                      <m:func>
                        <m:func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4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4000" b="0" i="1" smtClean="0">
                              <a:latin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71524"/>
                <a:ext cx="4891428" cy="13545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8425" y="5226062"/>
                <a:ext cx="53862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000" b="0" i="0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4000" b="0" i="1" smtClean="0">
                            <a:latin typeface="Cambria Math"/>
                          </a:rPr>
                          <m:t>5−2</m:t>
                        </m:r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2=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4000" dirty="0" smtClean="0"/>
                  <a:t>-3.</a:t>
                </a:r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25" y="5226062"/>
                <a:ext cx="538622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6379" r="-566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5" y="2345829"/>
            <a:ext cx="6624469" cy="65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6b8518664813f1bbd7a9e13460b0873272ab63"/>
</p:tagLst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</TotalTime>
  <Words>1058</Words>
  <Application>Microsoft Office PowerPoint</Application>
  <PresentationFormat>Экран (4:3)</PresentationFormat>
  <Paragraphs>157</Paragraphs>
  <Slides>33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Легкий дым</vt:lpstr>
      <vt:lpstr>«Преобразование логарифмических выражений в заданиях профильного ЕГЭ по  математике»</vt:lpstr>
      <vt:lpstr>Логарифмы — это все! Музыка и звуки! И без них никак нельзя Обойтись науке!   Будлянская Н.</vt:lpstr>
      <vt:lpstr>Основные свойства логарифмов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числовых логарифмических выражений </vt:lpstr>
      <vt:lpstr>Задание № 7 (ЕГЭ профиль) Преобразования буквенных логарифмических выражений</vt:lpstr>
      <vt:lpstr>Задание № 7 (ЕГЭ профиль) Преобразования буквенных логарифмических выражений</vt:lpstr>
      <vt:lpstr>Задание № 7 (ЕГЭ профиль) Преобразования буквенных логарифмических выражений</vt:lpstr>
      <vt:lpstr>Ссылка на тренажер </vt:lpstr>
      <vt:lpstr>С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без границ</dc:title>
  <dc:creator>obstinate</dc:creator>
  <dc:description>Шаблон презентации с сайта https://presentation-creation.ru/</dc:description>
  <cp:lastModifiedBy>User</cp:lastModifiedBy>
  <cp:revision>1312</cp:revision>
  <cp:lastPrinted>2020-08-18T19:15:16Z</cp:lastPrinted>
  <dcterms:created xsi:type="dcterms:W3CDTF">2018-02-25T09:09:03Z</dcterms:created>
  <dcterms:modified xsi:type="dcterms:W3CDTF">2024-03-19T19:52:27Z</dcterms:modified>
</cp:coreProperties>
</file>