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2"/>
  </p:notesMasterIdLst>
  <p:sldIdLst>
    <p:sldId id="562" r:id="rId2"/>
    <p:sldId id="557" r:id="rId3"/>
    <p:sldId id="561" r:id="rId4"/>
    <p:sldId id="521" r:id="rId5"/>
    <p:sldId id="520" r:id="rId6"/>
    <p:sldId id="539" r:id="rId7"/>
    <p:sldId id="550" r:id="rId8"/>
    <p:sldId id="551" r:id="rId9"/>
    <p:sldId id="552" r:id="rId10"/>
    <p:sldId id="553" r:id="rId11"/>
    <p:sldId id="554" r:id="rId12"/>
    <p:sldId id="398" r:id="rId13"/>
    <p:sldId id="399" r:id="rId14"/>
    <p:sldId id="556" r:id="rId15"/>
    <p:sldId id="545" r:id="rId16"/>
    <p:sldId id="334" r:id="rId17"/>
    <p:sldId id="542" r:id="rId18"/>
    <p:sldId id="523" r:id="rId19"/>
    <p:sldId id="531" r:id="rId20"/>
    <p:sldId id="532" r:id="rId21"/>
    <p:sldId id="256" r:id="rId22"/>
    <p:sldId id="558" r:id="rId23"/>
    <p:sldId id="258" r:id="rId24"/>
    <p:sldId id="259" r:id="rId25"/>
    <p:sldId id="260" r:id="rId26"/>
    <p:sldId id="261" r:id="rId27"/>
    <p:sldId id="262" r:id="rId28"/>
    <p:sldId id="263" r:id="rId29"/>
    <p:sldId id="264" r:id="rId30"/>
    <p:sldId id="265" r:id="rId31"/>
    <p:sldId id="266" r:id="rId32"/>
    <p:sldId id="267" r:id="rId33"/>
    <p:sldId id="268" r:id="rId34"/>
    <p:sldId id="269" r:id="rId35"/>
    <p:sldId id="270" r:id="rId36"/>
    <p:sldId id="271" r:id="rId37"/>
    <p:sldId id="537" r:id="rId38"/>
    <p:sldId id="548" r:id="rId39"/>
    <p:sldId id="541" r:id="rId40"/>
    <p:sldId id="257" r:id="rId4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5953" autoAdjust="0"/>
  </p:normalViewPr>
  <p:slideViewPr>
    <p:cSldViewPr snapToGrid="0">
      <p:cViewPr varScale="1">
        <p:scale>
          <a:sx n="52" d="100"/>
          <a:sy n="52" d="100"/>
        </p:scale>
        <p:origin x="96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0B33B6-E0D6-41F4-81D6-C6CF4DFCF662}" type="datetimeFigureOut">
              <a:rPr lang="ru-RU" smtClean="0"/>
              <a:t>14.03.2025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B3C355-AB25-4F66-B0E8-0525CE6851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86952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B3C355-AB25-4F66-B0E8-0525CE685112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36672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B3C355-AB25-4F66-B0E8-0525CE685112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48233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99E07-DDCC-46EF-BD76-F398C6B06E4F}" type="datetimeFigureOut">
              <a:rPr lang="ru-RU" smtClean="0"/>
              <a:t>14.03.2025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6D9D6-C68D-4F7A-BC71-EE3C8DDFCAF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32453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99E07-DDCC-46EF-BD76-F398C6B06E4F}" type="datetimeFigureOut">
              <a:rPr lang="ru-RU" smtClean="0"/>
              <a:t>14.03.2025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6D9D6-C68D-4F7A-BC71-EE3C8DDFCAF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65627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99E07-DDCC-46EF-BD76-F398C6B06E4F}" type="datetimeFigureOut">
              <a:rPr lang="ru-RU" smtClean="0"/>
              <a:t>14.03.2025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6D9D6-C68D-4F7A-BC71-EE3C8DDFCAF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66907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99E07-DDCC-46EF-BD76-F398C6B06E4F}" type="datetimeFigureOut">
              <a:rPr lang="ru-RU" smtClean="0"/>
              <a:t>14.03.2025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6D9D6-C68D-4F7A-BC71-EE3C8DDFCAF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09936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99E07-DDCC-46EF-BD76-F398C6B06E4F}" type="datetimeFigureOut">
              <a:rPr lang="ru-RU" smtClean="0"/>
              <a:t>14.03.2025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6D9D6-C68D-4F7A-BC71-EE3C8DDFCAF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61996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99E07-DDCC-46EF-BD76-F398C6B06E4F}" type="datetimeFigureOut">
              <a:rPr lang="ru-RU" smtClean="0"/>
              <a:t>14.03.2025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6D9D6-C68D-4F7A-BC71-EE3C8DDFCAF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23338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99E07-DDCC-46EF-BD76-F398C6B06E4F}" type="datetimeFigureOut">
              <a:rPr lang="ru-RU" smtClean="0"/>
              <a:t>14.03.2025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6D9D6-C68D-4F7A-BC71-EE3C8DDFCAF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68830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99E07-DDCC-46EF-BD76-F398C6B06E4F}" type="datetimeFigureOut">
              <a:rPr lang="ru-RU" smtClean="0"/>
              <a:t>14.03.2025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6D9D6-C68D-4F7A-BC71-EE3C8DDFCAF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41822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99E07-DDCC-46EF-BD76-F398C6B06E4F}" type="datetimeFigureOut">
              <a:rPr lang="ru-RU" smtClean="0"/>
              <a:t>14.03.2025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6D9D6-C68D-4F7A-BC71-EE3C8DDFCAF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69635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99E07-DDCC-46EF-BD76-F398C6B06E4F}" type="datetimeFigureOut">
              <a:rPr lang="ru-RU" smtClean="0"/>
              <a:t>14.03.2025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6D9D6-C68D-4F7A-BC71-EE3C8DDFCAF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19449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99E07-DDCC-46EF-BD76-F398C6B06E4F}" type="datetimeFigureOut">
              <a:rPr lang="ru-RU" smtClean="0"/>
              <a:t>14.03.2025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6D9D6-C68D-4F7A-BC71-EE3C8DDFCAF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65465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F99E07-DDCC-46EF-BD76-F398C6B06E4F}" type="datetimeFigureOut">
              <a:rPr lang="ru-RU" smtClean="0"/>
              <a:t>14.03.2025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36D9D6-C68D-4F7A-BC71-EE3C8DDFCAF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6265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E04FF72E-9E5C-4319-9D55-F96153B6E4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7300"/>
            <a:ext cx="10515600" cy="474821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5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ВАЙ</a:t>
            </a:r>
            <a:r>
              <a:rPr lang="en-US" sz="5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5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ФАЙ</a:t>
            </a:r>
            <a:endParaRPr lang="en-US" sz="54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en-US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en-US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IRO23</a:t>
            </a:r>
          </a:p>
          <a:p>
            <a:pPr marL="0" indent="0" algn="ctr">
              <a:buNone/>
            </a:pP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Rt5566yu</a:t>
            </a:r>
            <a:endParaRPr lang="ru-RU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0463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3134D358-BA15-44A6-B292-7A39ECB0C03D}"/>
              </a:ext>
            </a:extLst>
          </p:cNvPr>
          <p:cNvSpPr/>
          <p:nvPr/>
        </p:nvSpPr>
        <p:spPr>
          <a:xfrm>
            <a:off x="555057" y="1270586"/>
            <a:ext cx="481584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Конструирование и моделирование одежды</a:t>
            </a:r>
            <a:r>
              <a:rPr lang="ru-RU" sz="2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ученикам дают задания, например, смоделировать фартук для себя, для мамы или для бабушки. Варианты могут быть разными: с нагрудником и без, из однотонной ткани и ткани с рисунком, с использованием отделки, повседневный и нарядный.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 descr="Picture background">
            <a:extLst>
              <a:ext uri="{FF2B5EF4-FFF2-40B4-BE49-F238E27FC236}">
                <a16:creationId xmlns:a16="http://schemas.microsoft.com/office/drawing/2014/main" id="{39AC6FCE-90E4-479A-B277-E543F89E78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8156" y="437961"/>
            <a:ext cx="5053263" cy="6126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91806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47F03ACC-443A-4F59-A5A7-00D372F1001C}"/>
              </a:ext>
            </a:extLst>
          </p:cNvPr>
          <p:cNvSpPr/>
          <p:nvPr/>
        </p:nvSpPr>
        <p:spPr>
          <a:xfrm>
            <a:off x="471638" y="1324650"/>
            <a:ext cx="5624362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Изготовление швейных изделий</a:t>
            </a:r>
            <a:r>
              <a:rPr lang="ru-RU" sz="2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обучающиеся по выбранному рисунку самостоятельно выполняют вышивку или делают аппликацию. Также дети проявляют фантазию и творчество при работе с тканью, мехом, нитками и другим материалом: шитые и вязаные вещи, мягкая игрушка, коврики, подушки, комплекты для кухни и другое.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4" name="Picture 2" descr="Picture background">
            <a:extLst>
              <a:ext uri="{FF2B5EF4-FFF2-40B4-BE49-F238E27FC236}">
                <a16:creationId xmlns:a16="http://schemas.microsoft.com/office/drawing/2014/main" id="{61027A87-5252-4A10-9D59-B0A0070DE1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68"/>
          <a:stretch/>
        </p:blipFill>
        <p:spPr bwMode="auto">
          <a:xfrm>
            <a:off x="6653782" y="504443"/>
            <a:ext cx="4540400" cy="5696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38591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5A4783F8-B442-4334-B01C-C72FE3B34169}"/>
              </a:ext>
            </a:extLst>
          </p:cNvPr>
          <p:cNvGrpSpPr/>
          <p:nvPr/>
        </p:nvGrpSpPr>
        <p:grpSpPr>
          <a:xfrm>
            <a:off x="1501541" y="1251285"/>
            <a:ext cx="2788903" cy="5076656"/>
            <a:chOff x="369067" y="1852108"/>
            <a:chExt cx="2925763" cy="4795772"/>
          </a:xfrm>
        </p:grpSpPr>
        <p:pic>
          <p:nvPicPr>
            <p:cNvPr id="5" name="Picture 2">
              <a:extLst>
                <a:ext uri="{FF2B5EF4-FFF2-40B4-BE49-F238E27FC236}">
                  <a16:creationId xmlns:a16="http://schemas.microsoft.com/office/drawing/2014/main" id="{190B40EC-9CAE-49C8-B7FB-4558AD8AA91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1560" y="1852108"/>
              <a:ext cx="2440779" cy="19365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" name="Picture 3">
              <a:extLst>
                <a:ext uri="{FF2B5EF4-FFF2-40B4-BE49-F238E27FC236}">
                  <a16:creationId xmlns:a16="http://schemas.microsoft.com/office/drawing/2014/main" id="{03306DC9-B396-42FC-8841-575FC83FA86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067" y="3904680"/>
              <a:ext cx="2925763" cy="2743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0" name="Заголовок 2">
            <a:extLst>
              <a:ext uri="{FF2B5EF4-FFF2-40B4-BE49-F238E27FC236}">
                <a16:creationId xmlns:a16="http://schemas.microsoft.com/office/drawing/2014/main" id="{1F197D0D-87D6-4763-8472-F5CDEDF4A2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1778" y="252289"/>
            <a:ext cx="8229600" cy="1252728"/>
          </a:xfrm>
        </p:spPr>
        <p:txBody>
          <a:bodyPr>
            <a:normAutofit/>
          </a:bodyPr>
          <a:lstStyle/>
          <a:p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Педагогические технологии</a:t>
            </a:r>
            <a:b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77FD21A7-95A1-4285-AF53-4EC07140B64B}"/>
              </a:ext>
            </a:extLst>
          </p:cNvPr>
          <p:cNvSpPr/>
          <p:nvPr/>
        </p:nvSpPr>
        <p:spPr>
          <a:xfrm>
            <a:off x="4651254" y="1118884"/>
            <a:ext cx="5671841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ru-RU" sz="20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Технология развития критического мышления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ru-RU" sz="20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Технология активного обучения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ru-RU" sz="20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Технологии адаптивного обучения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ru-RU" sz="20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Технология </a:t>
            </a:r>
            <a:r>
              <a:rPr lang="ru-RU" sz="20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коллаборативного</a:t>
            </a:r>
            <a:r>
              <a:rPr lang="ru-RU" sz="20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обучения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ru-RU" sz="20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Технология развивающего обучения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ru-RU" sz="20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Технологии дифференцированного обучения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ru-RU" sz="20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Здоровьесберегающие</a:t>
            </a:r>
            <a:r>
              <a:rPr lang="ru-RU" sz="20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технологии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ru-RU" sz="20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Технология проблемного обучения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ru-RU" sz="20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Модульная технология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ru-RU" sz="20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Интегрированного обучения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ru-RU" sz="20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Педагогика сотрудничества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ru-RU" sz="20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Традиционные технологии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ru-RU" sz="20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Технология проектной деятельности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ru-RU" sz="20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Игровые технологии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ru-RU" sz="20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Технология мастерских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ru-RU" sz="20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Проектирование с помощью цифровых технологий 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ru-RU" sz="2000" dirty="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ru-RU" sz="2000" dirty="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50994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95741055-0169-40D3-B335-C91B31FBC3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6489" y="453153"/>
            <a:ext cx="5006640" cy="3744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F68EA8F-0479-4014-8917-6C593DF3283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6162"/>
          <a:stretch/>
        </p:blipFill>
        <p:spPr>
          <a:xfrm>
            <a:off x="1632407" y="699670"/>
            <a:ext cx="7328027" cy="489654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752724" y="5446064"/>
            <a:ext cx="3833870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Ролевая игра </a:t>
            </a:r>
          </a:p>
          <a:p>
            <a:pPr lvl="0"/>
            <a:r>
              <a:rPr lang="ru-RU" sz="2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Проблемные вопросы</a:t>
            </a:r>
            <a:endParaRPr lang="ru-RU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96353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A92307D-E6EA-495A-8ADE-A3BFB2FD4B5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521"/>
          <a:stretch/>
        </p:blipFill>
        <p:spPr>
          <a:xfrm>
            <a:off x="361706" y="1482290"/>
            <a:ext cx="2703387" cy="2492944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233217" y="1558034"/>
            <a:ext cx="4257576" cy="48344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07000"/>
              </a:lnSpc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Презентации 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Выступления на научно-практической конференции 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Оформление интерьера школы или класса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Подготовка докладов, плакатов, макетов, театральных инсценировок 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Выставки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Ярмарки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Мастер-классы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Неделя творчества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860837" y="242319"/>
            <a:ext cx="714274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Методы и формы представления </a:t>
            </a:r>
          </a:p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творческих идей</a:t>
            </a:r>
            <a:endParaRPr lang="ru-RU" sz="3200" kern="0" dirty="0"/>
          </a:p>
        </p:txBody>
      </p:sp>
      <p:pic>
        <p:nvPicPr>
          <p:cNvPr id="8" name="Picture 4" descr="Picture background">
            <a:extLst>
              <a:ext uri="{FF2B5EF4-FFF2-40B4-BE49-F238E27FC236}">
                <a16:creationId xmlns:a16="http://schemas.microsoft.com/office/drawing/2014/main" id="{82D04BA2-3660-4DCC-955A-21DE7D2493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606" y="4137987"/>
            <a:ext cx="2551586" cy="2551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Picture background">
            <a:extLst>
              <a:ext uri="{FF2B5EF4-FFF2-40B4-BE49-F238E27FC236}">
                <a16:creationId xmlns:a16="http://schemas.microsoft.com/office/drawing/2014/main" id="{563EA4B6-22F1-45F4-855F-BAFC612AD3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4662" y="2536496"/>
            <a:ext cx="2245811" cy="2245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0" descr="Picture background">
            <a:extLst>
              <a:ext uri="{FF2B5EF4-FFF2-40B4-BE49-F238E27FC236}">
                <a16:creationId xmlns:a16="http://schemas.microsoft.com/office/drawing/2014/main" id="{6EC5C2F0-5582-4C2C-AD96-AF660E8F69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4118" y="1319537"/>
            <a:ext cx="3022565" cy="2015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Picture background">
            <a:extLst>
              <a:ext uri="{FF2B5EF4-FFF2-40B4-BE49-F238E27FC236}">
                <a16:creationId xmlns:a16="http://schemas.microsoft.com/office/drawing/2014/main" id="{3E46210B-73A8-485C-B999-7476B3A664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9620" y="4443760"/>
            <a:ext cx="3025593" cy="2015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1492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3">
            <a:extLst>
              <a:ext uri="{FF2B5EF4-FFF2-40B4-BE49-F238E27FC236}">
                <a16:creationId xmlns:a16="http://schemas.microsoft.com/office/drawing/2014/main" id="{38B6746D-ECE8-4314-9197-BDD07C9658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0351" y="1355165"/>
            <a:ext cx="9707409" cy="5152394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57524196-85E8-4234-A950-1E1904B5F05A}"/>
              </a:ext>
            </a:extLst>
          </p:cNvPr>
          <p:cNvSpPr/>
          <p:nvPr/>
        </p:nvSpPr>
        <p:spPr>
          <a:xfrm>
            <a:off x="2903621" y="189381"/>
            <a:ext cx="794405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Влияние технологических процессов на окружающую среду и здоровье человека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88228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вальная выноска 18">
            <a:extLst>
              <a:ext uri="{FF2B5EF4-FFF2-40B4-BE49-F238E27FC236}">
                <a16:creationId xmlns:a16="http://schemas.microsoft.com/office/drawing/2014/main" id="{E1603EFB-F465-4921-B41E-C75A1C58C3FE}"/>
              </a:ext>
            </a:extLst>
          </p:cNvPr>
          <p:cNvSpPr/>
          <p:nvPr/>
        </p:nvSpPr>
        <p:spPr>
          <a:xfrm>
            <a:off x="2247900" y="1435307"/>
            <a:ext cx="3848100" cy="3724275"/>
          </a:xfrm>
          <a:prstGeom prst="wedgeEllipseCallout">
            <a:avLst/>
          </a:prstGeom>
          <a:gradFill>
            <a:gsLst>
              <a:gs pos="0">
                <a:srgbClr val="12FABD"/>
              </a:gs>
              <a:gs pos="50000">
                <a:srgbClr val="FFFFCC"/>
              </a:gs>
              <a:gs pos="100000">
                <a:srgbClr val="12FABD"/>
              </a:gs>
            </a:gsLst>
            <a:lin ang="5400000" scaled="0"/>
          </a:gra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Соберу букет огромный,</a:t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Подарю тебе нескромно:</a:t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Всех на свете лучше ты,</a:t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 несу тебе... </a:t>
            </a:r>
            <a:endParaRPr lang="ru-RU" sz="2800" kern="0" dirty="0">
              <a:solidFill>
                <a:srgbClr val="9BBB59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Овальная выноска 18">
            <a:extLst>
              <a:ext uri="{FF2B5EF4-FFF2-40B4-BE49-F238E27FC236}">
                <a16:creationId xmlns:a16="http://schemas.microsoft.com/office/drawing/2014/main" id="{B10473BC-251D-407B-A436-D4798151F562}"/>
              </a:ext>
            </a:extLst>
          </p:cNvPr>
          <p:cNvSpPr/>
          <p:nvPr/>
        </p:nvSpPr>
        <p:spPr>
          <a:xfrm>
            <a:off x="4368333" y="2235570"/>
            <a:ext cx="3848100" cy="3724275"/>
          </a:xfrm>
          <a:prstGeom prst="wedgeEllipseCallout">
            <a:avLst/>
          </a:prstGeom>
          <a:gradFill>
            <a:gsLst>
              <a:gs pos="0">
                <a:srgbClr val="12FABD"/>
              </a:gs>
              <a:gs pos="50000">
                <a:srgbClr val="FFFFCC"/>
              </a:gs>
              <a:gs pos="100000">
                <a:srgbClr val="12FABD"/>
              </a:gs>
            </a:gsLst>
            <a:lin ang="5400000" scaled="0"/>
          </a:gra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Их все любят, без сомненья,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Получать на день рожденья,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на праздники не раз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Ими радуют всех нас.</a:t>
            </a:r>
            <a:endParaRPr lang="ru-RU" sz="2400" kern="0" dirty="0">
              <a:solidFill>
                <a:srgbClr val="9BBB59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Овальная выноска 18">
            <a:extLst>
              <a:ext uri="{FF2B5EF4-FFF2-40B4-BE49-F238E27FC236}">
                <a16:creationId xmlns:a16="http://schemas.microsoft.com/office/drawing/2014/main" id="{796C4851-CDCC-4C6E-B64C-CF7AC575EE27}"/>
              </a:ext>
            </a:extLst>
          </p:cNvPr>
          <p:cNvSpPr/>
          <p:nvPr/>
        </p:nvSpPr>
        <p:spPr>
          <a:xfrm>
            <a:off x="4303344" y="1460143"/>
            <a:ext cx="3848100" cy="3724275"/>
          </a:xfrm>
          <a:prstGeom prst="wedgeEllipseCallout">
            <a:avLst/>
          </a:prstGeom>
          <a:gradFill>
            <a:gsLst>
              <a:gs pos="0">
                <a:srgbClr val="12FABD"/>
              </a:gs>
              <a:gs pos="50000">
                <a:srgbClr val="FFFFCC"/>
              </a:gs>
              <a:gs pos="100000">
                <a:srgbClr val="12FABD"/>
              </a:gs>
            </a:gsLst>
            <a:lin ang="5400000" scaled="0"/>
          </a:gra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Каждый год в свой день рождения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Ждём мы их с большим волнением.  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Чтобы приносил он радость,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Гости тоже постарались.   До чего ж красив и ярок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душой сделанный... </a:t>
            </a:r>
            <a:endParaRPr lang="ru-RU" sz="2000" kern="0" dirty="0">
              <a:solidFill>
                <a:srgbClr val="9BBB59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Овальная выноска 18">
            <a:extLst>
              <a:ext uri="{FF2B5EF4-FFF2-40B4-BE49-F238E27FC236}">
                <a16:creationId xmlns:a16="http://schemas.microsoft.com/office/drawing/2014/main" id="{A98BBFF2-AA40-4F3A-8C19-309187BE81A7}"/>
              </a:ext>
            </a:extLst>
          </p:cNvPr>
          <p:cNvSpPr/>
          <p:nvPr/>
        </p:nvSpPr>
        <p:spPr>
          <a:xfrm>
            <a:off x="6259889" y="1286773"/>
            <a:ext cx="3848100" cy="3724275"/>
          </a:xfrm>
          <a:prstGeom prst="wedgeEllipseCallout">
            <a:avLst/>
          </a:prstGeom>
          <a:gradFill>
            <a:gsLst>
              <a:gs pos="0">
                <a:srgbClr val="12FABD"/>
              </a:gs>
              <a:gs pos="50000">
                <a:srgbClr val="FFFFCC"/>
              </a:gs>
              <a:gs pos="100000">
                <a:srgbClr val="12FABD"/>
              </a:gs>
            </a:gsLst>
            <a:lin ang="5400000" scaled="0"/>
          </a:gra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Когда праздник наступает,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ним каждый часто поздравляет,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Слова приятные мы говорим,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 ещё его с душой вручим.  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коробке они,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ленточкой яркой,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Дарим в праздники... </a:t>
            </a:r>
            <a:endParaRPr lang="ru-RU" kern="0" dirty="0">
              <a:solidFill>
                <a:srgbClr val="9BBB59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Овальная выноска 18">
            <a:extLst>
              <a:ext uri="{FF2B5EF4-FFF2-40B4-BE49-F238E27FC236}">
                <a16:creationId xmlns:a16="http://schemas.microsoft.com/office/drawing/2014/main" id="{28560F78-D65D-4704-AEB0-C775EA7A57A5}"/>
              </a:ext>
            </a:extLst>
          </p:cNvPr>
          <p:cNvSpPr/>
          <p:nvPr/>
        </p:nvSpPr>
        <p:spPr>
          <a:xfrm>
            <a:off x="2748423" y="2428826"/>
            <a:ext cx="3966756" cy="3800535"/>
          </a:xfrm>
          <a:prstGeom prst="wedgeEllipseCallout">
            <a:avLst/>
          </a:prstGeom>
          <a:gradFill>
            <a:gsLst>
              <a:gs pos="0">
                <a:srgbClr val="12FABD"/>
              </a:gs>
              <a:gs pos="50000">
                <a:srgbClr val="FFFFCC"/>
              </a:gs>
              <a:gs pos="100000">
                <a:srgbClr val="12FABD"/>
              </a:gs>
            </a:gsLst>
            <a:lin ang="5400000" scaled="0"/>
          </a:gra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Их много в день рождения,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Какое наслаждение —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Бумажку с бантиком сорвать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из коробочки достать,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от восторга закричать,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кто вручил — поцеловать.</a:t>
            </a:r>
            <a:endParaRPr lang="ru-RU" sz="2000" kern="0" dirty="0">
              <a:solidFill>
                <a:srgbClr val="9BBB59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Овальная выноска 18">
            <a:extLst>
              <a:ext uri="{FF2B5EF4-FFF2-40B4-BE49-F238E27FC236}">
                <a16:creationId xmlns:a16="http://schemas.microsoft.com/office/drawing/2014/main" id="{BEDCB6EB-178C-4F2B-8966-32892AE723F9}"/>
              </a:ext>
            </a:extLst>
          </p:cNvPr>
          <p:cNvSpPr/>
          <p:nvPr/>
        </p:nvSpPr>
        <p:spPr>
          <a:xfrm>
            <a:off x="5635952" y="2325090"/>
            <a:ext cx="3848100" cy="3724275"/>
          </a:xfrm>
          <a:prstGeom prst="wedgeEllipseCallout">
            <a:avLst/>
          </a:prstGeom>
          <a:gradFill>
            <a:gsLst>
              <a:gs pos="0">
                <a:srgbClr val="12FABD"/>
              </a:gs>
              <a:gs pos="50000">
                <a:srgbClr val="FFFFCC"/>
              </a:gs>
              <a:gs pos="100000">
                <a:srgbClr val="12FABD"/>
              </a:gs>
            </a:gsLst>
            <a:lin ang="5400000" scaled="0"/>
          </a:gra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Это розы и конфеты,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духи в коробке яркой,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Новый год,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Восьмое марта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Дарим девочкам... </a:t>
            </a:r>
            <a:endParaRPr lang="ru-RU" sz="2400" kern="0" dirty="0">
              <a:solidFill>
                <a:srgbClr val="9BBB59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ABE3CEE-7EF0-49CD-B39F-34F47F346010}"/>
              </a:ext>
            </a:extLst>
          </p:cNvPr>
          <p:cNvSpPr txBox="1"/>
          <p:nvPr/>
        </p:nvSpPr>
        <p:spPr>
          <a:xfrm>
            <a:off x="3503713" y="628639"/>
            <a:ext cx="46477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ЗАГАДКИ</a:t>
            </a:r>
          </a:p>
        </p:txBody>
      </p:sp>
    </p:spTree>
    <p:extLst>
      <p:ext uri="{BB962C8B-B14F-4D97-AF65-F5344CB8AC3E}">
        <p14:creationId xmlns:p14="http://schemas.microsoft.com/office/powerpoint/2010/main" val="3089305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3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4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5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6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C2FD2EDE-AB74-4C11-9D01-DEE746A2979D}"/>
              </a:ext>
            </a:extLst>
          </p:cNvPr>
          <p:cNvSpPr/>
          <p:nvPr/>
        </p:nvSpPr>
        <p:spPr>
          <a:xfrm>
            <a:off x="2304948" y="518354"/>
            <a:ext cx="801142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Изготовление сувенирной продукции собственной разработки с помощью 3D-технологий</a:t>
            </a:r>
            <a:endParaRPr lang="ru-RU" sz="3200" b="1" dirty="0"/>
          </a:p>
        </p:txBody>
      </p:sp>
      <p:pic>
        <p:nvPicPr>
          <p:cNvPr id="5122" name="Picture 2" descr="Picture background">
            <a:extLst>
              <a:ext uri="{FF2B5EF4-FFF2-40B4-BE49-F238E27FC236}">
                <a16:creationId xmlns:a16="http://schemas.microsoft.com/office/drawing/2014/main" id="{CEF8B887-16E1-4F18-87D4-D96A918980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8324" y="2406953"/>
            <a:ext cx="7143852" cy="4018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21070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7C858C9F-A953-4916-B128-1DC6E9E0411B}"/>
              </a:ext>
            </a:extLst>
          </p:cNvPr>
          <p:cNvSpPr/>
          <p:nvPr/>
        </p:nvSpPr>
        <p:spPr>
          <a:xfrm>
            <a:off x="320842" y="1271062"/>
            <a:ext cx="5617945" cy="5447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Преимущества использования 3D-технологий: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Индивидуальность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Инновационность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Возможность создания сложных и детализированных моделей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Гибкость в процессе работы</a:t>
            </a:r>
          </a:p>
          <a:p>
            <a:r>
              <a:rPr lang="ru-RU" sz="28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Широкий спектр применения:</a:t>
            </a:r>
            <a:endParaRPr lang="ru-RU" sz="2800" dirty="0">
              <a:solidFill>
                <a:srgbClr val="3333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Медицина и стоматология 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Продукты питания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Автомобилестроение 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Строительство 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240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Киноиндустрия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240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Реклама</a:t>
            </a:r>
            <a:endParaRPr lang="ru-RU" sz="2400" i="0" dirty="0">
              <a:solidFill>
                <a:srgbClr val="333333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3CECDB65-19E0-4C98-9506-CB01CE31E94F}"/>
              </a:ext>
            </a:extLst>
          </p:cNvPr>
          <p:cNvSpPr/>
          <p:nvPr/>
        </p:nvSpPr>
        <p:spPr>
          <a:xfrm>
            <a:off x="3809764" y="356754"/>
            <a:ext cx="545360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3D-моделирование и печать 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Picture background">
            <a:extLst>
              <a:ext uri="{FF2B5EF4-FFF2-40B4-BE49-F238E27FC236}">
                <a16:creationId xmlns:a16="http://schemas.microsoft.com/office/drawing/2014/main" id="{73E7CD2B-F2CF-423A-B560-206373DA37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5225" y="3803027"/>
            <a:ext cx="3746216" cy="2496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icture background">
            <a:extLst>
              <a:ext uri="{FF2B5EF4-FFF2-40B4-BE49-F238E27FC236}">
                <a16:creationId xmlns:a16="http://schemas.microsoft.com/office/drawing/2014/main" id="{B4FFA0E5-FDC1-4690-ADFC-9A28CCBB48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7292" y="1069398"/>
            <a:ext cx="3909845" cy="2605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78295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AAFA728D-B1E1-4CBD-950E-ABB8DF2DD15F}"/>
              </a:ext>
            </a:extLst>
          </p:cNvPr>
          <p:cNvSpPr/>
          <p:nvPr/>
        </p:nvSpPr>
        <p:spPr>
          <a:xfrm>
            <a:off x="3048000" y="481883"/>
            <a:ext cx="572849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Преимущества 3D-сувениров 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Picture background">
            <a:extLst>
              <a:ext uri="{FF2B5EF4-FFF2-40B4-BE49-F238E27FC236}">
                <a16:creationId xmlns:a16="http://schemas.microsoft.com/office/drawing/2014/main" id="{A22A8527-7993-47E5-B69A-93103D582E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4655" y="3915642"/>
            <a:ext cx="5303520" cy="2460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Picture background">
            <a:extLst>
              <a:ext uri="{FF2B5EF4-FFF2-40B4-BE49-F238E27FC236}">
                <a16:creationId xmlns:a16="http://schemas.microsoft.com/office/drawing/2014/main" id="{50E64388-6803-4F36-B19A-C0F54FF471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2876" y="251305"/>
            <a:ext cx="1838426" cy="1380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Picture background">
            <a:extLst>
              <a:ext uri="{FF2B5EF4-FFF2-40B4-BE49-F238E27FC236}">
                <a16:creationId xmlns:a16="http://schemas.microsoft.com/office/drawing/2014/main" id="{19660B35-FCB1-4742-BB41-478F4EA53E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6028" y="1453710"/>
            <a:ext cx="2686451" cy="2058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Picture background">
            <a:extLst>
              <a:ext uri="{FF2B5EF4-FFF2-40B4-BE49-F238E27FC236}">
                <a16:creationId xmlns:a16="http://schemas.microsoft.com/office/drawing/2014/main" id="{C1A5F59B-D309-4C6D-812A-BE7A000E57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3980" y="1818921"/>
            <a:ext cx="3168049" cy="1970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E7D1D2E3-2230-41BB-8436-519957E2BCA4}"/>
              </a:ext>
            </a:extLst>
          </p:cNvPr>
          <p:cNvSpPr/>
          <p:nvPr/>
        </p:nvSpPr>
        <p:spPr>
          <a:xfrm>
            <a:off x="500508" y="1320730"/>
            <a:ext cx="5303520" cy="5386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Индивидуальность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Инновационность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Возможность создания сложных и детализированных моделей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Гибкость в процессе работы</a:t>
            </a:r>
          </a:p>
          <a:p>
            <a:pPr>
              <a:buFont typeface="Arial" panose="020B0604020202020204" pitchFamily="34" charset="0"/>
              <a:buChar char="•"/>
            </a:pPr>
            <a:endParaRPr lang="ru-RU" sz="2400" dirty="0">
              <a:solidFill>
                <a:srgbClr val="3333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Широкий спектр применения:</a:t>
            </a:r>
            <a:endParaRPr lang="ru-RU" sz="2800" dirty="0">
              <a:solidFill>
                <a:srgbClr val="3333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рекламных компаниях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корпоративных мероприятиях 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Свадьбы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Праздники 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Спортивные соревнования </a:t>
            </a:r>
          </a:p>
          <a:p>
            <a:endParaRPr lang="ru-RU" sz="2400" i="0" dirty="0">
              <a:solidFill>
                <a:srgbClr val="333333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Выгодная цена</a:t>
            </a:r>
            <a:endParaRPr lang="ru-RU" sz="2800" i="0" dirty="0">
              <a:solidFill>
                <a:srgbClr val="333333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66964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icture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5154" y="3034657"/>
            <a:ext cx="3335671" cy="3335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Picture backgrou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028" y="1215607"/>
            <a:ext cx="2912478" cy="2912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Picture background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79" t="7900" r="6462" b="14209"/>
          <a:stretch/>
        </p:blipFill>
        <p:spPr bwMode="auto">
          <a:xfrm>
            <a:off x="8277728" y="542255"/>
            <a:ext cx="3208672" cy="3019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905B1A79-2389-46CC-B1C4-DAC681987608}"/>
              </a:ext>
            </a:extLst>
          </p:cNvPr>
          <p:cNvSpPr/>
          <p:nvPr/>
        </p:nvSpPr>
        <p:spPr>
          <a:xfrm>
            <a:off x="2071073" y="4128085"/>
            <a:ext cx="56938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endParaRPr lang="ru-RU" sz="4000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9B85CD11-3F64-4A46-9EBF-706267A4E05A}"/>
              </a:ext>
            </a:extLst>
          </p:cNvPr>
          <p:cNvSpPr/>
          <p:nvPr/>
        </p:nvSpPr>
        <p:spPr>
          <a:xfrm>
            <a:off x="6248398" y="2317903"/>
            <a:ext cx="63500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endParaRPr lang="ru-RU" sz="4000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C84DC684-F093-4B85-812B-DA2924A1D853}"/>
              </a:ext>
            </a:extLst>
          </p:cNvPr>
          <p:cNvSpPr/>
          <p:nvPr/>
        </p:nvSpPr>
        <p:spPr>
          <a:xfrm>
            <a:off x="9804400" y="3562182"/>
            <a:ext cx="64705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37052652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462F0381-F932-477D-A483-751349BE927F}"/>
              </a:ext>
            </a:extLst>
          </p:cNvPr>
          <p:cNvSpPr/>
          <p:nvPr/>
        </p:nvSpPr>
        <p:spPr>
          <a:xfrm>
            <a:off x="1161447" y="1452946"/>
            <a:ext cx="4661837" cy="5139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фигурки персонажей компьютерных игр</a:t>
            </a:r>
          </a:p>
          <a:p>
            <a:pPr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аксессуары для смартфонов (чехлы, подставки, усилители динамика и пр.)</a:t>
            </a:r>
          </a:p>
          <a:p>
            <a:pPr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уникальные дизайнерские украшения (запонки, брелоки, тематическую бижутерию и пр.)</a:t>
            </a:r>
          </a:p>
          <a:p>
            <a:pPr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оригинальные предметы интерьера, посуда</a:t>
            </a:r>
          </a:p>
          <a:p>
            <a:pPr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награды для торжеств, корпоративов, презентаций.</a:t>
            </a:r>
            <a:endParaRPr lang="ru-RU" sz="2400" b="0" i="0" dirty="0">
              <a:solidFill>
                <a:srgbClr val="333333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459E88A3-E456-4B28-8B6C-464516D9D313}"/>
              </a:ext>
            </a:extLst>
          </p:cNvPr>
          <p:cNvSpPr/>
          <p:nvPr/>
        </p:nvSpPr>
        <p:spPr>
          <a:xfrm>
            <a:off x="3147461" y="391511"/>
            <a:ext cx="708419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Виды сувениров и подарков, которые изготавливают с помощью 3D-принтеров</a:t>
            </a:r>
            <a:r>
              <a:rPr lang="ru-RU" sz="2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3074" name="Picture 2" descr="Picture background">
            <a:extLst>
              <a:ext uri="{FF2B5EF4-FFF2-40B4-BE49-F238E27FC236}">
                <a16:creationId xmlns:a16="http://schemas.microsoft.com/office/drawing/2014/main" id="{B65F75D2-06C7-4AC7-9F68-BF17BF6577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9535" y="1390022"/>
            <a:ext cx="4889634" cy="3261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Picture background">
            <a:extLst>
              <a:ext uri="{FF2B5EF4-FFF2-40B4-BE49-F238E27FC236}">
                <a16:creationId xmlns:a16="http://schemas.microsoft.com/office/drawing/2014/main" id="{E249B77E-66E9-4354-A436-E6B3C1A5CD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58" t="2860" r="16238" b="2578"/>
          <a:stretch/>
        </p:blipFill>
        <p:spPr bwMode="auto">
          <a:xfrm>
            <a:off x="8364352" y="4695773"/>
            <a:ext cx="2810576" cy="2118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Picture background">
            <a:extLst>
              <a:ext uri="{FF2B5EF4-FFF2-40B4-BE49-F238E27FC236}">
                <a16:creationId xmlns:a16="http://schemas.microsoft.com/office/drawing/2014/main" id="{1BE2F8C5-4037-4717-B02C-D482DDBBEE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62" b="14524"/>
          <a:stretch/>
        </p:blipFill>
        <p:spPr bwMode="auto">
          <a:xfrm>
            <a:off x="5470352" y="4897779"/>
            <a:ext cx="2810576" cy="1830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26561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25FD3A-447B-4F47-86AB-00CEF446F1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45080" y="1603238"/>
            <a:ext cx="9144000" cy="1332467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Инструменты создания трехмерных моделей в КОМПАС 3D в 7 классах</a:t>
            </a:r>
          </a:p>
        </p:txBody>
      </p:sp>
      <p:pic>
        <p:nvPicPr>
          <p:cNvPr id="1026" name="Picture 2" descr="Picture background">
            <a:extLst>
              <a:ext uri="{FF2B5EF4-FFF2-40B4-BE49-F238E27FC236}">
                <a16:creationId xmlns:a16="http://schemas.microsoft.com/office/drawing/2014/main" id="{79299926-A754-47DD-AA4B-6D513D06BA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2472" y="3230443"/>
            <a:ext cx="3781196" cy="2520797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7210724-5B7A-46A5-A3E2-E66A24217F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6632" y="4794831"/>
            <a:ext cx="2847398" cy="284739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F16CB14-CBCF-4A4F-B63C-8BCCB888E39E}"/>
              </a:ext>
            </a:extLst>
          </p:cNvPr>
          <p:cNvSpPr txBox="1"/>
          <p:nvPr/>
        </p:nvSpPr>
        <p:spPr>
          <a:xfrm>
            <a:off x="7928591" y="5074213"/>
            <a:ext cx="3905685" cy="92333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 algn="r"/>
            <a:r>
              <a:rPr lang="ru-RU" dirty="0"/>
              <a:t>Иванов Александр Станиславович</a:t>
            </a:r>
          </a:p>
          <a:p>
            <a:pPr algn="r"/>
            <a:r>
              <a:rPr lang="ru-RU" dirty="0"/>
              <a:t>Учитель (труда) технологии</a:t>
            </a:r>
          </a:p>
          <a:p>
            <a:pPr algn="r"/>
            <a:r>
              <a:rPr lang="ru-RU" dirty="0"/>
              <a:t>МАОУ Екатерининская гимназия №36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56E3CA5-2E91-4F62-86AD-EC2E9256273E}"/>
              </a:ext>
            </a:extLst>
          </p:cNvPr>
          <p:cNvSpPr/>
          <p:nvPr/>
        </p:nvSpPr>
        <p:spPr>
          <a:xfrm>
            <a:off x="4427621" y="462337"/>
            <a:ext cx="440203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Процесс разработки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91817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7F8C2FC-24FE-4D6C-B896-6B92F4B35B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3546" y="1535423"/>
            <a:ext cx="9191850" cy="498849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7AE1BDE-A013-4C61-A342-02F6D0DD3425}"/>
              </a:ext>
            </a:extLst>
          </p:cNvPr>
          <p:cNvSpPr txBox="1"/>
          <p:nvPr/>
        </p:nvSpPr>
        <p:spPr>
          <a:xfrm>
            <a:off x="1983546" y="334083"/>
            <a:ext cx="9941754" cy="95410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Запускаем Компас 3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далее чтобы создать объемную модель необходимо в главном меню выбрать «деталь», как на картинке</a:t>
            </a:r>
          </a:p>
        </p:txBody>
      </p:sp>
    </p:spTree>
    <p:extLst>
      <p:ext uri="{BB962C8B-B14F-4D97-AF65-F5344CB8AC3E}">
        <p14:creationId xmlns:p14="http://schemas.microsoft.com/office/powerpoint/2010/main" val="17968258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D7AE1BDE-A013-4C61-A342-02F6D0DD3425}"/>
              </a:ext>
            </a:extLst>
          </p:cNvPr>
          <p:cNvSpPr txBox="1"/>
          <p:nvPr/>
        </p:nvSpPr>
        <p:spPr>
          <a:xfrm>
            <a:off x="2897433" y="235816"/>
            <a:ext cx="8056180" cy="95410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Откроется среда для построения объемной модели,</a:t>
            </a:r>
          </a:p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кликаем указателем мыши «начало координат»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1065D87-82C7-497F-9D0C-822F1A96B8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1024" y="1380782"/>
            <a:ext cx="9318047" cy="5241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8501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D7AE1BDE-A013-4C61-A342-02F6D0DD3425}"/>
              </a:ext>
            </a:extLst>
          </p:cNvPr>
          <p:cNvSpPr txBox="1"/>
          <p:nvPr/>
        </p:nvSpPr>
        <p:spPr>
          <a:xfrm>
            <a:off x="3820503" y="302779"/>
            <a:ext cx="4921091" cy="58477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Выбираем «плоскость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ZY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0E18633-4825-4625-806F-6507B43D1F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650" y="1067955"/>
            <a:ext cx="9684167" cy="5447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20338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D7AE1BDE-A013-4C61-A342-02F6D0DD3425}"/>
              </a:ext>
            </a:extLst>
          </p:cNvPr>
          <p:cNvSpPr txBox="1"/>
          <p:nvPr/>
        </p:nvSpPr>
        <p:spPr>
          <a:xfrm>
            <a:off x="1466242" y="229728"/>
            <a:ext cx="10497158" cy="107721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Следующим шагом чертим окружность, </a:t>
            </a:r>
          </a:p>
          <a:p>
            <a:pPr algn="ctr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этого выбираем инструмент «окружность»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380F76F-0B1B-4FC3-9047-8432174EB8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0241" y="1408546"/>
            <a:ext cx="9279513" cy="5219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00352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D7AE1BDE-A013-4C61-A342-02F6D0DD3425}"/>
              </a:ext>
            </a:extLst>
          </p:cNvPr>
          <p:cNvSpPr txBox="1"/>
          <p:nvPr/>
        </p:nvSpPr>
        <p:spPr>
          <a:xfrm>
            <a:off x="1468577" y="284017"/>
            <a:ext cx="10329723" cy="107721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Диаметр окружности 50мм и после построения </a:t>
            </a:r>
          </a:p>
          <a:p>
            <a:pPr algn="ctr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закрыть на красный крестик параметры окружности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851758E-AE84-4552-A3C6-9CD7FAAF48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1645" y="1467113"/>
            <a:ext cx="9254836" cy="5205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4439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D7AE1BDE-A013-4C61-A342-02F6D0DD3425}"/>
              </a:ext>
            </a:extLst>
          </p:cNvPr>
          <p:cNvSpPr txBox="1"/>
          <p:nvPr/>
        </p:nvSpPr>
        <p:spPr>
          <a:xfrm>
            <a:off x="2294859" y="349716"/>
            <a:ext cx="8786188" cy="58477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Теперь выбираем меню «элемент выдавливания»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B193718-9896-4DCB-8004-3A1CBD52E4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9118" y="1080171"/>
            <a:ext cx="9818238" cy="5522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24675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D7AE1BDE-A013-4C61-A342-02F6D0DD3425}"/>
              </a:ext>
            </a:extLst>
          </p:cNvPr>
          <p:cNvSpPr txBox="1"/>
          <p:nvPr/>
        </p:nvSpPr>
        <p:spPr>
          <a:xfrm>
            <a:off x="2323207" y="276414"/>
            <a:ext cx="9435127" cy="156966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Вносим высоту цилиндра 60мм, </a:t>
            </a:r>
          </a:p>
          <a:p>
            <a:pPr algn="ctr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после построения цилиндра нажимаем </a:t>
            </a:r>
          </a:p>
          <a:p>
            <a:pPr algn="ctr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зеленую галочку и красный крестик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0D0783F-48FF-4CC6-975E-DC45D26B871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666" y="1846074"/>
            <a:ext cx="6157577" cy="346363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8A08760-1520-44CF-8A96-1C4E4A957E5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4113" y="3052617"/>
            <a:ext cx="6600921" cy="3713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69468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D7AE1BDE-A013-4C61-A342-02F6D0DD3425}"/>
              </a:ext>
            </a:extLst>
          </p:cNvPr>
          <p:cNvSpPr txBox="1"/>
          <p:nvPr/>
        </p:nvSpPr>
        <p:spPr>
          <a:xfrm>
            <a:off x="1407889" y="160125"/>
            <a:ext cx="10555511" cy="95410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Теперь нужно сделать ручку для будущей кружки - </a:t>
            </a:r>
          </a:p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выбираем «плоскость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ZX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правой кнопкой мыши и создаем эскиз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9108E28-6194-4460-BE8A-97E3EEFBC8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678" y="1548688"/>
            <a:ext cx="9057425" cy="5094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3585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Picture background">
            <a:extLst>
              <a:ext uri="{FF2B5EF4-FFF2-40B4-BE49-F238E27FC236}">
                <a16:creationId xmlns:a16="http://schemas.microsoft.com/office/drawing/2014/main" id="{3CF5C868-4FA4-4A62-856F-406FE865FAD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6857" y="449857"/>
            <a:ext cx="5958285" cy="5958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8001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D7AE1BDE-A013-4C61-A342-02F6D0DD3425}"/>
              </a:ext>
            </a:extLst>
          </p:cNvPr>
          <p:cNvSpPr txBox="1"/>
          <p:nvPr/>
        </p:nvSpPr>
        <p:spPr>
          <a:xfrm>
            <a:off x="3830610" y="400627"/>
            <a:ext cx="5420715" cy="58477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Выбираем инструмент «дуга»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AD3DAC9-5DE5-4ABD-8B1A-301F550DFC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239" y="1137802"/>
            <a:ext cx="9740263" cy="5478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40925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D7AE1BDE-A013-4C61-A342-02F6D0DD3425}"/>
              </a:ext>
            </a:extLst>
          </p:cNvPr>
          <p:cNvSpPr txBox="1"/>
          <p:nvPr/>
        </p:nvSpPr>
        <p:spPr>
          <a:xfrm>
            <a:off x="1851890" y="180550"/>
            <a:ext cx="10200410" cy="156966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Левой кнопкой мыши указываем место, где строим дугу, указываем градусы начальный угол - 270 и </a:t>
            </a:r>
          </a:p>
          <a:p>
            <a:pPr algn="ctr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конечный угол - 90 построения дуги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F6AB81E-063A-46C1-8714-5200999AFB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190" y="1750210"/>
            <a:ext cx="8793018" cy="4946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90564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D7AE1BDE-A013-4C61-A342-02F6D0DD3425}"/>
              </a:ext>
            </a:extLst>
          </p:cNvPr>
          <p:cNvSpPr txBox="1"/>
          <p:nvPr/>
        </p:nvSpPr>
        <p:spPr>
          <a:xfrm>
            <a:off x="2863131" y="318286"/>
            <a:ext cx="8029634" cy="58477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Начертили дугу, немного заходим на модель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516258C-1DC4-47EE-93D7-3B8D14E390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3461" y="1053052"/>
            <a:ext cx="9754066" cy="5486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16421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D7AE1BDE-A013-4C61-A342-02F6D0DD3425}"/>
              </a:ext>
            </a:extLst>
          </p:cNvPr>
          <p:cNvSpPr txBox="1"/>
          <p:nvPr/>
        </p:nvSpPr>
        <p:spPr>
          <a:xfrm>
            <a:off x="1487159" y="115300"/>
            <a:ext cx="10413896" cy="206210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Далее делаем ручку объемной, </a:t>
            </a:r>
          </a:p>
          <a:p>
            <a:pPr algn="ctr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применяем инструмент «элемент выдавливания», устанавливаем ширину ручки и </a:t>
            </a:r>
          </a:p>
          <a:p>
            <a:pPr algn="ctr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обязательно включаем параметр симметрично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A6F0B65-1500-4798-A81A-5BECA1EFE41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946" y="2177403"/>
            <a:ext cx="6904185" cy="3883604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7CC2C6EC-EB23-4236-B26D-CE6B3D0F59C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3476" y="2740105"/>
            <a:ext cx="7134578" cy="401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39005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D7AE1BDE-A013-4C61-A342-02F6D0DD3425}"/>
              </a:ext>
            </a:extLst>
          </p:cNvPr>
          <p:cNvSpPr txBox="1"/>
          <p:nvPr/>
        </p:nvSpPr>
        <p:spPr>
          <a:xfrm>
            <a:off x="1537047" y="246704"/>
            <a:ext cx="10464453" cy="107721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Делаем отверстие в верхней части кружки, </a:t>
            </a:r>
          </a:p>
          <a:p>
            <a:pPr algn="ctr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кликаем левой кнопкой мыши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3833872-5F6B-4D99-A2F2-658BB82D06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9774" y="1335312"/>
            <a:ext cx="9637490" cy="5421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72492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D7AE1BDE-A013-4C61-A342-02F6D0DD3425}"/>
              </a:ext>
            </a:extLst>
          </p:cNvPr>
          <p:cNvSpPr txBox="1"/>
          <p:nvPr/>
        </p:nvSpPr>
        <p:spPr>
          <a:xfrm>
            <a:off x="1731245" y="266331"/>
            <a:ext cx="10219455" cy="107721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Выбираем инструмент «отверстие простое», </a:t>
            </a:r>
          </a:p>
          <a:p>
            <a:pPr algn="ctr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указываем размеры отверстия диаметр - 45 и глубина - 55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C5D6F5B-BAAA-48B0-ACD2-AF2E23E616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00" y="1505321"/>
            <a:ext cx="9266670" cy="5212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63329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D7AE1BDE-A013-4C61-A342-02F6D0DD3425}"/>
              </a:ext>
            </a:extLst>
          </p:cNvPr>
          <p:cNvSpPr txBox="1"/>
          <p:nvPr/>
        </p:nvSpPr>
        <p:spPr>
          <a:xfrm>
            <a:off x="2544889" y="251322"/>
            <a:ext cx="9101011" cy="107721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Кружка готова</a:t>
            </a:r>
            <a:r>
              <a:rPr lang="ru-RU" sz="320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algn="ctr"/>
            <a:r>
              <a:rPr lang="ru-RU" sz="3200">
                <a:latin typeface="Times New Roman" panose="02020603050405020304" pitchFamily="18" charset="0"/>
                <a:cs typeface="Times New Roman" panose="02020603050405020304" pitchFamily="18" charset="0"/>
              </a:rPr>
              <a:t>осталось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только сохранить в формате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stl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80F6329-D9FB-4F65-A505-AF0432688D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4605" y="1328540"/>
            <a:ext cx="9581795" cy="5389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09101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55C1E54-B917-4F51-A6B7-DF2BE130809E}"/>
              </a:ext>
            </a:extLst>
          </p:cNvPr>
          <p:cNvSpPr/>
          <p:nvPr/>
        </p:nvSpPr>
        <p:spPr>
          <a:xfrm>
            <a:off x="2672614" y="882617"/>
            <a:ext cx="814618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Разработка 3D-сувениров и подарков — увлекательный и перспективный бизнес, который позволяет занять свою нишу на рынке и привлечь внимание покупателей.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E00F720D-6592-494A-8180-60E77A053E62}"/>
              </a:ext>
            </a:extLst>
          </p:cNvPr>
          <p:cNvSpPr/>
          <p:nvPr/>
        </p:nvSpPr>
        <p:spPr>
          <a:xfrm>
            <a:off x="5166734" y="340925"/>
            <a:ext cx="244368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Заключение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DAF92D17-730D-4F66-94DA-24B29B7C7E3E}"/>
              </a:ext>
            </a:extLst>
          </p:cNvPr>
          <p:cNvSpPr/>
          <p:nvPr/>
        </p:nvSpPr>
        <p:spPr>
          <a:xfrm>
            <a:off x="805313" y="2324441"/>
            <a:ext cx="4604084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3D-дизайнер</a:t>
            </a:r>
            <a:r>
              <a:rPr lang="ru-RU" sz="2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Разрабатывает детализированные трёхмерные модели различных предметов: зданий, мебели, растений, одежды, украшений и других.  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3D-визуализатор</a:t>
            </a:r>
            <a:r>
              <a:rPr lang="ru-RU" sz="2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Может работать над проектами разного типа или сконцентрироваться на чём-то одном, например, проектировать виртуальные макеты зданий, </a:t>
            </a:r>
            <a:r>
              <a:rPr lang="ru-RU" sz="20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отрисовывать</a:t>
            </a:r>
            <a:r>
              <a:rPr lang="ru-RU" sz="2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ювелирные украшения для интернет-магазинов, создавать персонажей для рекламных роликов. </a:t>
            </a:r>
            <a:endParaRPr lang="ru-RU" sz="2000" b="0" i="0" dirty="0">
              <a:solidFill>
                <a:srgbClr val="333333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Picture background">
            <a:extLst>
              <a:ext uri="{FF2B5EF4-FFF2-40B4-BE49-F238E27FC236}">
                <a16:creationId xmlns:a16="http://schemas.microsoft.com/office/drawing/2014/main" id="{C08CAE24-B374-4FDE-BD10-8147E06133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9397" y="2324441"/>
            <a:ext cx="5787925" cy="4334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785463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icture background">
            <a:extLst>
              <a:ext uri="{FF2B5EF4-FFF2-40B4-BE49-F238E27FC236}">
                <a16:creationId xmlns:a16="http://schemas.microsoft.com/office/drawing/2014/main" id="{E23BE95A-A6C7-479C-82B5-CA8D25D0B1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1938" y="0"/>
            <a:ext cx="91281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252833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B07975D3-636E-479D-945B-330C9480CDFD}"/>
              </a:ext>
            </a:extLst>
          </p:cNvPr>
          <p:cNvSpPr/>
          <p:nvPr/>
        </p:nvSpPr>
        <p:spPr>
          <a:xfrm>
            <a:off x="1164657" y="1010653"/>
            <a:ext cx="10462661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«Творческий труд возможен только тогда, когда человек относится к работе с любовью, когда он видит в ней радость, понимает пользу и необходимость труда, когда труд делается для него основной формой проявления личности и таланта»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07B8B338-660A-4BD1-9EAE-4307D2DA4ACB}"/>
              </a:ext>
            </a:extLst>
          </p:cNvPr>
          <p:cNvSpPr/>
          <p:nvPr/>
        </p:nvSpPr>
        <p:spPr>
          <a:xfrm>
            <a:off x="4786123" y="308628"/>
            <a:ext cx="378998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А. С. Макаренко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Picture background">
            <a:extLst>
              <a:ext uri="{FF2B5EF4-FFF2-40B4-BE49-F238E27FC236}">
                <a16:creationId xmlns:a16="http://schemas.microsoft.com/office/drawing/2014/main" id="{6AF1427F-A0E7-4DBE-906C-11AAF568DB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2086" y="2826535"/>
            <a:ext cx="5783413" cy="386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87989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пласти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873D127-7C28-E148-BC23-D0A29AAB48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8975" y="4062186"/>
            <a:ext cx="3870600" cy="2564273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67F5A1B8-A600-4598-B489-F700CE62DEF2}"/>
              </a:ext>
            </a:extLst>
          </p:cNvPr>
          <p:cNvSpPr/>
          <p:nvPr/>
        </p:nvSpPr>
        <p:spPr>
          <a:xfrm>
            <a:off x="2423832" y="236172"/>
            <a:ext cx="836929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Министерство образования, науки и молодежной политики Краснодарского края</a:t>
            </a: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Государственное бюджетное образовательное учреждение дополнительного </a:t>
            </a: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профессионального образования «Институт развития образования»</a:t>
            </a: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Краснодарского края </a:t>
            </a: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(ГБОУ ИРО Краснодарского края)</a:t>
            </a:r>
            <a:endParaRPr lang="ru-RU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4D0EB4D0-773A-4312-A782-AA0EDB29CC72}"/>
              </a:ext>
            </a:extLst>
          </p:cNvPr>
          <p:cNvSpPr/>
          <p:nvPr/>
        </p:nvSpPr>
        <p:spPr>
          <a:xfrm>
            <a:off x="5188017" y="4888643"/>
            <a:ext cx="652592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Усманова Лариса Дмитриевна, </a:t>
            </a:r>
          </a:p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старший преподаватель кафедры математики, информатики и трудового образования </a:t>
            </a:r>
          </a:p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Краснодарского края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59F8261C-0EBE-4866-B962-0EB9498BAA40}"/>
              </a:ext>
            </a:extLst>
          </p:cNvPr>
          <p:cNvSpPr/>
          <p:nvPr/>
        </p:nvSpPr>
        <p:spPr>
          <a:xfrm>
            <a:off x="3283018" y="2287678"/>
            <a:ext cx="5625964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Шкатулка творческих идей </a:t>
            </a:r>
          </a:p>
          <a:p>
            <a:r>
              <a:rPr lang="ru-RU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учителя труда (технологии)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428343146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DD7DB34F-C11E-4305-9664-195A5C2741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41995" y="1776979"/>
            <a:ext cx="8091790" cy="4551632"/>
          </a:xfrm>
          <a:prstGeom prst="rect">
            <a:avLst/>
          </a:prstGeom>
        </p:spPr>
      </p:pic>
      <p:pic>
        <p:nvPicPr>
          <p:cNvPr id="5" name="Объект 4">
            <a:extLst>
              <a:ext uri="{FF2B5EF4-FFF2-40B4-BE49-F238E27FC236}">
                <a16:creationId xmlns:a16="http://schemas.microsoft.com/office/drawing/2014/main" id="{61F465E8-EAA5-4591-8630-7CC8BB6C86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6299" y="1040840"/>
            <a:ext cx="6931753" cy="1012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8680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icture background">
            <a:extLst>
              <a:ext uri="{FF2B5EF4-FFF2-40B4-BE49-F238E27FC236}">
                <a16:creationId xmlns:a16="http://schemas.microsoft.com/office/drawing/2014/main" id="{FDCC047C-5207-4CA4-A3F2-A7E0CB5A35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8944" y="746208"/>
            <a:ext cx="7154111" cy="5365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97269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95CE2910-A1EE-46C0-9AD1-4B7BB283A06A}"/>
              </a:ext>
            </a:extLst>
          </p:cNvPr>
          <p:cNvSpPr/>
          <p:nvPr/>
        </p:nvSpPr>
        <p:spPr>
          <a:xfrm>
            <a:off x="372175" y="515545"/>
            <a:ext cx="1215670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Проявление творчества обучающихся </a:t>
            </a:r>
          </a:p>
          <a:p>
            <a:pPr algn="ctr"/>
            <a:r>
              <a:rPr lang="ru-RU" sz="2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(п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римеры творчества в разных разделах программы «Труд (технология)»)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63FED173-FA83-4399-BA70-773CE0372DBE}"/>
              </a:ext>
            </a:extLst>
          </p:cNvPr>
          <p:cNvSpPr/>
          <p:nvPr/>
        </p:nvSpPr>
        <p:spPr>
          <a:xfrm>
            <a:off x="544855" y="2667953"/>
            <a:ext cx="426720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Сервировка стола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учащиеся могут проявлять творчество, выполняя задания по карточкам, где нужно из предложенного набора посуды сервировать стол на завтрак, обед или ужин. Дети сами составляют меню и пытаются красиво и правильно сервировать стол. </a:t>
            </a:r>
            <a:endParaRPr lang="ru-RU" sz="2400" b="0" i="0" dirty="0">
              <a:solidFill>
                <a:srgbClr val="333333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CAF51A57-5B4D-4622-A5F6-1F423830A949}"/>
              </a:ext>
            </a:extLst>
          </p:cNvPr>
          <p:cNvSpPr/>
          <p:nvPr/>
        </p:nvSpPr>
        <p:spPr>
          <a:xfrm>
            <a:off x="1330867" y="2060291"/>
            <a:ext cx="200227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Кулинария</a:t>
            </a:r>
            <a:endParaRPr lang="ru-RU" sz="2800" dirty="0">
              <a:solidFill>
                <a:srgbClr val="333333"/>
              </a:solidFill>
              <a:latin typeface="YS Text"/>
            </a:endParaRPr>
          </a:p>
        </p:txBody>
      </p:sp>
      <p:pic>
        <p:nvPicPr>
          <p:cNvPr id="4098" name="Picture 2" descr="Picture background">
            <a:extLst>
              <a:ext uri="{FF2B5EF4-FFF2-40B4-BE49-F238E27FC236}">
                <a16:creationId xmlns:a16="http://schemas.microsoft.com/office/drawing/2014/main" id="{B8C6E29E-401C-4F9C-8F08-E6E6462DA2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56"/>
          <a:stretch/>
        </p:blipFill>
        <p:spPr bwMode="auto">
          <a:xfrm>
            <a:off x="5220102" y="2170468"/>
            <a:ext cx="6427043" cy="4335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0AEBB68A-C09A-4FEE-8840-BEC4C0B651FA}"/>
              </a:ext>
            </a:extLst>
          </p:cNvPr>
          <p:cNvSpPr/>
          <p:nvPr/>
        </p:nvSpPr>
        <p:spPr>
          <a:xfrm>
            <a:off x="1330867" y="1514184"/>
            <a:ext cx="1023932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Модуль «Технологии обработки материалов и пищевых продуктов» 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6602083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67ABD229-CA77-4E82-AE2E-56B8BC1FA93C}"/>
              </a:ext>
            </a:extLst>
          </p:cNvPr>
          <p:cNvSpPr/>
          <p:nvPr/>
        </p:nvSpPr>
        <p:spPr>
          <a:xfrm>
            <a:off x="737936" y="1354560"/>
            <a:ext cx="4498207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Формы нарезки овощей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ученики могут проявлять фантазию и стремление творить, нарезая овощи разными способами: брусочки, соломка, кубики, ломтики, кружочки, дольки, кольца, полукольца, звёздочки, гребешки и другие. Затем из нарезанных овощей и других продуктов дети могут создавать, например, поросёнка, петушка, мышат, жирафа, грибка, цветы.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 descr="Picture background">
            <a:extLst>
              <a:ext uri="{FF2B5EF4-FFF2-40B4-BE49-F238E27FC236}">
                <a16:creationId xmlns:a16="http://schemas.microsoft.com/office/drawing/2014/main" id="{431D606F-B6FF-4DFB-B2B6-F4C9F3D4CB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618" y="1453414"/>
            <a:ext cx="3843994" cy="2521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Picture background">
            <a:extLst>
              <a:ext uri="{FF2B5EF4-FFF2-40B4-BE49-F238E27FC236}">
                <a16:creationId xmlns:a16="http://schemas.microsoft.com/office/drawing/2014/main" id="{B6FEECE8-F6E9-4F8F-A0AD-507C08493F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58" t="3650" r="3654" b="1754"/>
          <a:stretch/>
        </p:blipFill>
        <p:spPr bwMode="auto">
          <a:xfrm>
            <a:off x="9449087" y="396327"/>
            <a:ext cx="2454391" cy="3482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Picture background">
            <a:extLst>
              <a:ext uri="{FF2B5EF4-FFF2-40B4-BE49-F238E27FC236}">
                <a16:creationId xmlns:a16="http://schemas.microsoft.com/office/drawing/2014/main" id="{DDE2110D-0200-4790-B1C1-F63C9742F8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5800" y="4089313"/>
            <a:ext cx="3761466" cy="2507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Picture background">
            <a:extLst>
              <a:ext uri="{FF2B5EF4-FFF2-40B4-BE49-F238E27FC236}">
                <a16:creationId xmlns:a16="http://schemas.microsoft.com/office/drawing/2014/main" id="{317DF56A-990D-4E23-BB4F-FF8B92917C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826" y="4215707"/>
            <a:ext cx="2181225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63471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D3985E1C-0754-4AE4-9844-F4A0A2B1AEE2}"/>
              </a:ext>
            </a:extLst>
          </p:cNvPr>
          <p:cNvSpPr/>
          <p:nvPr/>
        </p:nvSpPr>
        <p:spPr>
          <a:xfrm>
            <a:off x="574308" y="1187768"/>
            <a:ext cx="4238324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Оформление готового блюда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ученикам предлагают приготовить любое блюдо и красиво его оформить. Затем родители, отведав это блюдо, пишут отзывы и ставят детям оценки. Также дети могут проявлять творчество в оформлении рецептов: например, рецепт в форме рыбы или блюдо с пирожками, где каждый пирожок — составляющая рецепта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DFC0FC7-5988-4247-B955-3BBA7BB578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0755" y="1322521"/>
            <a:ext cx="6852210" cy="4568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0207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8906ABCC-779D-4C72-BD36-10F17F32AC95}"/>
              </a:ext>
            </a:extLst>
          </p:cNvPr>
          <p:cNvSpPr/>
          <p:nvPr/>
        </p:nvSpPr>
        <p:spPr>
          <a:xfrm>
            <a:off x="805313" y="1850804"/>
            <a:ext cx="3352800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Материаловедение</a:t>
            </a:r>
            <a:r>
              <a:rPr lang="ru-RU" sz="2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обучающиеся знакомятся с текстильными волокнами, видами ткацких переплетений</a:t>
            </a:r>
            <a:endParaRPr lang="ru-RU" sz="2800" b="0" i="0" dirty="0">
              <a:solidFill>
                <a:srgbClr val="333333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1705680D-4C77-4A10-8F18-6BECBF8E28B6}"/>
              </a:ext>
            </a:extLst>
          </p:cNvPr>
          <p:cNvSpPr/>
          <p:nvPr/>
        </p:nvSpPr>
        <p:spPr>
          <a:xfrm>
            <a:off x="4294673" y="462633"/>
            <a:ext cx="451244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с тканью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 descr="Picture background">
            <a:extLst>
              <a:ext uri="{FF2B5EF4-FFF2-40B4-BE49-F238E27FC236}">
                <a16:creationId xmlns:a16="http://schemas.microsoft.com/office/drawing/2014/main" id="{F7303C3C-67C0-4FAD-A13B-6ED6E38DD3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3961" y="1328288"/>
            <a:ext cx="6448099" cy="4836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32440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1615</TotalTime>
  <Words>1141</Words>
  <Application>Microsoft Office PowerPoint</Application>
  <PresentationFormat>Широкоэкранный</PresentationFormat>
  <Paragraphs>145</Paragraphs>
  <Slides>40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40</vt:i4>
      </vt:variant>
    </vt:vector>
  </HeadingPairs>
  <TitlesOfParts>
    <vt:vector size="48" baseType="lpstr">
      <vt:lpstr>SimSun</vt:lpstr>
      <vt:lpstr>Arial</vt:lpstr>
      <vt:lpstr>Calibri</vt:lpstr>
      <vt:lpstr>Calibri Light</vt:lpstr>
      <vt:lpstr>Symbol</vt:lpstr>
      <vt:lpstr>Times New Roman</vt:lpstr>
      <vt:lpstr>YS Text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Педагогические технологии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Инструменты создания трехмерных моделей в КОМПАС 3D в 7 классах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Татьяна В. Кондрашова</dc:creator>
  <cp:lastModifiedBy>Лариса Д. Усманова</cp:lastModifiedBy>
  <cp:revision>95</cp:revision>
  <dcterms:created xsi:type="dcterms:W3CDTF">2025-01-10T06:09:35Z</dcterms:created>
  <dcterms:modified xsi:type="dcterms:W3CDTF">2025-03-14T06:18:21Z</dcterms:modified>
</cp:coreProperties>
</file>