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521" r:id="rId2"/>
    <p:sldId id="539" r:id="rId3"/>
    <p:sldId id="520" r:id="rId4"/>
    <p:sldId id="522" r:id="rId5"/>
    <p:sldId id="524" r:id="rId6"/>
    <p:sldId id="523" r:id="rId7"/>
    <p:sldId id="531" r:id="rId8"/>
    <p:sldId id="532" r:id="rId9"/>
    <p:sldId id="536" r:id="rId10"/>
    <p:sldId id="537" r:id="rId11"/>
    <p:sldId id="540" r:id="rId12"/>
    <p:sldId id="53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-485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B33B6-E0D6-41F4-81D6-C6CF4DFCF662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3C355-AB25-4F66-B0E8-0525CE6851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8695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24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6562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6690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099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6199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233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688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4182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696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194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654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99E07-DDCC-46EF-BD76-F398C6B06E4F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6D9D6-C68D-4F7A-BC71-EE3C8DDFC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62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AE6CCA-C3C4-7FAE-72B7-5D65B5167B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8872" y="1068662"/>
            <a:ext cx="10018426" cy="2910356"/>
          </a:xfrm>
        </p:spPr>
        <p:txBody>
          <a:bodyPr>
            <a:normAutofit/>
          </a:bodyPr>
          <a:lstStyle/>
          <a:p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Пластилинография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средство развития креативного мышления и творческих способностей обучающихся</a:t>
            </a:r>
          </a:p>
        </p:txBody>
      </p:sp>
      <p:pic>
        <p:nvPicPr>
          <p:cNvPr id="5" name="Рисунок 4" descr="Изображение выглядит как пласт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1873D127-7C28-E148-BC23-D0A29AAB4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8975" y="4062186"/>
            <a:ext cx="3870600" cy="2564273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D854F793-A322-4BA1-A428-4942A8BBB71E}"/>
              </a:ext>
            </a:extLst>
          </p:cNvPr>
          <p:cNvSpPr txBox="1">
            <a:spLocks/>
          </p:cNvSpPr>
          <p:nvPr/>
        </p:nvSpPr>
        <p:spPr>
          <a:xfrm rot="10800000" flipV="1">
            <a:off x="3320715" y="-155977"/>
            <a:ext cx="7045691" cy="18018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 N10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Бондаренко Карпа Алексеевича,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кавалера ордена Отечественной войны II степени Красноармейский район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Краснодарский край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43F5AA26-5960-4735-869A-3B905686EF48}"/>
              </a:ext>
            </a:extLst>
          </p:cNvPr>
          <p:cNvSpPr txBox="1">
            <a:spLocks/>
          </p:cNvSpPr>
          <p:nvPr/>
        </p:nvSpPr>
        <p:spPr>
          <a:xfrm rot="10800000" flipV="1">
            <a:off x="6371923" y="4225491"/>
            <a:ext cx="5045373" cy="15638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Андреевна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труда (технологии)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черчения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4283431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214B05-AB65-5579-D1CA-6B7EB4133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8597" y="4688330"/>
            <a:ext cx="7696581" cy="2034916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Работу покрыть лаком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оформить в рамку </a:t>
            </a:r>
          </a:p>
        </p:txBody>
      </p:sp>
      <p:pic>
        <p:nvPicPr>
          <p:cNvPr id="6" name="Объект 5" descr="Изображение выглядит как ваза, цветок, картина, в помещени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A4CA14E4-F503-C3DB-BAD0-818AD52BB9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97" t="5197" r="7195" b="3843"/>
          <a:stretch/>
        </p:blipFill>
        <p:spPr>
          <a:xfrm>
            <a:off x="3531583" y="220479"/>
            <a:ext cx="4967524" cy="5958941"/>
          </a:xfrm>
        </p:spPr>
      </p:pic>
    </p:spTree>
    <p:extLst>
      <p:ext uri="{BB962C8B-B14F-4D97-AF65-F5344CB8AC3E}">
        <p14:creationId xmlns:p14="http://schemas.microsoft.com/office/powerpoint/2010/main" xmlns="" val="2437854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/>
          <p:cNvSpPr>
            <a:spLocks noGrp="1"/>
          </p:cNvSpPr>
          <p:nvPr>
            <p:ph idx="1"/>
          </p:nvPr>
        </p:nvSpPr>
        <p:spPr>
          <a:xfrm>
            <a:off x="1520825" y="1458913"/>
            <a:ext cx="9834563" cy="4402137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Навыки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пластилинографии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могут быть полезны в некоторых профессиях, связанных с творчеством, например: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Скульптура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 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Архитектура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 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Дизайн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 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Анимация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 </a:t>
            </a:r>
          </a:p>
          <a:p>
            <a:endParaRPr lang="ru-RU" dirty="0"/>
          </a:p>
        </p:txBody>
      </p:sp>
      <p:pic>
        <p:nvPicPr>
          <p:cNvPr id="6" name="Рисунок 5" descr="tYy51p2Ouj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532" y="2394694"/>
            <a:ext cx="4964430" cy="29311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3C41BA5-8AEF-474E-8B94-D38C76BC6E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2135" y="829085"/>
            <a:ext cx="6931753" cy="1012024"/>
          </a:xfrm>
          <a:prstGeom prst="rect">
            <a:avLst/>
          </a:prstGeom>
        </p:spPr>
      </p:pic>
      <p:pic>
        <p:nvPicPr>
          <p:cNvPr id="6" name="Объект 3">
            <a:extLst>
              <a:ext uri="{FF2B5EF4-FFF2-40B4-BE49-F238E27FC236}">
                <a16:creationId xmlns:a16="http://schemas.microsoft.com/office/drawing/2014/main" xmlns="" id="{42D063A9-AAD2-474F-827B-59246DA98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644" y="1841109"/>
            <a:ext cx="651822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7095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за чудо?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за диво?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Нарисована картина!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Нарисована красиво.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бумаге краски нет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Нет гуаши, нет акрила.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Сделана из …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пластилина)</a:t>
            </a:r>
          </a:p>
          <a:p>
            <a:endParaRPr lang="ru-RU" dirty="0"/>
          </a:p>
        </p:txBody>
      </p:sp>
      <p:pic>
        <p:nvPicPr>
          <p:cNvPr id="6" name="Рисунок 5" descr="photo_2025-03-10_14-38-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877" y="787400"/>
            <a:ext cx="4243021" cy="56573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068D6B-815A-F260-65C9-1C8586EBD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762" y="597269"/>
            <a:ext cx="3012875" cy="823912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F8138B2-971B-AECD-F33B-E51F20659E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BF64DB5-B5E0-19C1-D7CA-1C6C45CA13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 технике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пластилинографии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изображения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FEBF60E-3B29-BD3F-086B-8875FE01B0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3BB884D-AC48-FBE7-7528-817D21FA9EB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умение учащихся работать  пластилином на горизонтальной плоскости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мелкую моторику</a:t>
            </a:r>
          </a:p>
        </p:txBody>
      </p:sp>
    </p:spTree>
    <p:extLst>
      <p:ext uri="{BB962C8B-B14F-4D97-AF65-F5344CB8AC3E}">
        <p14:creationId xmlns:p14="http://schemas.microsoft.com/office/powerpoint/2010/main" xmlns="" val="3469726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F84DA7-8129-5059-BF58-5076C9F34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5256" y="679316"/>
            <a:ext cx="3932237" cy="462013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урока</a:t>
            </a:r>
          </a:p>
        </p:txBody>
      </p:sp>
      <p:pic>
        <p:nvPicPr>
          <p:cNvPr id="6" name="Рисунок 5" descr="Изображение выглядит как человек, Детское искусство, одежда, Обуч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D0E22678-8D7A-B39D-DFB6-3BF91FD42FA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520" b="10520"/>
          <a:stretch>
            <a:fillRect/>
          </a:stretch>
        </p:blipFill>
        <p:spPr>
          <a:xfrm>
            <a:off x="6024613" y="1590189"/>
            <a:ext cx="5568231" cy="439672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2337079-4C87-395E-C12C-7068914EF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3886" y="1472264"/>
            <a:ext cx="5216893" cy="4514650"/>
          </a:xfrm>
        </p:spPr>
        <p:txBody>
          <a:bodyPr>
            <a:normAutofit/>
          </a:bodyPr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объяснительно-иллюстративный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endParaRPr lang="ru-RU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(объяснение нового материала с     	использованием примеров);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репродуктивный 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	(выполнение заданий по образцу)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30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B4D9F7-96E7-A7DD-7470-5609F2955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4760" y="305651"/>
            <a:ext cx="4066595" cy="1009651"/>
          </a:xfrm>
        </p:spPr>
        <p:txBody>
          <a:bodyPr>
            <a:normAutofit/>
          </a:bodyPr>
          <a:lstStyle/>
          <a:p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Пластилинография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7061B81-8578-EE7C-A308-071665147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667"/>
            <a:ext cx="10515600" cy="4627296"/>
          </a:xfrm>
        </p:spPr>
        <p:txBody>
          <a:bodyPr/>
          <a:lstStyle/>
          <a:p>
            <a:pPr algn="l">
              <a:spcAft>
                <a:spcPts val="600"/>
              </a:spcAft>
              <a:buNone/>
            </a:pPr>
            <a:r>
              <a:rPr lang="ru-RU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 декоративно-прикладного искусства, который представляет собой создание лепных картин с изображением более или менее выпуклых,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полуобъёмных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объектов на горизонтальной поверхности. </a:t>
            </a:r>
          </a:p>
          <a:p>
            <a:pPr algn="l">
              <a:spcAft>
                <a:spcPts val="600"/>
              </a:spcAft>
              <a:buNone/>
            </a:pPr>
            <a:endParaRPr lang="ru-RU" sz="800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Aft>
                <a:spcPts val="600"/>
              </a:spcAft>
              <a:buNone/>
            </a:pP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Основной материал — </a:t>
            </a:r>
            <a:r>
              <a:rPr lang="ru-RU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</a:t>
            </a:r>
          </a:p>
          <a:p>
            <a:pPr algn="l">
              <a:spcAft>
                <a:spcPts val="600"/>
              </a:spcAft>
              <a:buNone/>
            </a:pPr>
            <a:endParaRPr lang="ru-RU" sz="800" b="0" i="0" dirty="0">
              <a:solidFill>
                <a:srgbClr val="333333"/>
              </a:solidFill>
              <a:effectLst/>
              <a:latin typeface="YS Text"/>
            </a:endParaRPr>
          </a:p>
          <a:p>
            <a:pPr marL="0" indent="0" algn="l">
              <a:spcAft>
                <a:spcPts val="600"/>
              </a:spcAft>
              <a:buNone/>
            </a:pPr>
            <a:r>
              <a:rPr lang="ru-RU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В итоге получается объёмное изображение с разными по форме элементами, которое можно не просто посмотреть, но и потрогать, ощутить пальцами неровности и очертания фигур.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2888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FA702C-0CC9-1BB7-5BD9-F467A0974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514" y="1857675"/>
            <a:ext cx="4962486" cy="39739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Плотный цветной картон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Простой карандаш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Ластик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Пластилин  разных цветов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Стека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Влажные салфетки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552D3B6-FB3E-4F8B-803C-A97D8482EB1D}"/>
              </a:ext>
            </a:extLst>
          </p:cNvPr>
          <p:cNvSpPr/>
          <p:nvPr/>
        </p:nvSpPr>
        <p:spPr>
          <a:xfrm>
            <a:off x="3962400" y="535530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оборудование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507829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BF40BB-EECC-7CAC-C812-F072B5D9D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969" y="481263"/>
            <a:ext cx="5195907" cy="776288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приемы лепки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5A23EE-89B1-B29B-3BBF-F432EF1DF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1918" y="1767874"/>
            <a:ext cx="3138769" cy="363189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Отщипывание</a:t>
            </a:r>
          </a:p>
          <a:p>
            <a:pPr>
              <a:lnSpc>
                <a:spcPct val="10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Скатывание</a:t>
            </a:r>
          </a:p>
          <a:p>
            <a:pPr>
              <a:lnSpc>
                <a:spcPct val="100000"/>
              </a:lnSpc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Раскатываание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Вдавливание</a:t>
            </a:r>
          </a:p>
          <a:p>
            <a:pPr>
              <a:lnSpc>
                <a:spcPct val="10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Вытягивание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F675DB2-9620-43D5-AE1F-6DC6E90BA657}"/>
              </a:ext>
            </a:extLst>
          </p:cNvPr>
          <p:cNvSpPr/>
          <p:nvPr/>
        </p:nvSpPr>
        <p:spPr>
          <a:xfrm>
            <a:off x="6805061" y="1767874"/>
            <a:ext cx="3821230" cy="3190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400" indent="-230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Прищипывание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indent="-230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Соединение</a:t>
            </a:r>
          </a:p>
          <a:p>
            <a:pPr marL="230400" indent="-230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Оттиск</a:t>
            </a:r>
          </a:p>
          <a:p>
            <a:pPr marL="230400" indent="-230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Налеп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indent="-230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Вырезание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906696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514364-8F0A-42B7-1719-669C26821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129" y="0"/>
            <a:ext cx="3634338" cy="112106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1F92B0F-420D-2BC8-400E-835E5EA36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718" y="108429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Придумать идею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Обсудить ТБ работы с пластилином и инструментами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Нанести  рисунок карандашом на картон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Создать фон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заходя за контур рисунка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Перейти к мелким деталям рисунка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используя разные оттенки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наслаить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их тонким слоем друг на друга </a:t>
            </a:r>
          </a:p>
        </p:txBody>
      </p:sp>
      <p:pic>
        <p:nvPicPr>
          <p:cNvPr id="5" name="Объект 5" descr="Изображение выглядит как зарисовка, рисунок, бумага, Детское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FB99DD97-F94C-4716-922F-69B7437FE4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03" t="4520" r="11194" b="8629"/>
          <a:stretch/>
        </p:blipFill>
        <p:spPr>
          <a:xfrm>
            <a:off x="2192947" y="4042609"/>
            <a:ext cx="1959652" cy="2685449"/>
          </a:xfrm>
          <a:prstGeom prst="rect">
            <a:avLst/>
          </a:prstGeom>
        </p:spPr>
      </p:pic>
      <p:pic>
        <p:nvPicPr>
          <p:cNvPr id="6" name="Объект 5" descr="Изображение выглядит как искусство, рисунок, картина, зарисо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C66A5D57-979B-4110-832B-413999FB5E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85" t="8574" r="11322" b="17562"/>
          <a:stretch/>
        </p:blipFill>
        <p:spPr>
          <a:xfrm>
            <a:off x="5009879" y="4046720"/>
            <a:ext cx="2093451" cy="2681338"/>
          </a:xfrm>
          <a:prstGeom prst="rect">
            <a:avLst/>
          </a:prstGeom>
        </p:spPr>
      </p:pic>
      <p:pic>
        <p:nvPicPr>
          <p:cNvPr id="7" name="Объект 5" descr="Изображение выглядит как цветок, Детское искусство, картина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84247553-050C-41C8-8C9E-E9B5F634EF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88" t="11339" r="12640" b="15785"/>
          <a:stretch/>
        </p:blipFill>
        <p:spPr>
          <a:xfrm>
            <a:off x="8085221" y="4081111"/>
            <a:ext cx="1894481" cy="2608447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285ACE6F-32D3-47C3-8068-BD4342FD49BC}"/>
              </a:ext>
            </a:extLst>
          </p:cNvPr>
          <p:cNvSpPr/>
          <p:nvPr/>
        </p:nvSpPr>
        <p:spPr>
          <a:xfrm>
            <a:off x="1738977" y="3956662"/>
            <a:ext cx="453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25E0410-56E8-4A27-9995-F8E62108ABE1}"/>
              </a:ext>
            </a:extLst>
          </p:cNvPr>
          <p:cNvSpPr/>
          <p:nvPr/>
        </p:nvSpPr>
        <p:spPr>
          <a:xfrm>
            <a:off x="4555909" y="3956662"/>
            <a:ext cx="453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57761F4-E5A4-4725-BC01-26162DB39B86}"/>
              </a:ext>
            </a:extLst>
          </p:cNvPr>
          <p:cNvSpPr/>
          <p:nvPr/>
        </p:nvSpPr>
        <p:spPr>
          <a:xfrm>
            <a:off x="7631251" y="4004787"/>
            <a:ext cx="453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2656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1038B5-5AB3-A408-8BAC-0D21E3383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-465663"/>
            <a:ext cx="5259388" cy="6173444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Заполнить все пустые места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Листочки выкатать в форме жгутиков из нескольких оттенков зеленого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Стеком придавить к картону и придать форму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Работу проверить на отсутствие незаполненных мест</a:t>
            </a:r>
          </a:p>
        </p:txBody>
      </p:sp>
      <p:pic>
        <p:nvPicPr>
          <p:cNvPr id="6" name="Объект 5" descr="Изображение выглядит как цветок, картина, натюрморт, лепест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350A0A02-A446-47DF-3748-B50480BF1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9055" y="620008"/>
            <a:ext cx="4213487" cy="5617984"/>
          </a:xfrm>
        </p:spPr>
      </p:pic>
    </p:spTree>
    <p:extLst>
      <p:ext uri="{BB962C8B-B14F-4D97-AF65-F5344CB8AC3E}">
        <p14:creationId xmlns:p14="http://schemas.microsoft.com/office/powerpoint/2010/main" xmlns="" val="10446172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229</Words>
  <Application>Microsoft Office PowerPoint</Application>
  <PresentationFormat>Произвольный</PresentationFormat>
  <Paragraphs>66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Пластилинография  как средство развития креативного мышления и творческих способностей обучающихся</vt:lpstr>
      <vt:lpstr>Слайд 2</vt:lpstr>
      <vt:lpstr>Цели и задачи</vt:lpstr>
      <vt:lpstr>Методы урока</vt:lpstr>
      <vt:lpstr>Пластилинография</vt:lpstr>
      <vt:lpstr>1. Плотный цветной картон 2. Простой карандаш  3. Ластик 4. Пластилин  разных цветов 5. Стека 6. Влажные салфетки </vt:lpstr>
      <vt:lpstr>Основные приемы лепки</vt:lpstr>
      <vt:lpstr>Этапы работы</vt:lpstr>
      <vt:lpstr>6. Заполнить все пустые места  7. Листочки выкатать в форме жгутиков из нескольких оттенков зеленого   8. Стеком придавить к картону и придать форму   9. Работу проверить на отсутствие незаполненных мест</vt:lpstr>
      <vt:lpstr> 10. Работу покрыть лаком, оформить в рамку 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В. Кондрашова</dc:creator>
  <cp:lastModifiedBy>Елена</cp:lastModifiedBy>
  <cp:revision>39</cp:revision>
  <dcterms:created xsi:type="dcterms:W3CDTF">2025-01-10T06:09:35Z</dcterms:created>
  <dcterms:modified xsi:type="dcterms:W3CDTF">2025-03-12T18:03:30Z</dcterms:modified>
</cp:coreProperties>
</file>