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58" r:id="rId6"/>
    <p:sldId id="262" r:id="rId7"/>
    <p:sldId id="260" r:id="rId8"/>
    <p:sldId id="263" r:id="rId9"/>
    <p:sldId id="265" r:id="rId10"/>
    <p:sldId id="270" r:id="rId11"/>
    <p:sldId id="282" r:id="rId12"/>
    <p:sldId id="266" r:id="rId13"/>
    <p:sldId id="264" r:id="rId14"/>
    <p:sldId id="281" r:id="rId15"/>
    <p:sldId id="279" r:id="rId16"/>
    <p:sldId id="280" r:id="rId17"/>
    <p:sldId id="269" r:id="rId18"/>
    <p:sldId id="278" r:id="rId19"/>
    <p:sldId id="267" r:id="rId20"/>
    <p:sldId id="27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0FD3"/>
    <a:srgbClr val="3C12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8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24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562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690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99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199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33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88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182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96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94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546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99E07-DDCC-46EF-BD76-F398C6B06E4F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6D9D6-C68D-4F7A-BC71-EE3C8DDFC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2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4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6.png"/><Relationship Id="rId5" Type="http://schemas.openxmlformats.org/officeDocument/2006/relationships/image" Target="../media/image25.png"/><Relationship Id="rId10" Type="http://schemas.openxmlformats.org/officeDocument/2006/relationships/image" Target="../media/image35.gif"/><Relationship Id="rId4" Type="http://schemas.openxmlformats.org/officeDocument/2006/relationships/image" Target="../media/image16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4.png"/><Relationship Id="rId7" Type="http://schemas.openxmlformats.org/officeDocument/2006/relationships/image" Target="../media/image3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42.png"/><Relationship Id="rId4" Type="http://schemas.openxmlformats.org/officeDocument/2006/relationships/image" Target="../media/image16.png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88"/>
          <p:cNvSpPr txBox="1"/>
          <p:nvPr/>
        </p:nvSpPr>
        <p:spPr>
          <a:xfrm>
            <a:off x="251039" y="4856625"/>
            <a:ext cx="6916677" cy="1384418"/>
          </a:xfrm>
          <a:prstGeom prst="rect">
            <a:avLst/>
          </a:prstGeom>
        </p:spPr>
        <p:txBody>
          <a:bodyPr vert="horz" lIns="91362" tIns="45680" rIns="91362" bIns="45680" anchor="ctr">
            <a:noAutofit/>
          </a:bodyPr>
          <a:lstStyle>
            <a:defPPr/>
            <a:lvl1pPr marL="0" lvl="0" indent="0" algn="ctr"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1" i="1" dirty="0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</a:rPr>
              <a:t>Терновая Людмила Николаевна, </a:t>
            </a: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проректор по научной и инновационной деятельности, цифровой трансформации и медиакоммуникации, канд.пед.наук</a:t>
            </a:r>
          </a:p>
          <a:p>
            <a:pPr algn="l"/>
            <a:r>
              <a:rPr sz="2000" b="1" i="1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endParaRPr sz="1800" b="1" i="1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" name="Shape 191"/>
          <p:cNvSpPr txBox="1"/>
          <p:nvPr/>
        </p:nvSpPr>
        <p:spPr>
          <a:xfrm>
            <a:off x="936420" y="2623857"/>
            <a:ext cx="10195496" cy="1494887"/>
          </a:xfrm>
          <a:prstGeom prst="rect">
            <a:avLst/>
          </a:prstGeom>
        </p:spPr>
        <p:txBody>
          <a:bodyPr vert="horz" lIns="91440" tIns="45720" rIns="91440" bIns="45720" anchor="t">
            <a:noAutofit/>
          </a:bodyPr>
          <a:lstStyle>
            <a:defPPr/>
            <a:lvl1pPr marL="0" lvl="0" indent="0" algn="ctr">
              <a:lnSpc>
                <a:spcPct val="90000"/>
              </a:lnSpc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latin typeface="Arial"/>
                <a:ea typeface="Arial"/>
                <a:cs typeface="Arial"/>
              </a:rPr>
              <a:t>Профильные классы в системе образования Краснодарского </a:t>
            </a:r>
            <a:r>
              <a:rPr lang="ru-RU" sz="3200" b="1" dirty="0" smtClean="0">
                <a:latin typeface="Arial"/>
                <a:ea typeface="Arial"/>
                <a:cs typeface="Arial"/>
              </a:rPr>
              <a:t>края</a:t>
            </a:r>
          </a:p>
          <a:p>
            <a:r>
              <a:rPr lang="ru-RU" sz="3200" b="1" dirty="0" smtClean="0">
                <a:latin typeface="Arial"/>
                <a:ea typeface="Arial"/>
                <a:cs typeface="Arial"/>
              </a:rPr>
              <a:t>«Инженерные классы 2.0»</a:t>
            </a:r>
            <a:endParaRPr sz="3200" b="1" dirty="0">
              <a:latin typeface="Arial"/>
              <a:ea typeface="Arial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000" y="306160"/>
            <a:ext cx="1719568" cy="17223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070" y="555543"/>
            <a:ext cx="1131351" cy="11329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147" y="620407"/>
            <a:ext cx="1003187" cy="10031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180" y="585871"/>
            <a:ext cx="1072258" cy="10722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915" y="650542"/>
            <a:ext cx="942916" cy="94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24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242" y="42685"/>
            <a:ext cx="864422" cy="865819"/>
          </a:xfrm>
          <a:prstGeom prst="rect">
            <a:avLst/>
          </a:prstGeom>
        </p:spPr>
      </p:pic>
      <p:sp>
        <p:nvSpPr>
          <p:cNvPr id="7" name="Shape 196"/>
          <p:cNvSpPr txBox="1">
            <a:spLocks/>
          </p:cNvSpPr>
          <p:nvPr/>
        </p:nvSpPr>
        <p:spPr>
          <a:xfrm>
            <a:off x="1405101" y="125512"/>
            <a:ext cx="9708527" cy="1753496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КРАЕВОЙ КОНКУРС </a:t>
            </a:r>
            <a:endParaRPr lang="ru-RU" sz="32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 внеурочной деятельности по профильному обучению в 2025 году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3785" y="1601213"/>
            <a:ext cx="57193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/>
              <a:t>Сроки проведения конкурса в </a:t>
            </a:r>
            <a:r>
              <a:rPr lang="ru-RU" sz="2000" b="1" i="1" dirty="0"/>
              <a:t>заочном формате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с 26 февраля по 26 апреля 2025 года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85" y="2396472"/>
            <a:ext cx="3222641" cy="406553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2" name="Прямоугольник 21"/>
          <p:cNvSpPr/>
          <p:nvPr/>
        </p:nvSpPr>
        <p:spPr>
          <a:xfrm>
            <a:off x="6821666" y="1879008"/>
            <a:ext cx="551974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1 этап – с  февраля по  апреля 2025 года:</a:t>
            </a:r>
          </a:p>
          <a:p>
            <a:r>
              <a:rPr lang="ru-RU" sz="1400" b="1" dirty="0"/>
              <a:t>1) - прием заявок (в формате PDF и </a:t>
            </a:r>
            <a:r>
              <a:rPr lang="ru-RU" sz="1400" b="1" dirty="0" err="1"/>
              <a:t>Word</a:t>
            </a:r>
            <a:r>
              <a:rPr lang="ru-RU" sz="1400" b="1" dirty="0"/>
              <a:t>, согласно Приложению 1 к данному положению) и согласия на обработку персональных данных (в формате PDF и </a:t>
            </a:r>
            <a:r>
              <a:rPr lang="ru-RU" sz="1400" b="1" dirty="0" err="1"/>
              <a:t>Word</a:t>
            </a:r>
            <a:r>
              <a:rPr lang="ru-RU" sz="1400" b="1" dirty="0"/>
              <a:t>, согласно Приложению 2 к данному положению) по электронному адресу:</a:t>
            </a:r>
          </a:p>
          <a:p>
            <a:r>
              <a:rPr lang="ru-RU" sz="1400" b="1" dirty="0"/>
              <a:t>- учителя физики, химии, биологии по адресу: estesv@mail.ru  </a:t>
            </a:r>
          </a:p>
          <a:p>
            <a:r>
              <a:rPr lang="ru-RU" sz="1400" b="1" dirty="0"/>
              <a:t>- учителя математики, информатики по адресу: kmii@iro23.ru </a:t>
            </a:r>
          </a:p>
          <a:p>
            <a:r>
              <a:rPr lang="ru-RU" sz="1400" b="1" i="1" dirty="0"/>
              <a:t>2) - прием конкурсных материалов в центр мониторинговых исследований и методического сопровождения инновационной деятельности (по электронному адресу nio@iro23.info) от муниципалитета: комплект программ курсов внеурочной деятельности с сопроводительным письмом (Приложение 4 к письму Института от 14.01.2025 г. № 01-20/101).</a:t>
            </a:r>
          </a:p>
          <a:p>
            <a:endParaRPr lang="ru-RU" sz="500" b="1" i="1" dirty="0"/>
          </a:p>
          <a:p>
            <a:r>
              <a:rPr lang="ru-RU" b="1" i="1" dirty="0">
                <a:solidFill>
                  <a:srgbClr val="7030A0"/>
                </a:solidFill>
              </a:rPr>
              <a:t>2 этап – с 01 апреля по 21 апреля 2025 года</a:t>
            </a:r>
            <a:r>
              <a:rPr lang="ru-RU" b="1" i="1" dirty="0"/>
              <a:t> – </a:t>
            </a:r>
            <a:r>
              <a:rPr lang="ru-RU" sz="1600" b="1" i="1" dirty="0"/>
              <a:t>предварительная экспертиза присланных материалов</a:t>
            </a:r>
            <a:endParaRPr lang="ru-RU" b="1" i="1" dirty="0"/>
          </a:p>
          <a:p>
            <a:endParaRPr lang="ru-RU" sz="900" b="1" i="1" dirty="0"/>
          </a:p>
          <a:p>
            <a:r>
              <a:rPr lang="ru-RU" b="1" i="1" dirty="0">
                <a:solidFill>
                  <a:srgbClr val="7030A0"/>
                </a:solidFill>
              </a:rPr>
              <a:t>3 этап – с 21 апреля по 25 апреля 2025 года</a:t>
            </a:r>
            <a:r>
              <a:rPr lang="ru-RU" b="1" i="1" dirty="0"/>
              <a:t> – </a:t>
            </a:r>
            <a:r>
              <a:rPr lang="ru-RU" sz="1600" b="1" i="1" dirty="0"/>
              <a:t>подведение итогов: определение 1 победителя и </a:t>
            </a:r>
          </a:p>
          <a:p>
            <a:r>
              <a:rPr lang="ru-RU" sz="1600" b="1" i="1" dirty="0"/>
              <a:t>3 призеров</a:t>
            </a:r>
          </a:p>
          <a:p>
            <a:endParaRPr lang="ru-RU" b="1" i="1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283" y="2534745"/>
            <a:ext cx="3175659" cy="419345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10136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795" y="2904477"/>
            <a:ext cx="2802869" cy="382251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268" y="2467897"/>
            <a:ext cx="2798991" cy="412730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242" y="42685"/>
            <a:ext cx="864422" cy="865819"/>
          </a:xfrm>
          <a:prstGeom prst="rect">
            <a:avLst/>
          </a:prstGeom>
        </p:spPr>
      </p:pic>
      <p:sp>
        <p:nvSpPr>
          <p:cNvPr id="7" name="Shape 196"/>
          <p:cNvSpPr txBox="1">
            <a:spLocks/>
          </p:cNvSpPr>
          <p:nvPr/>
        </p:nvSpPr>
        <p:spPr>
          <a:xfrm>
            <a:off x="1408668" y="42685"/>
            <a:ext cx="9708527" cy="1406222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Региональный каталог рабочих программ курсов внеурочной деятельности</a:t>
            </a:r>
            <a:endParaRPr lang="ru-RU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57" y="1356852"/>
            <a:ext cx="3430830" cy="467032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16" y="1402880"/>
            <a:ext cx="3250710" cy="467032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8697649" y="1144458"/>
            <a:ext cx="3363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До 1 апреля 2025 года</a:t>
            </a:r>
          </a:p>
          <a:p>
            <a:endParaRPr lang="ru-RU" sz="700" b="1" dirty="0">
              <a:solidFill>
                <a:srgbClr val="7030A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Электронный адрес  </a:t>
            </a:r>
            <a:r>
              <a:rPr lang="en-US" sz="2400" b="1" i="1" dirty="0" smtClean="0">
                <a:solidFill>
                  <a:srgbClr val="7030A0"/>
                </a:solidFill>
              </a:rPr>
              <a:t>nio@iro23.info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050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242" y="42685"/>
            <a:ext cx="864422" cy="865819"/>
          </a:xfrm>
          <a:prstGeom prst="rect">
            <a:avLst/>
          </a:prstGeom>
        </p:spPr>
      </p:pic>
      <p:sp>
        <p:nvSpPr>
          <p:cNvPr id="7" name="Shape 196"/>
          <p:cNvSpPr txBox="1">
            <a:spLocks/>
          </p:cNvSpPr>
          <p:nvPr/>
        </p:nvSpPr>
        <p:spPr>
          <a:xfrm>
            <a:off x="-282833" y="1833025"/>
            <a:ext cx="6085409" cy="68317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КОНФЕРЕНЦИИ </a:t>
            </a:r>
            <a:endParaRPr lang="ru-RU" sz="3200" b="1" kern="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1470" y="2807847"/>
            <a:ext cx="5778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Организация профильного обучения: модели, ресурсы, возможности сетевого </a:t>
            </a:r>
            <a:r>
              <a:rPr lang="ru-RU" b="1" i="1" dirty="0" smtClean="0"/>
              <a:t>взаимодействия г. Сочи</a:t>
            </a:r>
            <a:endParaRPr lang="ru-RU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29490" y="2450059"/>
            <a:ext cx="772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Март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73386" y="3391148"/>
            <a:ext cx="8851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Август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1706" y="3784366"/>
            <a:ext cx="60370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Точка роста: успешные практики реализации проекта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03854" y="4356166"/>
            <a:ext cx="1112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Октябрь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2960" y="4650490"/>
            <a:ext cx="6678641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ru-RU" sz="200" b="1" i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i="1" dirty="0"/>
              <a:t>Успешные методы и приемы преподавания математики, информатики и труда (технологии) в школе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500" b="1" i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i="1" dirty="0"/>
              <a:t>Методические и педагогические аспекты в организации профильного инженерного обучения в сетевом взаимодействии школа –ВУЗ- предприятие </a:t>
            </a:r>
            <a:endParaRPr lang="ru-RU" b="1" i="1" dirty="0" smtClean="0"/>
          </a:p>
        </p:txBody>
      </p:sp>
      <p:sp>
        <p:nvSpPr>
          <p:cNvPr id="17" name="Прямоугольник 16"/>
          <p:cNvSpPr/>
          <p:nvPr/>
        </p:nvSpPr>
        <p:spPr>
          <a:xfrm>
            <a:off x="196588" y="687070"/>
            <a:ext cx="59281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Май </a:t>
            </a: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КОНЦЕПЦИЯ</a:t>
            </a:r>
            <a:endParaRPr lang="ru-RU" sz="2800" b="1" dirty="0">
              <a:solidFill>
                <a:srgbClr val="C00000"/>
              </a:solidFill>
            </a:endParaRPr>
          </a:p>
          <a:p>
            <a:pPr algn="ctr"/>
            <a:r>
              <a:rPr lang="ru-RU" b="1" i="1" dirty="0"/>
              <a:t>Разработка концепции профилизации системы образования 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741701" y="802368"/>
            <a:ext cx="37622" cy="5323129"/>
          </a:xfrm>
          <a:prstGeom prst="line">
            <a:avLst/>
          </a:prstGeom>
          <a:ln w="19050">
            <a:solidFill>
              <a:srgbClr val="340F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hape 196"/>
          <p:cNvSpPr txBox="1">
            <a:spLocks/>
          </p:cNvSpPr>
          <p:nvPr/>
        </p:nvSpPr>
        <p:spPr>
          <a:xfrm>
            <a:off x="6644210" y="225332"/>
            <a:ext cx="5688119" cy="68317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СТАЖИРОВКИ</a:t>
            </a:r>
            <a:endParaRPr lang="ru-RU" sz="3200" b="1" kern="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921909" y="802368"/>
            <a:ext cx="772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Март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759879" y="1117957"/>
            <a:ext cx="5613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В рамках конференции по профильному обучению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b="1" i="1" dirty="0" smtClean="0"/>
              <a:t>г. Сочи 27 марта МБОУ СОШ № 9</a:t>
            </a:r>
            <a:endParaRPr lang="ru-RU" b="1" i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8791935" y="1764288"/>
            <a:ext cx="12755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Сентябрь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669537" y="1999247"/>
            <a:ext cx="31495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В рамках конференции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b="1" i="1" dirty="0" smtClean="0"/>
              <a:t>г. Гулькевичи 19.09.2025 года</a:t>
            </a:r>
            <a:endParaRPr lang="ru-RU" b="1" i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8791935" y="2680482"/>
            <a:ext cx="10711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Ноябрь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355156" y="3002267"/>
            <a:ext cx="43784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Один день в Инженерном </a:t>
            </a:r>
            <a:r>
              <a:rPr lang="ru-RU" b="1" i="1" dirty="0" smtClean="0">
                <a:solidFill>
                  <a:srgbClr val="002060"/>
                </a:solidFill>
              </a:rPr>
              <a:t>классе</a:t>
            </a:r>
          </a:p>
          <a:p>
            <a:r>
              <a:rPr lang="ru-RU" b="1" i="1" dirty="0" smtClean="0"/>
              <a:t>Кавказский район 21.11.2025 года</a:t>
            </a:r>
            <a:endParaRPr lang="ru-RU" b="1" i="1" dirty="0"/>
          </a:p>
          <a:p>
            <a:endParaRPr lang="ru-RU" b="1" i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8812907" y="3584311"/>
            <a:ext cx="1136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Декабрь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638437" y="3925597"/>
            <a:ext cx="35825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Один день в Инженерном </a:t>
            </a:r>
            <a:r>
              <a:rPr lang="ru-RU" b="1" i="1" dirty="0" smtClean="0">
                <a:solidFill>
                  <a:srgbClr val="002060"/>
                </a:solidFill>
              </a:rPr>
              <a:t>классе</a:t>
            </a:r>
          </a:p>
          <a:p>
            <a:pPr algn="ctr"/>
            <a:r>
              <a:rPr lang="ru-RU" b="1" i="1" dirty="0" err="1" smtClean="0"/>
              <a:t>Лабинский</a:t>
            </a:r>
            <a:r>
              <a:rPr lang="ru-RU" b="1" i="1" dirty="0" smtClean="0"/>
              <a:t> район 05.12.2025 года</a:t>
            </a:r>
            <a:endParaRPr lang="ru-RU" b="1" i="1" dirty="0"/>
          </a:p>
          <a:p>
            <a:endParaRPr lang="ru-RU" b="1" i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784482" y="4927395"/>
            <a:ext cx="551974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Сентябрь-октябрь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sz="24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АУДИТ</a:t>
            </a:r>
          </a:p>
          <a:p>
            <a:pPr algn="ctr"/>
            <a:endParaRPr lang="ru-RU" sz="900" b="1" i="1" dirty="0" smtClean="0"/>
          </a:p>
          <a:p>
            <a:pPr algn="ctr"/>
            <a:r>
              <a:rPr lang="ru-RU" b="1" i="1" dirty="0" smtClean="0"/>
              <a:t>Реализация </a:t>
            </a:r>
            <a:r>
              <a:rPr lang="ru-RU" b="1" i="1" dirty="0"/>
              <a:t>профильного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489089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312" y="393106"/>
            <a:ext cx="416850" cy="4168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568" y="368223"/>
            <a:ext cx="465973" cy="4666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242" y="42685"/>
            <a:ext cx="864422" cy="8658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947" y="299330"/>
            <a:ext cx="535510" cy="5355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026" y="255534"/>
            <a:ext cx="561647" cy="561647"/>
          </a:xfrm>
          <a:prstGeom prst="rect">
            <a:avLst/>
          </a:prstGeom>
        </p:spPr>
      </p:pic>
      <p:sp>
        <p:nvSpPr>
          <p:cNvPr id="8" name="Shape 196"/>
          <p:cNvSpPr txBox="1">
            <a:spLocks/>
          </p:cNvSpPr>
          <p:nvPr/>
        </p:nvSpPr>
        <p:spPr>
          <a:xfrm>
            <a:off x="2128053" y="220389"/>
            <a:ext cx="5688119" cy="68317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МЕТОДИЧЕСКИЕ ПРОДУКТЫ</a:t>
            </a:r>
            <a:endParaRPr lang="ru-RU" sz="3200" b="1" kern="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33653" y="1481479"/>
            <a:ext cx="61259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i="1" dirty="0">
                <a:solidFill>
                  <a:srgbClr val="7030A0"/>
                </a:solidFill>
              </a:rPr>
              <a:t>Сборник</a:t>
            </a:r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Рабочие программы внеурочной деятельности и элективных курсов, агротехнологической и медицинской направленности 5-11 классов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i="1" dirty="0">
                <a:solidFill>
                  <a:srgbClr val="7030A0"/>
                </a:solidFill>
              </a:rPr>
              <a:t>Сборник программ</a:t>
            </a:r>
          </a:p>
          <a:p>
            <a:r>
              <a:rPr lang="ru-RU" b="1" dirty="0">
                <a:latin typeface="Times New Roman" panose="02020603050405020304" pitchFamily="18" charset="0"/>
              </a:rPr>
              <a:t>Разработка регионального каталога программ внеурочной деятельности по профильному обучению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i="1" dirty="0" smtClean="0">
                <a:solidFill>
                  <a:srgbClr val="7030A0"/>
                </a:solidFill>
              </a:rPr>
              <a:t>Электронный </a:t>
            </a:r>
            <a:r>
              <a:rPr lang="ru-RU" b="1" i="1" dirty="0">
                <a:solidFill>
                  <a:srgbClr val="7030A0"/>
                </a:solidFill>
              </a:rPr>
              <a:t>сборник </a:t>
            </a:r>
          </a:p>
          <a:p>
            <a:r>
              <a:rPr lang="ru-RU" b="1" dirty="0">
                <a:latin typeface="Times New Roman" panose="02020603050405020304" pitchFamily="18" charset="0"/>
              </a:rPr>
              <a:t>Успешные методы и приемы преподавания математики, информатики и труда (технологии) в школе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7030A0"/>
                </a:solidFill>
              </a:rPr>
              <a:t>Электронный сборник </a:t>
            </a:r>
          </a:p>
          <a:p>
            <a:r>
              <a:rPr lang="ru-RU" b="1" dirty="0">
                <a:latin typeface="Times New Roman" panose="02020603050405020304" pitchFamily="18" charset="0"/>
              </a:rPr>
              <a:t>Методические и педагогические аспекты в организации профильного инженерного обучения в сетевом взаимодействии школа –ВУЗ- предприятие   </a:t>
            </a:r>
          </a:p>
          <a:p>
            <a:endParaRPr lang="ru-RU" b="1" dirty="0">
              <a:latin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00114" y="903561"/>
            <a:ext cx="8098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Июнь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49016" y="3690614"/>
            <a:ext cx="1112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Октябрь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6843" y="4090724"/>
            <a:ext cx="60768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i="1" dirty="0">
                <a:solidFill>
                  <a:srgbClr val="7030A0"/>
                </a:solidFill>
              </a:rPr>
              <a:t>Электронный сборник</a:t>
            </a:r>
          </a:p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Программы внеурочной деятельности и дополнительного образования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821471" y="997763"/>
            <a:ext cx="1136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Декабрь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64163" y="1389147"/>
            <a:ext cx="612597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i="1" dirty="0">
                <a:solidFill>
                  <a:srgbClr val="7030A0"/>
                </a:solidFill>
              </a:rPr>
              <a:t>Сборник</a:t>
            </a:r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Рабочие программы курсов внеурочной деятельности и/или элективных курсов по профильному обучению </a:t>
            </a:r>
          </a:p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5-11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классы</a:t>
            </a:r>
          </a:p>
          <a:p>
            <a:endParaRPr lang="ru-RU" sz="11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i="1" dirty="0">
                <a:solidFill>
                  <a:srgbClr val="7030A0"/>
                </a:solidFill>
              </a:rPr>
              <a:t>Сборник материалов</a:t>
            </a:r>
          </a:p>
          <a:p>
            <a:r>
              <a:rPr lang="ru-RU" b="1" dirty="0">
                <a:latin typeface="Times New Roman" panose="02020603050405020304" pitchFamily="18" charset="0"/>
              </a:rPr>
              <a:t>Организация профильного обучения: модели, ресурсы, возможности сетевого </a:t>
            </a:r>
            <a:r>
              <a:rPr lang="ru-RU" b="1" dirty="0" smtClean="0">
                <a:latin typeface="Times New Roman" panose="02020603050405020304" pitchFamily="18" charset="0"/>
              </a:rPr>
              <a:t>взаимодействия</a:t>
            </a:r>
            <a:endParaRPr lang="ru-RU" b="1" dirty="0">
              <a:latin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49016" y="4950577"/>
            <a:ext cx="1136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Декабрь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56843" y="5300347"/>
            <a:ext cx="60768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i="1" dirty="0">
                <a:solidFill>
                  <a:srgbClr val="7030A0"/>
                </a:solidFill>
              </a:rPr>
              <a:t>Электронный сборник</a:t>
            </a:r>
          </a:p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Рабочие программы внеурочной деятельности и элективных курсов, направленные на формирование естественнонаучной грамотности обучающихся 5-11 классов </a:t>
            </a:r>
          </a:p>
        </p:txBody>
      </p:sp>
    </p:spTree>
    <p:extLst>
      <p:ext uri="{BB962C8B-B14F-4D97-AF65-F5344CB8AC3E}">
        <p14:creationId xmlns:p14="http://schemas.microsoft.com/office/powerpoint/2010/main" val="2330903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893" y="3876395"/>
            <a:ext cx="4010407" cy="278676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143" y="3915464"/>
            <a:ext cx="3753602" cy="27086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Shape 196"/>
          <p:cNvSpPr txBox="1">
            <a:spLocks/>
          </p:cNvSpPr>
          <p:nvPr/>
        </p:nvSpPr>
        <p:spPr>
          <a:xfrm>
            <a:off x="1520891" y="235498"/>
            <a:ext cx="10264877" cy="774496"/>
          </a:xfrm>
          <a:prstGeom prst="rect">
            <a:avLst/>
          </a:prstGeom>
        </p:spPr>
        <p:txBody>
          <a:bodyPr vert="horz" lIns="91440" tIns="45720" rIns="91440" bIns="45720" anchor="ctr">
            <a:normAutofit fontScale="77500" lnSpcReduction="20000"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Профильное обучение в системе образования Краснодарского края. </a:t>
            </a:r>
            <a:r>
              <a:rPr lang="ru-RU" sz="4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АТЛАС</a:t>
            </a:r>
            <a:endParaRPr lang="ru-RU" sz="4600" b="1" kern="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71" y="3863763"/>
            <a:ext cx="4090400" cy="282185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48" y="1891852"/>
            <a:ext cx="4135100" cy="285581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2" y="941685"/>
            <a:ext cx="5332157" cy="276507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1" name="Прямоугольник 20"/>
          <p:cNvSpPr/>
          <p:nvPr/>
        </p:nvSpPr>
        <p:spPr>
          <a:xfrm>
            <a:off x="6208406" y="1150981"/>
            <a:ext cx="58408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https://iro23.ru/?page_id=74260</a:t>
            </a:r>
          </a:p>
        </p:txBody>
      </p:sp>
      <p:sp>
        <p:nvSpPr>
          <p:cNvPr id="22" name="Овал 21"/>
          <p:cNvSpPr/>
          <p:nvPr/>
        </p:nvSpPr>
        <p:spPr>
          <a:xfrm>
            <a:off x="122771" y="1946788"/>
            <a:ext cx="1573161" cy="2221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>
            <a:off x="327582" y="2418735"/>
            <a:ext cx="193528" cy="1278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820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312" y="393106"/>
            <a:ext cx="416850" cy="4168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568" y="368223"/>
            <a:ext cx="465973" cy="4666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242" y="42685"/>
            <a:ext cx="864422" cy="8658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947" y="299330"/>
            <a:ext cx="535510" cy="5355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026" y="255534"/>
            <a:ext cx="561647" cy="561647"/>
          </a:xfrm>
          <a:prstGeom prst="rect">
            <a:avLst/>
          </a:prstGeom>
        </p:spPr>
      </p:pic>
      <p:sp>
        <p:nvSpPr>
          <p:cNvPr id="12" name="Shape 196"/>
          <p:cNvSpPr txBox="1">
            <a:spLocks/>
          </p:cNvSpPr>
          <p:nvPr/>
        </p:nvSpPr>
        <p:spPr>
          <a:xfrm>
            <a:off x="2128053" y="220389"/>
            <a:ext cx="5688119" cy="68317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МЕТОДИЧЕСКИЕ ПРОДУКТЫ</a:t>
            </a:r>
            <a:endParaRPr lang="ru-RU" sz="3200" b="1" kern="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0800000" flipV="1">
            <a:off x="228351" y="969661"/>
            <a:ext cx="7352320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spc="5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Методические материалы </a:t>
            </a:r>
          </a:p>
          <a:p>
            <a:pPr algn="ctr"/>
            <a:r>
              <a:rPr lang="ru-RU" sz="2000" b="1" spc="5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кафедры естественнонаучного образования</a:t>
            </a:r>
            <a:endParaRPr lang="ru-RU" sz="2000" b="1" spc="5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8977" y="2684206"/>
            <a:ext cx="2355194" cy="386524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4056" y="1956485"/>
            <a:ext cx="2624399" cy="409779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609" y="1756282"/>
            <a:ext cx="2835062" cy="449819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4" name="Picture 8" descr="http://qrcoder.ru/code/?https%3A%2F%2Firo23.ru%2Fwp-content%2Fuploads%2F2024%2F10%2F%25D0%25A1%25D0%25B1%25D0%25BE%25D1%2580%25D0%25BD%25D0%25B8%25D0%25BA-%25D0%25A0%25D0%259F-%25D0%2590%25D0%25B3%25D1%2580%25D0%25BE.pdf&amp;4&amp;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419" y="4984162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bject 2"/>
          <p:cNvSpPr txBox="1">
            <a:spLocks/>
          </p:cNvSpPr>
          <p:nvPr/>
        </p:nvSpPr>
        <p:spPr>
          <a:xfrm rot="10800000" flipV="1">
            <a:off x="7004171" y="1598697"/>
            <a:ext cx="5411831" cy="62837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Программа внеурочной деятельности по БПЛА</a:t>
            </a:r>
            <a:endParaRPr lang="ru-RU" sz="2000" b="1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617888" y="4746132"/>
            <a:ext cx="1461331" cy="811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4"/>
          <a:stretch/>
        </p:blipFill>
        <p:spPr>
          <a:xfrm>
            <a:off x="9054622" y="2684206"/>
            <a:ext cx="3061349" cy="399279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21457" y="4909392"/>
            <a:ext cx="1767609" cy="17676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616" y="2404733"/>
            <a:ext cx="2906143" cy="4240853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25354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312" y="393106"/>
            <a:ext cx="416850" cy="4168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568" y="368223"/>
            <a:ext cx="465973" cy="4666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242" y="42685"/>
            <a:ext cx="864422" cy="8658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947" y="299330"/>
            <a:ext cx="535510" cy="5355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026" y="255534"/>
            <a:ext cx="561647" cy="561647"/>
          </a:xfrm>
          <a:prstGeom prst="rect">
            <a:avLst/>
          </a:prstGeom>
        </p:spPr>
      </p:pic>
      <p:sp>
        <p:nvSpPr>
          <p:cNvPr id="12" name="Shape 196"/>
          <p:cNvSpPr txBox="1">
            <a:spLocks/>
          </p:cNvSpPr>
          <p:nvPr/>
        </p:nvSpPr>
        <p:spPr>
          <a:xfrm>
            <a:off x="2128053" y="220389"/>
            <a:ext cx="5688119" cy="68317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МЕТОДИЧЕСКИЕ ПРОДУКТЫ</a:t>
            </a:r>
            <a:endParaRPr lang="ru-RU" sz="3200" b="1" kern="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0800000" flipV="1">
            <a:off x="302747" y="1081779"/>
            <a:ext cx="7788442" cy="5847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spc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Пособия для учебных курсов «Практикум по геометрии, 10», «Практикум по геометрии,11»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1219E45-AE50-49DC-9CEB-1C624EF5076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2747" y="1764071"/>
            <a:ext cx="3162883" cy="444398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4E8A553-C82B-49AF-B2F8-301A85C30942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06448" y="2241853"/>
            <a:ext cx="3126504" cy="437083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BFA3028-FEDF-449A-A94D-D4CBC45D0654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31056" y="1666555"/>
            <a:ext cx="3215771" cy="451713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8B375B3-EE35-4683-9FFD-89E5C1287FD9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878965" y="1954204"/>
            <a:ext cx="3266192" cy="444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72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312" y="393106"/>
            <a:ext cx="416850" cy="4168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568" y="368223"/>
            <a:ext cx="465973" cy="4666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242" y="42685"/>
            <a:ext cx="864422" cy="8658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947" y="299330"/>
            <a:ext cx="535510" cy="5355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026" y="255534"/>
            <a:ext cx="561647" cy="561647"/>
          </a:xfrm>
          <a:prstGeom prst="rect">
            <a:avLst/>
          </a:prstGeom>
        </p:spPr>
      </p:pic>
      <p:sp>
        <p:nvSpPr>
          <p:cNvPr id="8" name="Shape 196"/>
          <p:cNvSpPr txBox="1">
            <a:spLocks/>
          </p:cNvSpPr>
          <p:nvPr/>
        </p:nvSpPr>
        <p:spPr>
          <a:xfrm>
            <a:off x="2098594" y="194771"/>
            <a:ext cx="6142189" cy="683172"/>
          </a:xfrm>
          <a:prstGeom prst="rect">
            <a:avLst/>
          </a:prstGeom>
        </p:spPr>
        <p:txBody>
          <a:bodyPr vert="horz" lIns="91440" tIns="45720" rIns="91440" bIns="45720" anchor="ctr">
            <a:normAutofit fontScale="85000" lnSpcReduction="20000"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Дополнительные профессиональные программы повышения квалификации</a:t>
            </a:r>
            <a:endParaRPr lang="ru-RU" sz="3200" b="1" kern="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76452" y="877943"/>
            <a:ext cx="10452001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ДПП ПК «Система работы учителя в </a:t>
            </a:r>
            <a:r>
              <a:rPr lang="ru-RU" sz="2000" b="1" dirty="0">
                <a:solidFill>
                  <a:schemeClr val="tx1"/>
                </a:solidFill>
              </a:rPr>
              <a:t>профильных классах </a:t>
            </a:r>
            <a:r>
              <a:rPr lang="ru-RU" sz="2000" b="1" dirty="0"/>
              <a:t>Краснодарского края» (72/32/40)</a:t>
            </a:r>
          </a:p>
          <a:p>
            <a:pPr algn="ctr"/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</a:rPr>
              <a:t>Кафедра естественнонаучного образования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089080"/>
              </p:ext>
            </p:extLst>
          </p:nvPr>
        </p:nvGraphicFramePr>
        <p:xfrm>
          <a:off x="773640" y="1860330"/>
          <a:ext cx="10930679" cy="4066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0990">
                  <a:extLst>
                    <a:ext uri="{9D8B030D-6E8A-4147-A177-3AD203B41FA5}">
                      <a16:colId xmlns:a16="http://schemas.microsoft.com/office/drawing/2014/main" val="2786559657"/>
                    </a:ext>
                  </a:extLst>
                </a:gridCol>
                <a:gridCol w="1889558">
                  <a:extLst>
                    <a:ext uri="{9D8B030D-6E8A-4147-A177-3AD203B41FA5}">
                      <a16:colId xmlns:a16="http://schemas.microsoft.com/office/drawing/2014/main" val="1129444685"/>
                    </a:ext>
                  </a:extLst>
                </a:gridCol>
                <a:gridCol w="3104820">
                  <a:extLst>
                    <a:ext uri="{9D8B030D-6E8A-4147-A177-3AD203B41FA5}">
                      <a16:colId xmlns:a16="http://schemas.microsoft.com/office/drawing/2014/main" val="532828737"/>
                    </a:ext>
                  </a:extLst>
                </a:gridCol>
                <a:gridCol w="3915311">
                  <a:extLst>
                    <a:ext uri="{9D8B030D-6E8A-4147-A177-3AD203B41FA5}">
                      <a16:colId xmlns:a16="http://schemas.microsoft.com/office/drawing/2014/main" val="3846514335"/>
                    </a:ext>
                  </a:extLst>
                </a:gridCol>
              </a:tblGrid>
              <a:tr h="9932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Даты начала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Даты окончания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слушателей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993131"/>
                  </a:ext>
                </a:extLst>
              </a:tr>
              <a:tr h="6178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30.09.2025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11.10.2025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учителя физики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Терновая Л.Н.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8982867"/>
                  </a:ext>
                </a:extLst>
              </a:tr>
              <a:tr h="6138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13.10.2025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24.10.2025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учителя биологии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Черницова М.А.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4558267"/>
                  </a:ext>
                </a:extLst>
              </a:tr>
              <a:tr h="6138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20.10.2025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31.10.2025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учителя химии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Черницова М.А.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9068691"/>
                  </a:ext>
                </a:extLst>
              </a:tr>
              <a:tr h="6138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17.11.2025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30.11.2025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учителя физики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Мироненко Д.В.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3715798"/>
                  </a:ext>
                </a:extLst>
              </a:tr>
              <a:tr h="6138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08.12.2025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19.12.2025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учителя химии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Черницова М.А.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1854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0634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710" y="81490"/>
            <a:ext cx="792912" cy="689959"/>
          </a:xfrm>
          <a:prstGeom prst="rect">
            <a:avLst/>
          </a:prstGeom>
        </p:spPr>
      </p:pic>
      <p:sp>
        <p:nvSpPr>
          <p:cNvPr id="8" name="Shape 196"/>
          <p:cNvSpPr txBox="1">
            <a:spLocks/>
          </p:cNvSpPr>
          <p:nvPr/>
        </p:nvSpPr>
        <p:spPr>
          <a:xfrm>
            <a:off x="2098594" y="88278"/>
            <a:ext cx="8579238" cy="683172"/>
          </a:xfrm>
          <a:prstGeom prst="rect">
            <a:avLst/>
          </a:prstGeom>
        </p:spPr>
        <p:txBody>
          <a:bodyPr vert="horz" lIns="91440" tIns="45720" rIns="91440" bIns="45720" anchor="ctr">
            <a:normAutofit fontScale="85000" lnSpcReduction="20000"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Дополнительные профессиональные программы повышения квалификации</a:t>
            </a:r>
            <a:endParaRPr lang="ru-RU" sz="3200" b="1" kern="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28968" y="815330"/>
            <a:ext cx="10452001" cy="5575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ДПП ПК «Система работы учителя в </a:t>
            </a:r>
            <a:r>
              <a:rPr lang="ru-RU" sz="2000" b="1" dirty="0">
                <a:solidFill>
                  <a:schemeClr val="tx1"/>
                </a:solidFill>
              </a:rPr>
              <a:t>профильных классах </a:t>
            </a:r>
            <a:r>
              <a:rPr lang="ru-RU" sz="2000" b="1" dirty="0"/>
              <a:t>Краснодарского края» (72/32/40)</a:t>
            </a:r>
          </a:p>
          <a:p>
            <a:pPr algn="ctr"/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</a:rPr>
              <a:t>Кафедра 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математики, информатики и технологического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</a:rPr>
              <a:t>образования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394314"/>
              </p:ext>
            </p:extLst>
          </p:nvPr>
        </p:nvGraphicFramePr>
        <p:xfrm>
          <a:off x="704815" y="1416781"/>
          <a:ext cx="10776154" cy="52334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2419">
                  <a:extLst>
                    <a:ext uri="{9D8B030D-6E8A-4147-A177-3AD203B41FA5}">
                      <a16:colId xmlns:a16="http://schemas.microsoft.com/office/drawing/2014/main" val="2786559657"/>
                    </a:ext>
                  </a:extLst>
                </a:gridCol>
                <a:gridCol w="1862846">
                  <a:extLst>
                    <a:ext uri="{9D8B030D-6E8A-4147-A177-3AD203B41FA5}">
                      <a16:colId xmlns:a16="http://schemas.microsoft.com/office/drawing/2014/main" val="1129444685"/>
                    </a:ext>
                  </a:extLst>
                </a:gridCol>
                <a:gridCol w="3060928">
                  <a:extLst>
                    <a:ext uri="{9D8B030D-6E8A-4147-A177-3AD203B41FA5}">
                      <a16:colId xmlns:a16="http://schemas.microsoft.com/office/drawing/2014/main" val="532828737"/>
                    </a:ext>
                  </a:extLst>
                </a:gridCol>
                <a:gridCol w="3859961">
                  <a:extLst>
                    <a:ext uri="{9D8B030D-6E8A-4147-A177-3AD203B41FA5}">
                      <a16:colId xmlns:a16="http://schemas.microsoft.com/office/drawing/2014/main" val="3846514335"/>
                    </a:ext>
                  </a:extLst>
                </a:gridCol>
              </a:tblGrid>
              <a:tr h="5171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Даты начала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Даты окончания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Категория слушателей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Руководитель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993131"/>
                  </a:ext>
                </a:extLst>
              </a:tr>
              <a:tr h="50000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18.03.2025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28.03.2025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учителя математики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Задорожная О.В.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8982867"/>
                  </a:ext>
                </a:extLst>
              </a:tr>
              <a:tr h="46226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19.03.2025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28.03.2025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учителя математики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Кузьмина К.А.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4558267"/>
                  </a:ext>
                </a:extLst>
              </a:tr>
              <a:tr h="47170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19.03.2025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28.03.2025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учителя информатики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Ткаченко С.В.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9068691"/>
                  </a:ext>
                </a:extLst>
              </a:tr>
              <a:tr h="47170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10.04.2025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18.04.2025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учителя информатики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Илющенко А.И.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3049535"/>
                  </a:ext>
                </a:extLst>
              </a:tr>
              <a:tr h="47170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23.06.2025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02.07.2025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учителя математики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Белай Е.Н.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4936829"/>
                  </a:ext>
                </a:extLst>
              </a:tr>
              <a:tr h="39901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23.06.2025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04.07.2025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учителя математики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Задорожная О.В.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2994997"/>
                  </a:ext>
                </a:extLst>
              </a:tr>
              <a:tr h="39901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28.10.2025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08.11.2025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учителя математики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Белай Е.Н.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3367978"/>
                  </a:ext>
                </a:extLst>
              </a:tr>
              <a:tr h="47170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28.10.2025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08.11.2025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учителя математики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Василишина Н.В.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5714247"/>
                  </a:ext>
                </a:extLst>
              </a:tr>
              <a:tr h="44618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28.10.2025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.11.2025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учителя математики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Кузьмина К.А.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3715798"/>
                  </a:ext>
                </a:extLst>
              </a:tr>
              <a:tr h="62291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05.11.2025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14.11.2025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учителя информатики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Ткаченко С.В.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1854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3544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3447393" y="247431"/>
            <a:ext cx="8544909" cy="908707"/>
          </a:xfrm>
          <a:prstGeom prst="rect">
            <a:avLst/>
          </a:prstGeom>
        </p:spPr>
        <p:txBody>
          <a:bodyPr>
            <a:normAutofit fontScale="90000"/>
          </a:bodyPr>
          <a:lstStyle>
            <a:defPPr/>
            <a:lvl1pPr lvl="0"/>
          </a:lstStyle>
          <a:p>
            <a:pPr algn="ctr"/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Научно-методическая работа с обучающимися</a:t>
            </a:r>
            <a:endParaRPr sz="3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84" y="1649742"/>
            <a:ext cx="1590026" cy="8526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47641" y="1474918"/>
            <a:ext cx="424325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Внеурочный курс </a:t>
            </a:r>
          </a:p>
          <a:p>
            <a:r>
              <a:rPr lang="ru-RU" sz="2000" b="1" dirty="0"/>
              <a:t>«Россия – мои горизонты»</a:t>
            </a:r>
          </a:p>
          <a:p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(профориентация, профессиональная траектория)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41" y="3041854"/>
            <a:ext cx="1222162" cy="11764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47641" y="2956382"/>
            <a:ext cx="424325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Проект «Билет в будущее» </a:t>
            </a:r>
          </a:p>
          <a:p>
            <a:r>
              <a:rPr lang="ru-RU" sz="2000" b="1" dirty="0"/>
              <a:t>в разделе «Профминимум»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(цифровой инструмент «Конструктор будущего»)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68663" y="4537046"/>
            <a:ext cx="47473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Реализация образовательных программ в вариативной части и внеурочной деятельности </a:t>
            </a:r>
            <a:r>
              <a:rPr lang="ru-RU" sz="2000" b="1" i="1" dirty="0"/>
              <a:t>по агротехнологической и инженерной направленности</a:t>
            </a:r>
          </a:p>
          <a:p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(программы)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26" y="4586124"/>
            <a:ext cx="679871" cy="68146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8" y="5276078"/>
            <a:ext cx="678476" cy="7873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76" y="1417721"/>
            <a:ext cx="1413191" cy="105103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845667" y="1318398"/>
            <a:ext cx="4100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Региональный школьный технопарка «Квант Кубань-</a:t>
            </a:r>
            <a:r>
              <a:rPr lang="ru-RU" sz="2000" b="1" dirty="0" err="1"/>
              <a:t>КубГТУ</a:t>
            </a:r>
            <a:r>
              <a:rPr lang="ru-RU" sz="2000" b="1" dirty="0"/>
              <a:t>»</a:t>
            </a:r>
          </a:p>
          <a:p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(экскурсии, мастер-классы)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50327" y="2708356"/>
            <a:ext cx="4241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Организация взаимодействия с </a:t>
            </a:r>
            <a:r>
              <a:rPr lang="ru-RU" sz="2000" b="1" dirty="0" smtClean="0"/>
              <a:t>КубГУ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602" y="3790537"/>
            <a:ext cx="1298383" cy="117936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987111" y="3950518"/>
            <a:ext cx="424167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Предприятия Краснодарского края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(экскурсия, мастер-классы) 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87111" y="5161902"/>
            <a:ext cx="45359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Организация взаимодействия с системой СПО в своем МОУО</a:t>
            </a:r>
          </a:p>
          <a:p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(экскурсия, мастер-классы) 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633" y="5161902"/>
            <a:ext cx="1161209" cy="11022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729" y="2660754"/>
            <a:ext cx="960751" cy="103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25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D3F6A0B-F92A-4CD3-ADAD-5F86180AE06B}"/>
              </a:ext>
            </a:extLst>
          </p:cNvPr>
          <p:cNvGrpSpPr/>
          <p:nvPr/>
        </p:nvGrpSpPr>
        <p:grpSpPr>
          <a:xfrm>
            <a:off x="336049" y="143997"/>
            <a:ext cx="11782073" cy="6631644"/>
            <a:chOff x="-157049" y="53911"/>
            <a:chExt cx="11781699" cy="6632231"/>
          </a:xfrm>
        </p:grpSpPr>
        <p:sp>
          <p:nvSpPr>
            <p:cNvPr id="4" name="Надпись 760">
              <a:extLst>
                <a:ext uri="{FF2B5EF4-FFF2-40B4-BE49-F238E27FC236}">
                  <a16:creationId xmlns:a16="http://schemas.microsoft.com/office/drawing/2014/main" id="{A6FA5776-4253-48BF-AF3B-243F15EC9E0B}"/>
                </a:ext>
              </a:extLst>
            </p:cNvPr>
            <p:cNvSpPr txBox="1"/>
            <p:nvPr/>
          </p:nvSpPr>
          <p:spPr>
            <a:xfrm>
              <a:off x="6459779" y="4714227"/>
              <a:ext cx="5164871" cy="1971915"/>
            </a:xfrm>
            <a:prstGeom prst="rect">
              <a:avLst/>
            </a:prstGeom>
            <a:gradFill flip="none" rotWithShape="1">
              <a:gsLst>
                <a:gs pos="676">
                  <a:schemeClr val="bg1"/>
                </a:gs>
                <a:gs pos="3100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79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lnSpc>
                  <a:spcPct val="107000"/>
                </a:lnSpc>
                <a:spcAft>
                  <a:spcPts val="0"/>
                </a:spcAft>
              </a:pPr>
              <a:r>
                <a:rPr lang="ru-RU" sz="28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293</a:t>
              </a:r>
              <a:r>
                <a:rPr lang="ru-RU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ОО </a:t>
              </a:r>
              <a:endPara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>
                <a:lnSpc>
                  <a:spcPct val="107000"/>
                </a:lnSpc>
                <a:spcAft>
                  <a:spcPts val="0"/>
                </a:spcAft>
              </a:pPr>
              <a:r>
                <a:rPr lang="ru-RU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реализуют программы </a:t>
              </a:r>
              <a:endPara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>
                <a:lnSpc>
                  <a:spcPct val="107000"/>
                </a:lnSpc>
                <a:spcAft>
                  <a:spcPts val="0"/>
                </a:spcAft>
              </a:pPr>
              <a:r>
                <a:rPr lang="ru-RU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 инженерным профильным направленностям</a:t>
              </a:r>
              <a:endPara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ru-RU" sz="28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447</a:t>
              </a:r>
              <a:r>
                <a:rPr lang="ru-RU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классов / групп; </a:t>
              </a:r>
              <a:r>
                <a:rPr lang="ru-RU" sz="28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7650</a:t>
              </a:r>
              <a:r>
                <a:rPr lang="ru-RU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обучающихся</a:t>
              </a:r>
              <a:endPara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88700D8E-D0BC-4AF6-9590-C28353D1B125}"/>
                </a:ext>
              </a:extLst>
            </p:cNvPr>
            <p:cNvGrpSpPr/>
            <p:nvPr/>
          </p:nvGrpSpPr>
          <p:grpSpPr>
            <a:xfrm>
              <a:off x="-157049" y="53911"/>
              <a:ext cx="11400906" cy="6421920"/>
              <a:chOff x="-157049" y="53911"/>
              <a:chExt cx="11400906" cy="6421920"/>
            </a:xfrm>
          </p:grpSpPr>
          <p:grpSp>
            <p:nvGrpSpPr>
              <p:cNvPr id="6" name="Группа 5">
                <a:extLst>
                  <a:ext uri="{FF2B5EF4-FFF2-40B4-BE49-F238E27FC236}">
                    <a16:creationId xmlns:a16="http://schemas.microsoft.com/office/drawing/2014/main" id="{13162EBD-BAB4-43FB-9B2C-A364DF03B2BD}"/>
                  </a:ext>
                </a:extLst>
              </p:cNvPr>
              <p:cNvGrpSpPr/>
              <p:nvPr/>
            </p:nvGrpSpPr>
            <p:grpSpPr>
              <a:xfrm>
                <a:off x="-157049" y="53911"/>
                <a:ext cx="11400906" cy="6421920"/>
                <a:chOff x="-157049" y="53911"/>
                <a:chExt cx="11400906" cy="6421920"/>
              </a:xfrm>
            </p:grpSpPr>
            <p:grpSp>
              <p:nvGrpSpPr>
                <p:cNvPr id="10" name="Группа 9">
                  <a:extLst>
                    <a:ext uri="{FF2B5EF4-FFF2-40B4-BE49-F238E27FC236}">
                      <a16:creationId xmlns:a16="http://schemas.microsoft.com/office/drawing/2014/main" id="{64585442-3EA2-402D-A6FC-02A30AF9159A}"/>
                    </a:ext>
                  </a:extLst>
                </p:cNvPr>
                <p:cNvGrpSpPr/>
                <p:nvPr/>
              </p:nvGrpSpPr>
              <p:grpSpPr>
                <a:xfrm>
                  <a:off x="-157049" y="53911"/>
                  <a:ext cx="11400906" cy="6421920"/>
                  <a:chOff x="-157049" y="53911"/>
                  <a:chExt cx="11400906" cy="6421920"/>
                </a:xfrm>
              </p:grpSpPr>
              <p:pic>
                <p:nvPicPr>
                  <p:cNvPr id="12" name="Picture 2" descr="D:\Doc\Мероприятия\Районы края- ВУЗы и СОШ профориентация (v15).png">
                    <a:extLst>
                      <a:ext uri="{FF2B5EF4-FFF2-40B4-BE49-F238E27FC236}">
                        <a16:creationId xmlns:a16="http://schemas.microsoft.com/office/drawing/2014/main" id="{5880F18C-5C97-4BB7-B04E-44B6CFB38F9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58521"/>
                    <a:ext cx="8372475" cy="6417310"/>
                  </a:xfrm>
                  <a:prstGeom prst="rect">
                    <a:avLst/>
                  </a:prstGeom>
                  <a:noFill/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extLst/>
                </p:spPr>
              </p:pic>
              <p:pic>
                <p:nvPicPr>
                  <p:cNvPr id="13" name="Рисунок 12" descr="\\192.168.20.25\общая сетевая\Отделы\Центр научно-методической и инновационной деятельности\Общая папка отдела\Для Яковлевой Н.О\туризм и сервис\Эмблемы профилей\ПРОФ КЛ_ инж.png">
                    <a:extLst>
                      <a:ext uri="{FF2B5EF4-FFF2-40B4-BE49-F238E27FC236}">
                        <a16:creationId xmlns:a16="http://schemas.microsoft.com/office/drawing/2014/main" id="{0AE4E751-930E-41A9-AA6F-536EC635B1E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817087" y="53911"/>
                    <a:ext cx="1426770" cy="142836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14" name="Надпись 136">
                    <a:extLst>
                      <a:ext uri="{FF2B5EF4-FFF2-40B4-BE49-F238E27FC236}">
                        <a16:creationId xmlns:a16="http://schemas.microsoft.com/office/drawing/2014/main" id="{874330A8-D9A0-4C97-AB6A-3B061237157F}"/>
                      </a:ext>
                    </a:extLst>
                  </p:cNvPr>
                  <p:cNvSpPr txBox="1"/>
                  <p:nvPr/>
                </p:nvSpPr>
                <p:spPr>
                  <a:xfrm>
                    <a:off x="6144767" y="146303"/>
                    <a:ext cx="3500314" cy="621792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sz="2400" b="1" dirty="0">
                        <a:solidFill>
                          <a:srgbClr val="1F4E7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ИНЖЕНЕРНЫЕ КЛАССЫ</a:t>
                    </a:r>
                    <a:endParaRPr lang="ru-RU" sz="24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" name="Надпись 137">
                    <a:extLst>
                      <a:ext uri="{FF2B5EF4-FFF2-40B4-BE49-F238E27FC236}">
                        <a16:creationId xmlns:a16="http://schemas.microsoft.com/office/drawing/2014/main" id="{A26C0E97-0732-4A2B-8F60-040CDC97BD8C}"/>
                      </a:ext>
                    </a:extLst>
                  </p:cNvPr>
                  <p:cNvSpPr txBox="1"/>
                  <p:nvPr/>
                </p:nvSpPr>
                <p:spPr>
                  <a:xfrm>
                    <a:off x="-157049" y="5331653"/>
                    <a:ext cx="4535424" cy="81915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Количество школ</a:t>
                    </a:r>
                    <a:endParaRPr lang="ru-RU" sz="24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sz="2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Количество классов/групп</a:t>
                    </a:r>
                    <a:endParaRPr lang="ru-RU" sz="24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" name="Надпись 138">
                    <a:extLst>
                      <a:ext uri="{FF2B5EF4-FFF2-40B4-BE49-F238E27FC236}">
                        <a16:creationId xmlns:a16="http://schemas.microsoft.com/office/drawing/2014/main" id="{776B5130-9086-4613-AA19-5C6369AF5A53}"/>
                      </a:ext>
                    </a:extLst>
                  </p:cNvPr>
                  <p:cNvSpPr txBox="1"/>
                  <p:nvPr/>
                </p:nvSpPr>
                <p:spPr>
                  <a:xfrm>
                    <a:off x="3862425" y="3145536"/>
                    <a:ext cx="285750" cy="51435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3600" tIns="3600" rIns="3600" bIns="36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47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81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" name="Надпись 140">
                    <a:extLst>
                      <a:ext uri="{FF2B5EF4-FFF2-40B4-BE49-F238E27FC236}">
                        <a16:creationId xmlns:a16="http://schemas.microsoft.com/office/drawing/2014/main" id="{25D513CA-7286-4E75-8535-869B43782EBB}"/>
                      </a:ext>
                    </a:extLst>
                  </p:cNvPr>
                  <p:cNvSpPr txBox="1"/>
                  <p:nvPr/>
                </p:nvSpPr>
                <p:spPr>
                  <a:xfrm>
                    <a:off x="2604211" y="3226003"/>
                    <a:ext cx="285750" cy="51435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3600" tIns="3600" rIns="3600" bIns="36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9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12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" name="Надпись 141">
                    <a:extLst>
                      <a:ext uri="{FF2B5EF4-FFF2-40B4-BE49-F238E27FC236}">
                        <a16:creationId xmlns:a16="http://schemas.microsoft.com/office/drawing/2014/main" id="{6E5408D6-560B-4490-A1E9-D2392DA3AB1D}"/>
                      </a:ext>
                    </a:extLst>
                  </p:cNvPr>
                  <p:cNvSpPr txBox="1"/>
                  <p:nvPr/>
                </p:nvSpPr>
                <p:spPr>
                  <a:xfrm>
                    <a:off x="4798771" y="4674413"/>
                    <a:ext cx="285750" cy="51435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3600" tIns="3600" rIns="3600" bIns="36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2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5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9" name="Надпись 142">
                    <a:extLst>
                      <a:ext uri="{FF2B5EF4-FFF2-40B4-BE49-F238E27FC236}">
                        <a16:creationId xmlns:a16="http://schemas.microsoft.com/office/drawing/2014/main" id="{BCE2617D-C730-4BE5-8CF3-6C1A0E3D5BB8}"/>
                      </a:ext>
                    </a:extLst>
                  </p:cNvPr>
                  <p:cNvSpPr txBox="1"/>
                  <p:nvPr/>
                </p:nvSpPr>
                <p:spPr>
                  <a:xfrm>
                    <a:off x="7161581" y="1762963"/>
                    <a:ext cx="285750" cy="45720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3600" tIns="3600" rIns="3600" bIns="36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1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2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0" name="Надпись 143">
                    <a:extLst>
                      <a:ext uri="{FF2B5EF4-FFF2-40B4-BE49-F238E27FC236}">
                        <a16:creationId xmlns:a16="http://schemas.microsoft.com/office/drawing/2014/main" id="{32E92D3F-BFD4-49CA-9119-A5261A434CDC}"/>
                      </a:ext>
                    </a:extLst>
                  </p:cNvPr>
                  <p:cNvSpPr txBox="1"/>
                  <p:nvPr/>
                </p:nvSpPr>
                <p:spPr>
                  <a:xfrm>
                    <a:off x="5098694" y="3555187"/>
                    <a:ext cx="285750" cy="45720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3600" tIns="3600" rIns="3600" bIns="36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3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4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" name="Надпись 144">
                    <a:extLst>
                      <a:ext uri="{FF2B5EF4-FFF2-40B4-BE49-F238E27FC236}">
                        <a16:creationId xmlns:a16="http://schemas.microsoft.com/office/drawing/2014/main" id="{E762B11A-245F-494F-8B4F-31F0EE767C67}"/>
                      </a:ext>
                    </a:extLst>
                  </p:cNvPr>
                  <p:cNvSpPr txBox="1"/>
                  <p:nvPr/>
                </p:nvSpPr>
                <p:spPr>
                  <a:xfrm>
                    <a:off x="3840480" y="1806854"/>
                    <a:ext cx="285750" cy="45720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3600" tIns="3600" rIns="3600" bIns="36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3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6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2" name="Надпись 145">
                    <a:extLst>
                      <a:ext uri="{FF2B5EF4-FFF2-40B4-BE49-F238E27FC236}">
                        <a16:creationId xmlns:a16="http://schemas.microsoft.com/office/drawing/2014/main" id="{78979F86-B6F4-47D2-A839-E552E30F698A}"/>
                      </a:ext>
                    </a:extLst>
                  </p:cNvPr>
                  <p:cNvSpPr txBox="1"/>
                  <p:nvPr/>
                </p:nvSpPr>
                <p:spPr>
                  <a:xfrm>
                    <a:off x="5076749" y="2275027"/>
                    <a:ext cx="285750" cy="45720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3600" tIns="3600" rIns="3600" bIns="36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3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6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" name="Надпись 146">
                    <a:extLst>
                      <a:ext uri="{FF2B5EF4-FFF2-40B4-BE49-F238E27FC236}">
                        <a16:creationId xmlns:a16="http://schemas.microsoft.com/office/drawing/2014/main" id="{D0AB6D2F-72D4-46CD-BC8E-2372F0C50A9D}"/>
                      </a:ext>
                    </a:extLst>
                  </p:cNvPr>
                  <p:cNvSpPr txBox="1"/>
                  <p:nvPr/>
                </p:nvSpPr>
                <p:spPr>
                  <a:xfrm>
                    <a:off x="1177747" y="3167481"/>
                    <a:ext cx="285750" cy="45720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3600" tIns="3600" rIns="3600" bIns="36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12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18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" name="Надпись 147">
                    <a:extLst>
                      <a:ext uri="{FF2B5EF4-FFF2-40B4-BE49-F238E27FC236}">
                        <a16:creationId xmlns:a16="http://schemas.microsoft.com/office/drawing/2014/main" id="{AA24EEF8-3DC4-4077-970D-EFAC4DF2F6AC}"/>
                      </a:ext>
                    </a:extLst>
                  </p:cNvPr>
                  <p:cNvSpPr txBox="1"/>
                  <p:nvPr/>
                </p:nvSpPr>
                <p:spPr>
                  <a:xfrm>
                    <a:off x="7154265" y="3364992"/>
                    <a:ext cx="285750" cy="45720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3600" tIns="3600" rIns="3600" bIns="36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19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29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5" name="Надпись 148">
                    <a:extLst>
                      <a:ext uri="{FF2B5EF4-FFF2-40B4-BE49-F238E27FC236}">
                        <a16:creationId xmlns:a16="http://schemas.microsoft.com/office/drawing/2014/main" id="{64797028-E6C9-4F42-8ADB-390E7E25CCFC}"/>
                      </a:ext>
                    </a:extLst>
                  </p:cNvPr>
                  <p:cNvSpPr txBox="1"/>
                  <p:nvPr/>
                </p:nvSpPr>
                <p:spPr>
                  <a:xfrm>
                    <a:off x="2670048" y="4184294"/>
                    <a:ext cx="285750" cy="45720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3600" tIns="3600" rIns="3600" bIns="36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9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13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6" name="Надпись 149">
                    <a:extLst>
                      <a:ext uri="{FF2B5EF4-FFF2-40B4-BE49-F238E27FC236}">
                        <a16:creationId xmlns:a16="http://schemas.microsoft.com/office/drawing/2014/main" id="{7B6EEC12-EC3B-480A-BA0C-9777BB574377}"/>
                      </a:ext>
                    </a:extLst>
                  </p:cNvPr>
                  <p:cNvSpPr txBox="1"/>
                  <p:nvPr/>
                </p:nvSpPr>
                <p:spPr>
                  <a:xfrm>
                    <a:off x="4001414" y="4045305"/>
                    <a:ext cx="285750" cy="45720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3600" tIns="3600" rIns="3600" bIns="36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3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4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7" name="Надпись 150">
                    <a:extLst>
                      <a:ext uri="{FF2B5EF4-FFF2-40B4-BE49-F238E27FC236}">
                        <a16:creationId xmlns:a16="http://schemas.microsoft.com/office/drawing/2014/main" id="{94C9720D-F1D3-4E8B-B662-3CFC987819FF}"/>
                      </a:ext>
                    </a:extLst>
                  </p:cNvPr>
                  <p:cNvSpPr txBox="1"/>
                  <p:nvPr/>
                </p:nvSpPr>
                <p:spPr>
                  <a:xfrm>
                    <a:off x="1353312" y="3796589"/>
                    <a:ext cx="577850" cy="26035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3600" tIns="3600" rIns="3600" bIns="36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18  </a:t>
                    </a:r>
                    <a:r>
                      <a:rPr lang="ru-RU" sz="1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30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8" name="Надпись 152">
                    <a:extLst>
                      <a:ext uri="{FF2B5EF4-FFF2-40B4-BE49-F238E27FC236}">
                        <a16:creationId xmlns:a16="http://schemas.microsoft.com/office/drawing/2014/main" id="{51ACCDA7-E022-4AFE-8CC8-FC62692A7B1F}"/>
                      </a:ext>
                    </a:extLst>
                  </p:cNvPr>
                  <p:cNvSpPr txBox="1"/>
                  <p:nvPr/>
                </p:nvSpPr>
                <p:spPr>
                  <a:xfrm>
                    <a:off x="6174029" y="2830982"/>
                    <a:ext cx="285750" cy="45720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3600" tIns="3600" rIns="3600" bIns="36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2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3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9" name="Надпись 153">
                    <a:extLst>
                      <a:ext uri="{FF2B5EF4-FFF2-40B4-BE49-F238E27FC236}">
                        <a16:creationId xmlns:a16="http://schemas.microsoft.com/office/drawing/2014/main" id="{C336D8E8-DF66-4BD2-AF21-4B5D27CC3DED}"/>
                      </a:ext>
                    </a:extLst>
                  </p:cNvPr>
                  <p:cNvSpPr txBox="1"/>
                  <p:nvPr/>
                </p:nvSpPr>
                <p:spPr>
                  <a:xfrm>
                    <a:off x="3496665" y="2816352"/>
                    <a:ext cx="800100" cy="22860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3600" tIns="3600" rIns="3600" bIns="36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7   </a:t>
                    </a:r>
                    <a:r>
                      <a:rPr lang="ru-RU" sz="1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10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0" name="Надпись 154">
                    <a:extLst>
                      <a:ext uri="{FF2B5EF4-FFF2-40B4-BE49-F238E27FC236}">
                        <a16:creationId xmlns:a16="http://schemas.microsoft.com/office/drawing/2014/main" id="{AB1EFEDF-AB8E-4C00-9EE7-60FA60316B32}"/>
                      </a:ext>
                    </a:extLst>
                  </p:cNvPr>
                  <p:cNvSpPr txBox="1"/>
                  <p:nvPr/>
                </p:nvSpPr>
                <p:spPr>
                  <a:xfrm>
                    <a:off x="2845613" y="768096"/>
                    <a:ext cx="285750" cy="45720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3600" tIns="3600" rIns="3600" bIns="36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5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9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" name="Надпись 155">
                    <a:extLst>
                      <a:ext uri="{FF2B5EF4-FFF2-40B4-BE49-F238E27FC236}">
                        <a16:creationId xmlns:a16="http://schemas.microsoft.com/office/drawing/2014/main" id="{F64A49BF-0417-42EB-9F39-1D6CF53FC288}"/>
                      </a:ext>
                    </a:extLst>
                  </p:cNvPr>
                  <p:cNvSpPr txBox="1"/>
                  <p:nvPr/>
                </p:nvSpPr>
                <p:spPr>
                  <a:xfrm>
                    <a:off x="6269126" y="2443277"/>
                    <a:ext cx="647700" cy="20955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3600" tIns="3600" rIns="3600" bIns="36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6    </a:t>
                    </a:r>
                    <a:r>
                      <a:rPr lang="ru-RU" sz="1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9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2" name="Надпись 156">
                    <a:extLst>
                      <a:ext uri="{FF2B5EF4-FFF2-40B4-BE49-F238E27FC236}">
                        <a16:creationId xmlns:a16="http://schemas.microsoft.com/office/drawing/2014/main" id="{050AB339-0B91-4516-8D02-1D956DBA5B85}"/>
                      </a:ext>
                    </a:extLst>
                  </p:cNvPr>
                  <p:cNvSpPr txBox="1"/>
                  <p:nvPr/>
                </p:nvSpPr>
                <p:spPr>
                  <a:xfrm>
                    <a:off x="3269894" y="2501798"/>
                    <a:ext cx="285750" cy="45720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3600" tIns="3600" rIns="3600" bIns="36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5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7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" name="Надпись 157">
                    <a:extLst>
                      <a:ext uri="{FF2B5EF4-FFF2-40B4-BE49-F238E27FC236}">
                        <a16:creationId xmlns:a16="http://schemas.microsoft.com/office/drawing/2014/main" id="{1BA1F9B3-AA24-4DD6-A42F-247BFAD31CBB}"/>
                      </a:ext>
                    </a:extLst>
                  </p:cNvPr>
                  <p:cNvSpPr txBox="1"/>
                  <p:nvPr/>
                </p:nvSpPr>
                <p:spPr>
                  <a:xfrm>
                    <a:off x="3986784" y="1360627"/>
                    <a:ext cx="285750" cy="45720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3600" tIns="3600" rIns="3600" bIns="36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2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4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" name="Надпись 158">
                    <a:extLst>
                      <a:ext uri="{FF2B5EF4-FFF2-40B4-BE49-F238E27FC236}">
                        <a16:creationId xmlns:a16="http://schemas.microsoft.com/office/drawing/2014/main" id="{B4E1FAB5-9A08-4F21-A53C-EC3C307562BF}"/>
                      </a:ext>
                    </a:extLst>
                  </p:cNvPr>
                  <p:cNvSpPr txBox="1"/>
                  <p:nvPr/>
                </p:nvSpPr>
                <p:spPr>
                  <a:xfrm>
                    <a:off x="4645152" y="2362809"/>
                    <a:ext cx="285750" cy="45720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3600" tIns="3600" rIns="3600" bIns="36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7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9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" name="Надпись 159">
                    <a:extLst>
                      <a:ext uri="{FF2B5EF4-FFF2-40B4-BE49-F238E27FC236}">
                        <a16:creationId xmlns:a16="http://schemas.microsoft.com/office/drawing/2014/main" id="{02AC784A-DD49-4EB7-98A6-2ED19CC05B11}"/>
                      </a:ext>
                    </a:extLst>
                  </p:cNvPr>
                  <p:cNvSpPr txBox="1"/>
                  <p:nvPr/>
                </p:nvSpPr>
                <p:spPr>
                  <a:xfrm>
                    <a:off x="2933395" y="2860243"/>
                    <a:ext cx="285750" cy="45720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3600" tIns="3600" rIns="3600" bIns="36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7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7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6" name="Надпись 608">
                    <a:extLst>
                      <a:ext uri="{FF2B5EF4-FFF2-40B4-BE49-F238E27FC236}">
                        <a16:creationId xmlns:a16="http://schemas.microsoft.com/office/drawing/2014/main" id="{D61C18BF-AD66-45FD-9D0D-0EEBFB77B88E}"/>
                      </a:ext>
                    </a:extLst>
                  </p:cNvPr>
                  <p:cNvSpPr txBox="1"/>
                  <p:nvPr/>
                </p:nvSpPr>
                <p:spPr>
                  <a:xfrm>
                    <a:off x="5537606" y="731520"/>
                    <a:ext cx="285750" cy="45720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3600" tIns="3600" rIns="3600" bIns="36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3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3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7" name="Надпись 609">
                    <a:extLst>
                      <a:ext uri="{FF2B5EF4-FFF2-40B4-BE49-F238E27FC236}">
                        <a16:creationId xmlns:a16="http://schemas.microsoft.com/office/drawing/2014/main" id="{1E3F5F65-FBB2-4CA2-8264-5151271FC973}"/>
                      </a:ext>
                    </a:extLst>
                  </p:cNvPr>
                  <p:cNvSpPr txBox="1"/>
                  <p:nvPr/>
                </p:nvSpPr>
                <p:spPr>
                  <a:xfrm>
                    <a:off x="2187245" y="3218688"/>
                    <a:ext cx="285750" cy="45720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3600" tIns="3600" rIns="3600" bIns="36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5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10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8" name="Надпись 610">
                    <a:extLst>
                      <a:ext uri="{FF2B5EF4-FFF2-40B4-BE49-F238E27FC236}">
                        <a16:creationId xmlns:a16="http://schemas.microsoft.com/office/drawing/2014/main" id="{68752AE2-A673-4D94-BA45-CA8A526FB70E}"/>
                      </a:ext>
                    </a:extLst>
                  </p:cNvPr>
                  <p:cNvSpPr txBox="1"/>
                  <p:nvPr/>
                </p:nvSpPr>
                <p:spPr>
                  <a:xfrm>
                    <a:off x="6495897" y="3511296"/>
                    <a:ext cx="285750" cy="45720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3600" tIns="3600" rIns="3600" bIns="36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6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11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9" name="Надпись 611">
                    <a:extLst>
                      <a:ext uri="{FF2B5EF4-FFF2-40B4-BE49-F238E27FC236}">
                        <a16:creationId xmlns:a16="http://schemas.microsoft.com/office/drawing/2014/main" id="{BCD6DC34-F1B7-4458-81B9-4530F42D7B26}"/>
                      </a:ext>
                    </a:extLst>
                  </p:cNvPr>
                  <p:cNvSpPr txBox="1"/>
                  <p:nvPr/>
                </p:nvSpPr>
                <p:spPr>
                  <a:xfrm>
                    <a:off x="4930445" y="607161"/>
                    <a:ext cx="285750" cy="45720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3600" tIns="3600" rIns="3600" bIns="36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9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10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0" name="Надпись 612">
                    <a:extLst>
                      <a:ext uri="{FF2B5EF4-FFF2-40B4-BE49-F238E27FC236}">
                        <a16:creationId xmlns:a16="http://schemas.microsoft.com/office/drawing/2014/main" id="{F6B64279-9195-43C7-B391-B5AFE98AEDF9}"/>
                      </a:ext>
                    </a:extLst>
                  </p:cNvPr>
                  <p:cNvSpPr txBox="1"/>
                  <p:nvPr/>
                </p:nvSpPr>
                <p:spPr>
                  <a:xfrm>
                    <a:off x="6942125" y="4498848"/>
                    <a:ext cx="285750" cy="45720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3600" tIns="3600" rIns="3600" bIns="36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8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13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1" name="Надпись 613">
                    <a:extLst>
                      <a:ext uri="{FF2B5EF4-FFF2-40B4-BE49-F238E27FC236}">
                        <a16:creationId xmlns:a16="http://schemas.microsoft.com/office/drawing/2014/main" id="{6AB7B836-9776-4A93-8362-834548F18E3F}"/>
                      </a:ext>
                    </a:extLst>
                  </p:cNvPr>
                  <p:cNvSpPr txBox="1"/>
                  <p:nvPr/>
                </p:nvSpPr>
                <p:spPr>
                  <a:xfrm>
                    <a:off x="4308653" y="1360627"/>
                    <a:ext cx="603250" cy="20320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3600" tIns="3600" rIns="3600" bIns="36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5    </a:t>
                    </a:r>
                    <a:r>
                      <a:rPr lang="ru-RU" sz="1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8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2" name="Надпись 614">
                    <a:extLst>
                      <a:ext uri="{FF2B5EF4-FFF2-40B4-BE49-F238E27FC236}">
                        <a16:creationId xmlns:a16="http://schemas.microsoft.com/office/drawing/2014/main" id="{30F5ECEF-D84D-421C-8564-9F3DA0A4A7F0}"/>
                      </a:ext>
                    </a:extLst>
                  </p:cNvPr>
                  <p:cNvSpPr txBox="1"/>
                  <p:nvPr/>
                </p:nvSpPr>
                <p:spPr>
                  <a:xfrm>
                    <a:off x="6349593" y="4535424"/>
                    <a:ext cx="285750" cy="45720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3600" tIns="3600" rIns="3600" bIns="36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2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2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3" name="Надпись 615">
                    <a:extLst>
                      <a:ext uri="{FF2B5EF4-FFF2-40B4-BE49-F238E27FC236}">
                        <a16:creationId xmlns:a16="http://schemas.microsoft.com/office/drawing/2014/main" id="{D63BEE1E-EFE1-4D16-8D2F-F1B31B08E8ED}"/>
                      </a:ext>
                    </a:extLst>
                  </p:cNvPr>
                  <p:cNvSpPr txBox="1"/>
                  <p:nvPr/>
                </p:nvSpPr>
                <p:spPr>
                  <a:xfrm>
                    <a:off x="6956755" y="3079699"/>
                    <a:ext cx="285750" cy="45720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3600" tIns="3600" rIns="3600" bIns="36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3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6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4" name="Надпись 616">
                    <a:extLst>
                      <a:ext uri="{FF2B5EF4-FFF2-40B4-BE49-F238E27FC236}">
                        <a16:creationId xmlns:a16="http://schemas.microsoft.com/office/drawing/2014/main" id="{D6413ED9-95BC-4F94-9413-C5522272A2EF}"/>
                      </a:ext>
                    </a:extLst>
                  </p:cNvPr>
                  <p:cNvSpPr txBox="1"/>
                  <p:nvPr/>
                </p:nvSpPr>
                <p:spPr>
                  <a:xfrm>
                    <a:off x="6495897" y="1484985"/>
                    <a:ext cx="285750" cy="45720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3600" tIns="3600" rIns="3600" bIns="36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2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3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" name="Надпись 617">
                    <a:extLst>
                      <a:ext uri="{FF2B5EF4-FFF2-40B4-BE49-F238E27FC236}">
                        <a16:creationId xmlns:a16="http://schemas.microsoft.com/office/drawing/2014/main" id="{08132B29-F72E-4C65-BD22-10CAEBE33058}"/>
                      </a:ext>
                    </a:extLst>
                  </p:cNvPr>
                  <p:cNvSpPr txBox="1"/>
                  <p:nvPr/>
                </p:nvSpPr>
                <p:spPr>
                  <a:xfrm>
                    <a:off x="7702905" y="4337913"/>
                    <a:ext cx="285750" cy="45720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3600" tIns="3600" rIns="3600" bIns="36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1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1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6" name="Надпись 618">
                    <a:extLst>
                      <a:ext uri="{FF2B5EF4-FFF2-40B4-BE49-F238E27FC236}">
                        <a16:creationId xmlns:a16="http://schemas.microsoft.com/office/drawing/2014/main" id="{C4CFC41F-4ECD-45B2-AE6B-1F8E3E3C7044}"/>
                      </a:ext>
                    </a:extLst>
                  </p:cNvPr>
                  <p:cNvSpPr txBox="1"/>
                  <p:nvPr/>
                </p:nvSpPr>
                <p:spPr>
                  <a:xfrm>
                    <a:off x="5010912" y="1287475"/>
                    <a:ext cx="285750" cy="45720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3600" tIns="3600" rIns="3600" bIns="36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5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6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7" name="Надпись 619">
                    <a:extLst>
                      <a:ext uri="{FF2B5EF4-FFF2-40B4-BE49-F238E27FC236}">
                        <a16:creationId xmlns:a16="http://schemas.microsoft.com/office/drawing/2014/main" id="{0444C836-3119-4011-B873-8B1E4F4EC2EE}"/>
                      </a:ext>
                    </a:extLst>
                  </p:cNvPr>
                  <p:cNvSpPr txBox="1"/>
                  <p:nvPr/>
                </p:nvSpPr>
                <p:spPr>
                  <a:xfrm>
                    <a:off x="2655417" y="1397203"/>
                    <a:ext cx="285750" cy="45720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3600" tIns="3600" rIns="3600" bIns="36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3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3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8" name="Надпись 620">
                    <a:extLst>
                      <a:ext uri="{FF2B5EF4-FFF2-40B4-BE49-F238E27FC236}">
                        <a16:creationId xmlns:a16="http://schemas.microsoft.com/office/drawing/2014/main" id="{D18607BE-00C7-40F8-A743-A435511CAB8B}"/>
                      </a:ext>
                    </a:extLst>
                  </p:cNvPr>
                  <p:cNvSpPr txBox="1"/>
                  <p:nvPr/>
                </p:nvSpPr>
                <p:spPr>
                  <a:xfrm>
                    <a:off x="3108960" y="3489350"/>
                    <a:ext cx="285750" cy="45720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3600" tIns="3600" rIns="3600" bIns="36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6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8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9" name="Надпись 621">
                    <a:extLst>
                      <a:ext uri="{FF2B5EF4-FFF2-40B4-BE49-F238E27FC236}">
                        <a16:creationId xmlns:a16="http://schemas.microsoft.com/office/drawing/2014/main" id="{1DDB7BCB-A6AD-465E-BC3F-EA5916F2805F}"/>
                      </a:ext>
                    </a:extLst>
                  </p:cNvPr>
                  <p:cNvSpPr txBox="1"/>
                  <p:nvPr/>
                </p:nvSpPr>
                <p:spPr>
                  <a:xfrm>
                    <a:off x="1967789" y="2699309"/>
                    <a:ext cx="285750" cy="45720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3600" tIns="3600" rIns="3600" bIns="36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3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6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0" name="Надпись 622">
                    <a:extLst>
                      <a:ext uri="{FF2B5EF4-FFF2-40B4-BE49-F238E27FC236}">
                        <a16:creationId xmlns:a16="http://schemas.microsoft.com/office/drawing/2014/main" id="{D600420D-EA80-42B8-BE72-23C3BD156981}"/>
                      </a:ext>
                    </a:extLst>
                  </p:cNvPr>
                  <p:cNvSpPr txBox="1"/>
                  <p:nvPr/>
                </p:nvSpPr>
                <p:spPr>
                  <a:xfrm>
                    <a:off x="4140403" y="607161"/>
                    <a:ext cx="285750" cy="45720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3600" tIns="3600" rIns="3600" bIns="36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6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8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1" name="Надпись 623">
                    <a:extLst>
                      <a:ext uri="{FF2B5EF4-FFF2-40B4-BE49-F238E27FC236}">
                        <a16:creationId xmlns:a16="http://schemas.microsoft.com/office/drawing/2014/main" id="{31360975-9F25-4169-8434-9735429B70C2}"/>
                      </a:ext>
                    </a:extLst>
                  </p:cNvPr>
                  <p:cNvSpPr txBox="1"/>
                  <p:nvPr/>
                </p:nvSpPr>
                <p:spPr>
                  <a:xfrm>
                    <a:off x="5735117" y="2721254"/>
                    <a:ext cx="285750" cy="45720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3600" tIns="3600" rIns="3600" bIns="36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2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2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2" name="Надпись 624">
                    <a:extLst>
                      <a:ext uri="{FF2B5EF4-FFF2-40B4-BE49-F238E27FC236}">
                        <a16:creationId xmlns:a16="http://schemas.microsoft.com/office/drawing/2014/main" id="{D924097F-2C18-4CA3-BD7F-505CCA57FD87}"/>
                      </a:ext>
                    </a:extLst>
                  </p:cNvPr>
                  <p:cNvSpPr txBox="1"/>
                  <p:nvPr/>
                </p:nvSpPr>
                <p:spPr>
                  <a:xfrm>
                    <a:off x="1463040" y="2706624"/>
                    <a:ext cx="285750" cy="45720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3600" tIns="3600" rIns="3600" bIns="36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9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11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3" name="Надпись 625">
                    <a:extLst>
                      <a:ext uri="{FF2B5EF4-FFF2-40B4-BE49-F238E27FC236}">
                        <a16:creationId xmlns:a16="http://schemas.microsoft.com/office/drawing/2014/main" id="{1413C0FC-F2CF-41BF-AF5B-83A0C7A887E6}"/>
                      </a:ext>
                    </a:extLst>
                  </p:cNvPr>
                  <p:cNvSpPr txBox="1"/>
                  <p:nvPr/>
                </p:nvSpPr>
                <p:spPr>
                  <a:xfrm>
                    <a:off x="3738067" y="2377440"/>
                    <a:ext cx="285750" cy="45720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3600" tIns="3600" rIns="3600" bIns="36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6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8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4" name="Надпись 626">
                    <a:extLst>
                      <a:ext uri="{FF2B5EF4-FFF2-40B4-BE49-F238E27FC236}">
                        <a16:creationId xmlns:a16="http://schemas.microsoft.com/office/drawing/2014/main" id="{0403DFED-6763-4941-B3D5-072AB7BA71BF}"/>
                      </a:ext>
                    </a:extLst>
                  </p:cNvPr>
                  <p:cNvSpPr txBox="1"/>
                  <p:nvPr/>
                </p:nvSpPr>
                <p:spPr>
                  <a:xfrm>
                    <a:off x="6013094" y="2011680"/>
                    <a:ext cx="285750" cy="45720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3600" tIns="3600" rIns="3600" bIns="36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4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8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5" name="Надпись 627">
                    <a:extLst>
                      <a:ext uri="{FF2B5EF4-FFF2-40B4-BE49-F238E27FC236}">
                        <a16:creationId xmlns:a16="http://schemas.microsoft.com/office/drawing/2014/main" id="{F7F3B2A3-A60E-4A96-BC45-5B58F056F144}"/>
                      </a:ext>
                    </a:extLst>
                  </p:cNvPr>
                  <p:cNvSpPr txBox="1"/>
                  <p:nvPr/>
                </p:nvSpPr>
                <p:spPr>
                  <a:xfrm>
                    <a:off x="3957523" y="4864608"/>
                    <a:ext cx="285750" cy="45720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3600" tIns="3600" rIns="3600" bIns="36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5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7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6" name="Надпись 628">
                    <a:extLst>
                      <a:ext uri="{FF2B5EF4-FFF2-40B4-BE49-F238E27FC236}">
                        <a16:creationId xmlns:a16="http://schemas.microsoft.com/office/drawing/2014/main" id="{3D06C818-4986-4D41-AD0F-3869E1819A3A}"/>
                      </a:ext>
                    </a:extLst>
                  </p:cNvPr>
                  <p:cNvSpPr txBox="1"/>
                  <p:nvPr/>
                </p:nvSpPr>
                <p:spPr>
                  <a:xfrm>
                    <a:off x="7556601" y="3899001"/>
                    <a:ext cx="419100" cy="22860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3600" tIns="3600" rIns="3600" bIns="36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1  </a:t>
                    </a:r>
                    <a:r>
                      <a:rPr lang="ru-RU" sz="1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1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7" name="Надпись 629">
                    <a:extLst>
                      <a:ext uri="{FF2B5EF4-FFF2-40B4-BE49-F238E27FC236}">
                        <a16:creationId xmlns:a16="http://schemas.microsoft.com/office/drawing/2014/main" id="{80FFA8AA-4908-465A-A8C3-03A96E0AB2EB}"/>
                      </a:ext>
                    </a:extLst>
                  </p:cNvPr>
                  <p:cNvSpPr txBox="1"/>
                  <p:nvPr/>
                </p:nvSpPr>
                <p:spPr>
                  <a:xfrm>
                    <a:off x="5318150" y="2816352"/>
                    <a:ext cx="285750" cy="45720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3600" tIns="3600" rIns="3600" bIns="36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8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12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8" name="Надпись 630">
                    <a:extLst>
                      <a:ext uri="{FF2B5EF4-FFF2-40B4-BE49-F238E27FC236}">
                        <a16:creationId xmlns:a16="http://schemas.microsoft.com/office/drawing/2014/main" id="{F32DCAA8-9932-4AE5-9634-D95929DCEFF1}"/>
                      </a:ext>
                    </a:extLst>
                  </p:cNvPr>
                  <p:cNvSpPr txBox="1"/>
                  <p:nvPr/>
                </p:nvSpPr>
                <p:spPr>
                  <a:xfrm>
                    <a:off x="3306470" y="468173"/>
                    <a:ext cx="285750" cy="45720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3600" tIns="3600" rIns="3600" bIns="36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4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90000"/>
                      </a:lnSpc>
                      <a:spcAft>
                        <a:spcPts val="0"/>
                      </a:spcAft>
                    </a:pPr>
                    <a:r>
                      <a:rPr lang="ru-RU" sz="1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5</a:t>
                    </a:r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1" name="Надпись 151">
                  <a:extLst>
                    <a:ext uri="{FF2B5EF4-FFF2-40B4-BE49-F238E27FC236}">
                      <a16:creationId xmlns:a16="http://schemas.microsoft.com/office/drawing/2014/main" id="{11B599C8-749C-4A70-990B-4C1315AB43D2}"/>
                    </a:ext>
                  </a:extLst>
                </p:cNvPr>
                <p:cNvSpPr txBox="1"/>
                <p:nvPr/>
              </p:nvSpPr>
              <p:spPr>
                <a:xfrm>
                  <a:off x="5427878" y="5705856"/>
                  <a:ext cx="285750" cy="45720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3600" tIns="3600" rIns="3600" bIns="36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Aft>
                      <a:spcPts val="0"/>
                    </a:spcAft>
                  </a:pPr>
                  <a:r>
                    <a:rPr lang="ru-RU" sz="1400" b="1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17</a:t>
                  </a:r>
                  <a:endPara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90000"/>
                    </a:lnSpc>
                    <a:spcAft>
                      <a:spcPts val="0"/>
                    </a:spcAft>
                  </a:pPr>
                  <a:r>
                    <a:rPr lang="ru-RU" sz="1400" b="1">
                      <a:solidFill>
                        <a:srgbClr val="C0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27</a:t>
                  </a:r>
                  <a:endPara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Группа 6">
                <a:extLst>
                  <a:ext uri="{FF2B5EF4-FFF2-40B4-BE49-F238E27FC236}">
                    <a16:creationId xmlns:a16="http://schemas.microsoft.com/office/drawing/2014/main" id="{FD357D21-3772-4925-A242-D550DEE0B2DB}"/>
                  </a:ext>
                </a:extLst>
              </p:cNvPr>
              <p:cNvGrpSpPr/>
              <p:nvPr/>
            </p:nvGrpSpPr>
            <p:grpSpPr>
              <a:xfrm>
                <a:off x="8239087" y="2411131"/>
                <a:ext cx="3004770" cy="1243584"/>
                <a:chOff x="609333" y="194626"/>
                <a:chExt cx="3004770" cy="1243584"/>
              </a:xfrm>
            </p:grpSpPr>
            <p:pic>
              <p:nvPicPr>
                <p:cNvPr id="8" name="Рисунок 7">
                  <a:extLst>
                    <a:ext uri="{FF2B5EF4-FFF2-40B4-BE49-F238E27FC236}">
                      <a16:creationId xmlns:a16="http://schemas.microsoft.com/office/drawing/2014/main" id="{C5A37FE5-49B2-4C2E-84F2-297A2467BF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9333" y="331546"/>
                  <a:ext cx="1217295" cy="844550"/>
                </a:xfrm>
                <a:prstGeom prst="rect">
                  <a:avLst/>
                </a:prstGeom>
              </p:spPr>
            </p:pic>
            <p:sp>
              <p:nvSpPr>
                <p:cNvPr id="9" name="Надпись 746">
                  <a:extLst>
                    <a:ext uri="{FF2B5EF4-FFF2-40B4-BE49-F238E27FC236}">
                      <a16:creationId xmlns:a16="http://schemas.microsoft.com/office/drawing/2014/main" id="{119382E3-11A0-4374-A0F6-1705D04A00D7}"/>
                    </a:ext>
                  </a:extLst>
                </p:cNvPr>
                <p:cNvSpPr txBox="1"/>
                <p:nvPr/>
              </p:nvSpPr>
              <p:spPr>
                <a:xfrm>
                  <a:off x="1467101" y="194626"/>
                  <a:ext cx="2147002" cy="1243584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90000"/>
                    </a:lnSpc>
                    <a:spcAft>
                      <a:spcPts val="0"/>
                    </a:spcAft>
                  </a:pPr>
                  <a:r>
                    <a:rPr lang="ru-RU" sz="20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Краснодар</a:t>
                  </a:r>
                  <a:endParaRPr lang="ru-RU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90000"/>
                    </a:lnSpc>
                    <a:spcAft>
                      <a:spcPts val="0"/>
                    </a:spcAft>
                  </a:pPr>
                  <a:r>
                    <a:rPr lang="ru-RU" sz="20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Армавир</a:t>
                  </a:r>
                  <a:endParaRPr lang="ru-RU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90000"/>
                    </a:lnSpc>
                    <a:spcAft>
                      <a:spcPts val="0"/>
                    </a:spcAft>
                  </a:pPr>
                  <a:r>
                    <a:rPr lang="ru-RU" sz="20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Новороссийск</a:t>
                  </a:r>
                  <a:endParaRPr lang="ru-RU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90000"/>
                    </a:lnSpc>
                    <a:spcAft>
                      <a:spcPts val="0"/>
                    </a:spcAft>
                  </a:pPr>
                  <a:r>
                    <a:rPr lang="ru-RU" sz="20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Сочи</a:t>
                  </a:r>
                  <a:endParaRPr lang="ru-RU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425177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D7C7DE-2118-4CBB-A1E0-69A6B68B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45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DE306E4-CCDE-4B90-966D-F17D1ABABDE6}"/>
              </a:ext>
            </a:extLst>
          </p:cNvPr>
          <p:cNvGrpSpPr/>
          <p:nvPr/>
        </p:nvGrpSpPr>
        <p:grpSpPr>
          <a:xfrm>
            <a:off x="170122" y="76141"/>
            <a:ext cx="11851754" cy="6781859"/>
            <a:chOff x="0" y="133350"/>
            <a:chExt cx="11540643" cy="6417310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BC203ABF-1675-4269-B6EB-DAE2D3BFD976}"/>
                </a:ext>
              </a:extLst>
            </p:cNvPr>
            <p:cNvGrpSpPr/>
            <p:nvPr/>
          </p:nvGrpSpPr>
          <p:grpSpPr>
            <a:xfrm>
              <a:off x="0" y="133350"/>
              <a:ext cx="11246899" cy="6417310"/>
              <a:chOff x="0" y="0"/>
              <a:chExt cx="11246899" cy="6417310"/>
            </a:xfrm>
          </p:grpSpPr>
          <p:pic>
            <p:nvPicPr>
              <p:cNvPr id="6" name="Picture 2" descr="D:\Doc\Мероприятия\Районы края- ВУЗы и СОШ профориентация (v15).png">
                <a:extLst>
                  <a:ext uri="{FF2B5EF4-FFF2-40B4-BE49-F238E27FC236}">
                    <a16:creationId xmlns:a16="http://schemas.microsoft.com/office/drawing/2014/main" id="{1E8DF45B-DE05-468D-90F1-3BE826D001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372475" cy="6417310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/>
            </p:spPr>
          </p:pic>
          <p:sp>
            <p:nvSpPr>
              <p:cNvPr id="7" name="Надпись 765">
                <a:extLst>
                  <a:ext uri="{FF2B5EF4-FFF2-40B4-BE49-F238E27FC236}">
                    <a16:creationId xmlns:a16="http://schemas.microsoft.com/office/drawing/2014/main" id="{1CD24ACE-A5E9-4CA8-99BF-BD707E88788A}"/>
                  </a:ext>
                </a:extLst>
              </p:cNvPr>
              <p:cNvSpPr txBox="1"/>
              <p:nvPr/>
            </p:nvSpPr>
            <p:spPr>
              <a:xfrm>
                <a:off x="5866283" y="126746"/>
                <a:ext cx="4495278" cy="77792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b="1" dirty="0">
                    <a:solidFill>
                      <a:srgbClr val="1F4E7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УЧАСТНИКИ ПРОЕКТА «ИНЖЕНЕРНЫЕ КЛАССЫ 2.0»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Надпись 766">
                <a:extLst>
                  <a:ext uri="{FF2B5EF4-FFF2-40B4-BE49-F238E27FC236}">
                    <a16:creationId xmlns:a16="http://schemas.microsoft.com/office/drawing/2014/main" id="{0338EA3E-EA4A-4A0D-9EC4-93AECA91A874}"/>
                  </a:ext>
                </a:extLst>
              </p:cNvPr>
              <p:cNvSpPr txBox="1"/>
              <p:nvPr/>
            </p:nvSpPr>
            <p:spPr>
              <a:xfrm>
                <a:off x="31806" y="5303520"/>
                <a:ext cx="3171190" cy="640933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b="1" dirty="0">
                    <a:solidFill>
                      <a:srgbClr val="6A2D97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Количество школ в муниципалитете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Надпись 767">
                <a:extLst>
                  <a:ext uri="{FF2B5EF4-FFF2-40B4-BE49-F238E27FC236}">
                    <a16:creationId xmlns:a16="http://schemas.microsoft.com/office/drawing/2014/main" id="{29165FAF-8964-47C7-B17C-A020805C31CF}"/>
                  </a:ext>
                </a:extLst>
              </p:cNvPr>
              <p:cNvSpPr txBox="1"/>
              <p:nvPr/>
            </p:nvSpPr>
            <p:spPr>
              <a:xfrm>
                <a:off x="8203967" y="1779311"/>
                <a:ext cx="3042932" cy="1647701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0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 2025 году для участия в проекте отобрано 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0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76 ОО из 26 МО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Надпись 768">
                <a:extLst>
                  <a:ext uri="{FF2B5EF4-FFF2-40B4-BE49-F238E27FC236}">
                    <a16:creationId xmlns:a16="http://schemas.microsoft.com/office/drawing/2014/main" id="{2F4500D3-1BB0-40CA-AF6D-0122196A196C}"/>
                  </a:ext>
                </a:extLst>
              </p:cNvPr>
              <p:cNvSpPr txBox="1"/>
              <p:nvPr/>
            </p:nvSpPr>
            <p:spPr>
              <a:xfrm>
                <a:off x="2568272" y="3291840"/>
                <a:ext cx="395785" cy="3957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 b="1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Надпись 769">
                <a:extLst>
                  <a:ext uri="{FF2B5EF4-FFF2-40B4-BE49-F238E27FC236}">
                    <a16:creationId xmlns:a16="http://schemas.microsoft.com/office/drawing/2014/main" id="{BDAEA01B-6BDE-4DB8-A9A3-4EF253A733CB}"/>
                  </a:ext>
                </a:extLst>
              </p:cNvPr>
              <p:cNvSpPr txBox="1"/>
              <p:nvPr/>
            </p:nvSpPr>
            <p:spPr>
              <a:xfrm>
                <a:off x="5224007" y="2981739"/>
                <a:ext cx="395785" cy="3957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 b="1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Надпись 770">
                <a:extLst>
                  <a:ext uri="{FF2B5EF4-FFF2-40B4-BE49-F238E27FC236}">
                    <a16:creationId xmlns:a16="http://schemas.microsoft.com/office/drawing/2014/main" id="{63A6AA47-1F82-4771-8666-0B2B10E15849}"/>
                  </a:ext>
                </a:extLst>
              </p:cNvPr>
              <p:cNvSpPr txBox="1"/>
              <p:nvPr/>
            </p:nvSpPr>
            <p:spPr>
              <a:xfrm>
                <a:off x="4953663" y="3530379"/>
                <a:ext cx="395785" cy="3957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 b="1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Надпись 771">
                <a:extLst>
                  <a:ext uri="{FF2B5EF4-FFF2-40B4-BE49-F238E27FC236}">
                    <a16:creationId xmlns:a16="http://schemas.microsoft.com/office/drawing/2014/main" id="{1710036C-864F-4604-A937-BB8052EFF7E5}"/>
                  </a:ext>
                </a:extLst>
              </p:cNvPr>
              <p:cNvSpPr txBox="1"/>
              <p:nvPr/>
            </p:nvSpPr>
            <p:spPr>
              <a:xfrm>
                <a:off x="4953663" y="2162754"/>
                <a:ext cx="395785" cy="3957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 b="1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Надпись 772">
                <a:extLst>
                  <a:ext uri="{FF2B5EF4-FFF2-40B4-BE49-F238E27FC236}">
                    <a16:creationId xmlns:a16="http://schemas.microsoft.com/office/drawing/2014/main" id="{7E52AACA-1ED3-42D7-BAC0-9BE513B037E4}"/>
                  </a:ext>
                </a:extLst>
              </p:cNvPr>
              <p:cNvSpPr txBox="1"/>
              <p:nvPr/>
            </p:nvSpPr>
            <p:spPr>
              <a:xfrm>
                <a:off x="1009816" y="3299791"/>
                <a:ext cx="395785" cy="3957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 b="1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Надпись 773">
                <a:extLst>
                  <a:ext uri="{FF2B5EF4-FFF2-40B4-BE49-F238E27FC236}">
                    <a16:creationId xmlns:a16="http://schemas.microsoft.com/office/drawing/2014/main" id="{19277D17-0714-4601-9877-B47312FBE6A6}"/>
                  </a:ext>
                </a:extLst>
              </p:cNvPr>
              <p:cNvSpPr txBox="1"/>
              <p:nvPr/>
            </p:nvSpPr>
            <p:spPr>
              <a:xfrm>
                <a:off x="7140272" y="3427012"/>
                <a:ext cx="395785" cy="3957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 b="1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Надпись 774">
                <a:extLst>
                  <a:ext uri="{FF2B5EF4-FFF2-40B4-BE49-F238E27FC236}">
                    <a16:creationId xmlns:a16="http://schemas.microsoft.com/office/drawing/2014/main" id="{C767009E-122F-4A95-A120-E5DF68CCB5FC}"/>
                  </a:ext>
                </a:extLst>
              </p:cNvPr>
              <p:cNvSpPr txBox="1"/>
              <p:nvPr/>
            </p:nvSpPr>
            <p:spPr>
              <a:xfrm>
                <a:off x="4063117" y="3188473"/>
                <a:ext cx="395785" cy="3957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 b="1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Надпись 775">
                <a:extLst>
                  <a:ext uri="{FF2B5EF4-FFF2-40B4-BE49-F238E27FC236}">
                    <a16:creationId xmlns:a16="http://schemas.microsoft.com/office/drawing/2014/main" id="{3FC8CAC2-7B52-45EE-884E-F1087FF3A5D1}"/>
                  </a:ext>
                </a:extLst>
              </p:cNvPr>
              <p:cNvSpPr txBox="1"/>
              <p:nvPr/>
            </p:nvSpPr>
            <p:spPr>
              <a:xfrm>
                <a:off x="1470992" y="3705307"/>
                <a:ext cx="395785" cy="3957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 b="1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Надпись 776">
                <a:extLst>
                  <a:ext uri="{FF2B5EF4-FFF2-40B4-BE49-F238E27FC236}">
                    <a16:creationId xmlns:a16="http://schemas.microsoft.com/office/drawing/2014/main" id="{42F7CA7C-44F0-4A5A-93DC-17CD6D8D2222}"/>
                  </a:ext>
                </a:extLst>
              </p:cNvPr>
              <p:cNvSpPr txBox="1"/>
              <p:nvPr/>
            </p:nvSpPr>
            <p:spPr>
              <a:xfrm>
                <a:off x="5080884" y="5868062"/>
                <a:ext cx="395785" cy="3957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 b="1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Надпись 777">
                <a:extLst>
                  <a:ext uri="{FF2B5EF4-FFF2-40B4-BE49-F238E27FC236}">
                    <a16:creationId xmlns:a16="http://schemas.microsoft.com/office/drawing/2014/main" id="{A17B8CF4-9C05-4099-A566-8D95B7A9304C}"/>
                  </a:ext>
                </a:extLst>
              </p:cNvPr>
              <p:cNvSpPr txBox="1"/>
              <p:nvPr/>
            </p:nvSpPr>
            <p:spPr>
              <a:xfrm>
                <a:off x="6766560" y="2679589"/>
                <a:ext cx="395785" cy="3957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 b="1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Надпись 778">
                <a:extLst>
                  <a:ext uri="{FF2B5EF4-FFF2-40B4-BE49-F238E27FC236}">
                    <a16:creationId xmlns:a16="http://schemas.microsoft.com/office/drawing/2014/main" id="{5BB5B502-1049-4A11-ACEE-55E72287E55B}"/>
                  </a:ext>
                </a:extLst>
              </p:cNvPr>
              <p:cNvSpPr txBox="1"/>
              <p:nvPr/>
            </p:nvSpPr>
            <p:spPr>
              <a:xfrm>
                <a:off x="2735249" y="731520"/>
                <a:ext cx="395785" cy="3957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 b="1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Надпись 779">
                <a:extLst>
                  <a:ext uri="{FF2B5EF4-FFF2-40B4-BE49-F238E27FC236}">
                    <a16:creationId xmlns:a16="http://schemas.microsoft.com/office/drawing/2014/main" id="{5BA9C007-8C3D-46D9-BE7F-FF9E9AFC9BD6}"/>
                  </a:ext>
                </a:extLst>
              </p:cNvPr>
              <p:cNvSpPr txBox="1"/>
              <p:nvPr/>
            </p:nvSpPr>
            <p:spPr>
              <a:xfrm>
                <a:off x="6408752" y="2274073"/>
                <a:ext cx="395785" cy="3957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 b="1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Надпись 780">
                <a:extLst>
                  <a:ext uri="{FF2B5EF4-FFF2-40B4-BE49-F238E27FC236}">
                    <a16:creationId xmlns:a16="http://schemas.microsoft.com/office/drawing/2014/main" id="{269BB931-1686-4048-B511-4A2ED585B6C3}"/>
                  </a:ext>
                </a:extLst>
              </p:cNvPr>
              <p:cNvSpPr txBox="1"/>
              <p:nvPr/>
            </p:nvSpPr>
            <p:spPr>
              <a:xfrm>
                <a:off x="3180522" y="2449001"/>
                <a:ext cx="395785" cy="3957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 b="1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Надпись 781">
                <a:extLst>
                  <a:ext uri="{FF2B5EF4-FFF2-40B4-BE49-F238E27FC236}">
                    <a16:creationId xmlns:a16="http://schemas.microsoft.com/office/drawing/2014/main" id="{4B67CD2F-8D64-490E-9737-624898133805}"/>
                  </a:ext>
                </a:extLst>
              </p:cNvPr>
              <p:cNvSpPr txBox="1"/>
              <p:nvPr/>
            </p:nvSpPr>
            <p:spPr>
              <a:xfrm>
                <a:off x="4420926" y="2552368"/>
                <a:ext cx="395785" cy="3957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 b="1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Надпись 782">
                <a:extLst>
                  <a:ext uri="{FF2B5EF4-FFF2-40B4-BE49-F238E27FC236}">
                    <a16:creationId xmlns:a16="http://schemas.microsoft.com/office/drawing/2014/main" id="{0EC2528A-94B4-46A6-A22D-40B607D404D0}"/>
                  </a:ext>
                </a:extLst>
              </p:cNvPr>
              <p:cNvSpPr txBox="1"/>
              <p:nvPr/>
            </p:nvSpPr>
            <p:spPr>
              <a:xfrm>
                <a:off x="2806811" y="2735248"/>
                <a:ext cx="395785" cy="3957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 b="1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Надпись 783">
                <a:extLst>
                  <a:ext uri="{FF2B5EF4-FFF2-40B4-BE49-F238E27FC236}">
                    <a16:creationId xmlns:a16="http://schemas.microsoft.com/office/drawing/2014/main" id="{99B9BFB8-33EA-4F0F-BC59-05F0363AC44F}"/>
                  </a:ext>
                </a:extLst>
              </p:cNvPr>
              <p:cNvSpPr txBox="1"/>
              <p:nvPr/>
            </p:nvSpPr>
            <p:spPr>
              <a:xfrm>
                <a:off x="1971924" y="3395207"/>
                <a:ext cx="395785" cy="3957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 b="1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Надпись 784">
                <a:extLst>
                  <a:ext uri="{FF2B5EF4-FFF2-40B4-BE49-F238E27FC236}">
                    <a16:creationId xmlns:a16="http://schemas.microsoft.com/office/drawing/2014/main" id="{1B72D7E6-D6D3-4F96-8EE0-8B25A283BDAF}"/>
                  </a:ext>
                </a:extLst>
              </p:cNvPr>
              <p:cNvSpPr txBox="1"/>
              <p:nvPr/>
            </p:nvSpPr>
            <p:spPr>
              <a:xfrm>
                <a:off x="6869927" y="4444779"/>
                <a:ext cx="395785" cy="3957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 b="1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Надпись 785">
                <a:extLst>
                  <a:ext uri="{FF2B5EF4-FFF2-40B4-BE49-F238E27FC236}">
                    <a16:creationId xmlns:a16="http://schemas.microsoft.com/office/drawing/2014/main" id="{5A1434F6-6D17-4745-8215-5EE2A7F52A47}"/>
                  </a:ext>
                </a:extLst>
              </p:cNvPr>
              <p:cNvSpPr txBox="1"/>
              <p:nvPr/>
            </p:nvSpPr>
            <p:spPr>
              <a:xfrm>
                <a:off x="4357315" y="1232452"/>
                <a:ext cx="395785" cy="3957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 b="1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Надпись 786">
                <a:extLst>
                  <a:ext uri="{FF2B5EF4-FFF2-40B4-BE49-F238E27FC236}">
                    <a16:creationId xmlns:a16="http://schemas.microsoft.com/office/drawing/2014/main" id="{E5E8B9C2-40B1-40D2-8F38-30AD483600FE}"/>
                  </a:ext>
                </a:extLst>
              </p:cNvPr>
              <p:cNvSpPr txBox="1"/>
              <p:nvPr/>
            </p:nvSpPr>
            <p:spPr>
              <a:xfrm>
                <a:off x="4969566" y="1399429"/>
                <a:ext cx="395785" cy="3957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 b="1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Надпись 787">
                <a:extLst>
                  <a:ext uri="{FF2B5EF4-FFF2-40B4-BE49-F238E27FC236}">
                    <a16:creationId xmlns:a16="http://schemas.microsoft.com/office/drawing/2014/main" id="{57479212-6EE2-43E4-9729-F9BA805B775C}"/>
                  </a:ext>
                </a:extLst>
              </p:cNvPr>
              <p:cNvSpPr txBox="1"/>
              <p:nvPr/>
            </p:nvSpPr>
            <p:spPr>
              <a:xfrm>
                <a:off x="2854519" y="1733384"/>
                <a:ext cx="395785" cy="3957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 b="1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Надпись 788">
                <a:extLst>
                  <a:ext uri="{FF2B5EF4-FFF2-40B4-BE49-F238E27FC236}">
                    <a16:creationId xmlns:a16="http://schemas.microsoft.com/office/drawing/2014/main" id="{EE8B48BD-BDC9-43D1-A2C9-3F0712B1954C}"/>
                  </a:ext>
                </a:extLst>
              </p:cNvPr>
              <p:cNvSpPr txBox="1"/>
              <p:nvPr/>
            </p:nvSpPr>
            <p:spPr>
              <a:xfrm>
                <a:off x="3180522" y="3872285"/>
                <a:ext cx="395785" cy="3957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 b="1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Надпись 789">
                <a:extLst>
                  <a:ext uri="{FF2B5EF4-FFF2-40B4-BE49-F238E27FC236}">
                    <a16:creationId xmlns:a16="http://schemas.microsoft.com/office/drawing/2014/main" id="{1ADE4C8D-CB94-4EC0-87E0-7C57EA6215EF}"/>
                  </a:ext>
                </a:extLst>
              </p:cNvPr>
              <p:cNvSpPr txBox="1"/>
              <p:nvPr/>
            </p:nvSpPr>
            <p:spPr>
              <a:xfrm>
                <a:off x="3792773" y="445273"/>
                <a:ext cx="395785" cy="3957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 b="1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Надпись 790">
                <a:extLst>
                  <a:ext uri="{FF2B5EF4-FFF2-40B4-BE49-F238E27FC236}">
                    <a16:creationId xmlns:a16="http://schemas.microsoft.com/office/drawing/2014/main" id="{4628B897-0589-4CBB-B122-A4F6C124010B}"/>
                  </a:ext>
                </a:extLst>
              </p:cNvPr>
              <p:cNvSpPr txBox="1"/>
              <p:nvPr/>
            </p:nvSpPr>
            <p:spPr>
              <a:xfrm>
                <a:off x="1367625" y="2711394"/>
                <a:ext cx="395785" cy="3957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 b="1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Надпись 791">
                <a:extLst>
                  <a:ext uri="{FF2B5EF4-FFF2-40B4-BE49-F238E27FC236}">
                    <a16:creationId xmlns:a16="http://schemas.microsoft.com/office/drawing/2014/main" id="{BD970756-07A1-452D-856F-C8508461189D}"/>
                  </a:ext>
                </a:extLst>
              </p:cNvPr>
              <p:cNvSpPr txBox="1"/>
              <p:nvPr/>
            </p:nvSpPr>
            <p:spPr>
              <a:xfrm>
                <a:off x="3609893" y="2250219"/>
                <a:ext cx="395785" cy="3957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 b="1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Надпись 792">
                <a:extLst>
                  <a:ext uri="{FF2B5EF4-FFF2-40B4-BE49-F238E27FC236}">
                    <a16:creationId xmlns:a16="http://schemas.microsoft.com/office/drawing/2014/main" id="{72FDC0C9-02F5-4B64-AD0B-D52C52815EE4}"/>
                  </a:ext>
                </a:extLst>
              </p:cNvPr>
              <p:cNvSpPr txBox="1"/>
              <p:nvPr/>
            </p:nvSpPr>
            <p:spPr>
              <a:xfrm>
                <a:off x="5836258" y="1900361"/>
                <a:ext cx="395785" cy="3957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 b="1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Надпись 793">
                <a:extLst>
                  <a:ext uri="{FF2B5EF4-FFF2-40B4-BE49-F238E27FC236}">
                    <a16:creationId xmlns:a16="http://schemas.microsoft.com/office/drawing/2014/main" id="{DBF24FB0-6CFB-4003-835A-7B51659E38E3}"/>
                  </a:ext>
                </a:extLst>
              </p:cNvPr>
              <p:cNvSpPr txBox="1"/>
              <p:nvPr/>
            </p:nvSpPr>
            <p:spPr>
              <a:xfrm>
                <a:off x="3864334" y="4794636"/>
                <a:ext cx="395785" cy="39578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 b="1">
                    <a:solidFill>
                      <a:srgbClr val="7030A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5" name="Рисунок 4" descr="\\192.168.20.25\общая сетевая\Отделы\Центр научно-методической и инновационной деятельности\Общая папка отдела\Для Яковлевой Н.О\туризм и сервис\Эмблемы профилей\ПРОФ КЛ_ инж.png">
              <a:extLst>
                <a:ext uri="{FF2B5EF4-FFF2-40B4-BE49-F238E27FC236}">
                  <a16:creationId xmlns:a16="http://schemas.microsoft.com/office/drawing/2014/main" id="{03BEDC37-6364-4EEF-94F5-D9CEFA201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1535" y="260351"/>
              <a:ext cx="1209108" cy="121072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871598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7FC0615-DB11-4D45-AF46-B8FF1367E4A6}"/>
              </a:ext>
            </a:extLst>
          </p:cNvPr>
          <p:cNvGrpSpPr/>
          <p:nvPr/>
        </p:nvGrpSpPr>
        <p:grpSpPr>
          <a:xfrm>
            <a:off x="121165" y="21265"/>
            <a:ext cx="11949670" cy="6744317"/>
            <a:chOff x="-19050" y="17214"/>
            <a:chExt cx="11443537" cy="6337300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5D885559-F626-44EF-B3A0-3E23A2913161}"/>
                </a:ext>
              </a:extLst>
            </p:cNvPr>
            <p:cNvGrpSpPr/>
            <p:nvPr/>
          </p:nvGrpSpPr>
          <p:grpSpPr>
            <a:xfrm>
              <a:off x="-19050" y="17214"/>
              <a:ext cx="8267700" cy="6337300"/>
              <a:chOff x="-19050" y="-23729"/>
              <a:chExt cx="8267700" cy="6337300"/>
            </a:xfrm>
          </p:grpSpPr>
          <p:pic>
            <p:nvPicPr>
              <p:cNvPr id="8" name="Picture 2" descr="D:\Doc\Мероприятия\Районы края- ВУЗы и СОШ профориентация (v15).png">
                <a:extLst>
                  <a:ext uri="{FF2B5EF4-FFF2-40B4-BE49-F238E27FC236}">
                    <a16:creationId xmlns:a16="http://schemas.microsoft.com/office/drawing/2014/main" id="{FC9E93F7-1DA4-4534-AB50-133B0E2489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9050" y="-23729"/>
                <a:ext cx="8267700" cy="6337300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/>
            </p:spPr>
          </p:pic>
          <p:sp>
            <p:nvSpPr>
              <p:cNvPr id="9" name="Надпись 9">
                <a:extLst>
                  <a:ext uri="{FF2B5EF4-FFF2-40B4-BE49-F238E27FC236}">
                    <a16:creationId xmlns:a16="http://schemas.microsoft.com/office/drawing/2014/main" id="{32169D04-52EC-441A-A909-07A21B79F508}"/>
                  </a:ext>
                </a:extLst>
              </p:cNvPr>
              <p:cNvSpPr txBox="1"/>
              <p:nvPr/>
            </p:nvSpPr>
            <p:spPr>
              <a:xfrm>
                <a:off x="1076325" y="3228975"/>
                <a:ext cx="419100" cy="37147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200" b="1">
                    <a:solidFill>
                      <a:srgbClr val="0099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Надпись 11">
                <a:extLst>
                  <a:ext uri="{FF2B5EF4-FFF2-40B4-BE49-F238E27FC236}">
                    <a16:creationId xmlns:a16="http://schemas.microsoft.com/office/drawing/2014/main" id="{FFECEDA2-910B-40F1-93FD-1FA1FE045211}"/>
                  </a:ext>
                </a:extLst>
              </p:cNvPr>
              <p:cNvSpPr txBox="1"/>
              <p:nvPr/>
            </p:nvSpPr>
            <p:spPr>
              <a:xfrm>
                <a:off x="3895725" y="3000375"/>
                <a:ext cx="857250" cy="50482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1200" b="1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1200" b="1">
                    <a:solidFill>
                      <a:srgbClr val="0099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Надпись 12">
                <a:extLst>
                  <a:ext uri="{FF2B5EF4-FFF2-40B4-BE49-F238E27FC236}">
                    <a16:creationId xmlns:a16="http://schemas.microsoft.com/office/drawing/2014/main" id="{0AC1703C-A084-431D-929B-C48FABE6980C}"/>
                  </a:ext>
                </a:extLst>
              </p:cNvPr>
              <p:cNvSpPr txBox="1"/>
              <p:nvPr/>
            </p:nvSpPr>
            <p:spPr>
              <a:xfrm>
                <a:off x="2228850" y="3876675"/>
                <a:ext cx="685800" cy="50482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80000"/>
                  </a:lnSpc>
                  <a:spcAft>
                    <a:spcPts val="0"/>
                  </a:spcAft>
                </a:pPr>
                <a:r>
                  <a:rPr lang="ru-RU" sz="1200" b="1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80000"/>
                  </a:lnSpc>
                  <a:spcAft>
                    <a:spcPts val="0"/>
                  </a:spcAft>
                </a:pPr>
                <a:r>
                  <a:rPr lang="ru-RU" sz="1200" b="1">
                    <a:solidFill>
                      <a:srgbClr val="0099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1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Надпись 13">
                <a:extLst>
                  <a:ext uri="{FF2B5EF4-FFF2-40B4-BE49-F238E27FC236}">
                    <a16:creationId xmlns:a16="http://schemas.microsoft.com/office/drawing/2014/main" id="{58CBB986-5160-4B43-B7BB-1ACF37EDE0AC}"/>
                  </a:ext>
                </a:extLst>
              </p:cNvPr>
              <p:cNvSpPr txBox="1"/>
              <p:nvPr/>
            </p:nvSpPr>
            <p:spPr>
              <a:xfrm>
                <a:off x="4048125" y="3886200"/>
                <a:ext cx="419100" cy="37147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200" b="1">
                    <a:solidFill>
                      <a:srgbClr val="0099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Надпись 14">
                <a:extLst>
                  <a:ext uri="{FF2B5EF4-FFF2-40B4-BE49-F238E27FC236}">
                    <a16:creationId xmlns:a16="http://schemas.microsoft.com/office/drawing/2014/main" id="{2CB77711-A438-4E1D-ACF6-900E5A8E0E20}"/>
                  </a:ext>
                </a:extLst>
              </p:cNvPr>
              <p:cNvSpPr txBox="1"/>
              <p:nvPr/>
            </p:nvSpPr>
            <p:spPr>
              <a:xfrm>
                <a:off x="1428750" y="3676650"/>
                <a:ext cx="685800" cy="50482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80000"/>
                  </a:lnSpc>
                  <a:spcAft>
                    <a:spcPts val="0"/>
                  </a:spcAft>
                </a:pPr>
                <a:r>
                  <a:rPr lang="ru-RU" sz="1200" b="1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 </a:t>
                </a:r>
                <a:r>
                  <a:rPr lang="ru-RU" sz="1200" b="1">
                    <a:solidFill>
                      <a:srgbClr val="0099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4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Надпись 15">
                <a:extLst>
                  <a:ext uri="{FF2B5EF4-FFF2-40B4-BE49-F238E27FC236}">
                    <a16:creationId xmlns:a16="http://schemas.microsoft.com/office/drawing/2014/main" id="{1075C6E1-08DC-442C-8C69-58773E0704A0}"/>
                  </a:ext>
                </a:extLst>
              </p:cNvPr>
              <p:cNvSpPr txBox="1"/>
              <p:nvPr/>
            </p:nvSpPr>
            <p:spPr>
              <a:xfrm>
                <a:off x="4886325" y="5476875"/>
                <a:ext cx="685800" cy="50482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80000"/>
                  </a:lnSpc>
                  <a:spcAft>
                    <a:spcPts val="0"/>
                  </a:spcAft>
                </a:pPr>
                <a:r>
                  <a:rPr lang="ru-RU" sz="1200" b="1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 </a:t>
                </a:r>
                <a:r>
                  <a:rPr lang="ru-RU" sz="1200" b="1">
                    <a:solidFill>
                      <a:srgbClr val="0099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7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Надпись 16">
                <a:extLst>
                  <a:ext uri="{FF2B5EF4-FFF2-40B4-BE49-F238E27FC236}">
                    <a16:creationId xmlns:a16="http://schemas.microsoft.com/office/drawing/2014/main" id="{7E121AF0-8100-4E9C-8C89-D630BBEFA28B}"/>
                  </a:ext>
                </a:extLst>
              </p:cNvPr>
              <p:cNvSpPr txBox="1"/>
              <p:nvPr/>
            </p:nvSpPr>
            <p:spPr>
              <a:xfrm>
                <a:off x="7067550" y="3209925"/>
                <a:ext cx="457200" cy="50482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1200" b="1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1200" b="1">
                    <a:solidFill>
                      <a:srgbClr val="0099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Надпись 17">
                <a:extLst>
                  <a:ext uri="{FF2B5EF4-FFF2-40B4-BE49-F238E27FC236}">
                    <a16:creationId xmlns:a16="http://schemas.microsoft.com/office/drawing/2014/main" id="{610F0B43-918F-4825-A135-0DC9415128E4}"/>
                  </a:ext>
                </a:extLst>
              </p:cNvPr>
              <p:cNvSpPr txBox="1"/>
              <p:nvPr/>
            </p:nvSpPr>
            <p:spPr>
              <a:xfrm>
                <a:off x="4895850" y="4543425"/>
                <a:ext cx="419100" cy="37147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200" b="1">
                    <a:solidFill>
                      <a:srgbClr val="0099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Надпись 18">
                <a:extLst>
                  <a:ext uri="{FF2B5EF4-FFF2-40B4-BE49-F238E27FC236}">
                    <a16:creationId xmlns:a16="http://schemas.microsoft.com/office/drawing/2014/main" id="{BB313030-365E-41AC-A3D8-D4544FD5A7C5}"/>
                  </a:ext>
                </a:extLst>
              </p:cNvPr>
              <p:cNvSpPr txBox="1"/>
              <p:nvPr/>
            </p:nvSpPr>
            <p:spPr>
              <a:xfrm>
                <a:off x="7000875" y="1600200"/>
                <a:ext cx="419100" cy="37147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200" b="1">
                    <a:solidFill>
                      <a:srgbClr val="0099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Надпись 19">
                <a:extLst>
                  <a:ext uri="{FF2B5EF4-FFF2-40B4-BE49-F238E27FC236}">
                    <a16:creationId xmlns:a16="http://schemas.microsoft.com/office/drawing/2014/main" id="{ED8F18BC-5B08-41BC-9F05-1633D3B94C02}"/>
                  </a:ext>
                </a:extLst>
              </p:cNvPr>
              <p:cNvSpPr txBox="1"/>
              <p:nvPr/>
            </p:nvSpPr>
            <p:spPr>
              <a:xfrm>
                <a:off x="5000625" y="3495675"/>
                <a:ext cx="419100" cy="37147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200" b="1">
                    <a:solidFill>
                      <a:srgbClr val="0099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Надпись 20">
                <a:extLst>
                  <a:ext uri="{FF2B5EF4-FFF2-40B4-BE49-F238E27FC236}">
                    <a16:creationId xmlns:a16="http://schemas.microsoft.com/office/drawing/2014/main" id="{8198F485-B349-4A8B-BBA3-ABB9F8543210}"/>
                  </a:ext>
                </a:extLst>
              </p:cNvPr>
              <p:cNvSpPr txBox="1"/>
              <p:nvPr/>
            </p:nvSpPr>
            <p:spPr>
              <a:xfrm>
                <a:off x="3609975" y="1628775"/>
                <a:ext cx="419100" cy="37147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200" b="1">
                    <a:solidFill>
                      <a:srgbClr val="0099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Надпись 21">
                <a:extLst>
                  <a:ext uri="{FF2B5EF4-FFF2-40B4-BE49-F238E27FC236}">
                    <a16:creationId xmlns:a16="http://schemas.microsoft.com/office/drawing/2014/main" id="{A4B395F4-6717-4BF5-A889-1A145A590BE4}"/>
                  </a:ext>
                </a:extLst>
              </p:cNvPr>
              <p:cNvSpPr txBox="1"/>
              <p:nvPr/>
            </p:nvSpPr>
            <p:spPr>
              <a:xfrm>
                <a:off x="6762750" y="2657475"/>
                <a:ext cx="419100" cy="37147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200" b="1">
                    <a:solidFill>
                      <a:srgbClr val="0099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Надпись 22">
                <a:extLst>
                  <a:ext uri="{FF2B5EF4-FFF2-40B4-BE49-F238E27FC236}">
                    <a16:creationId xmlns:a16="http://schemas.microsoft.com/office/drawing/2014/main" id="{E2230FC3-2CB4-4036-975A-29CE3574B5DF}"/>
                  </a:ext>
                </a:extLst>
              </p:cNvPr>
              <p:cNvSpPr txBox="1"/>
              <p:nvPr/>
            </p:nvSpPr>
            <p:spPr>
              <a:xfrm>
                <a:off x="4200525" y="2895600"/>
                <a:ext cx="419100" cy="37147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200" b="1">
                    <a:solidFill>
                      <a:srgbClr val="0099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Надпись 23">
                <a:extLst>
                  <a:ext uri="{FF2B5EF4-FFF2-40B4-BE49-F238E27FC236}">
                    <a16:creationId xmlns:a16="http://schemas.microsoft.com/office/drawing/2014/main" id="{6FD48C06-B9F1-473C-9183-033BC25B3CC5}"/>
                  </a:ext>
                </a:extLst>
              </p:cNvPr>
              <p:cNvSpPr txBox="1"/>
              <p:nvPr/>
            </p:nvSpPr>
            <p:spPr>
              <a:xfrm>
                <a:off x="2847975" y="685800"/>
                <a:ext cx="457200" cy="50482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1200" b="1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1200" b="1">
                    <a:solidFill>
                      <a:srgbClr val="0099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Надпись 24">
                <a:extLst>
                  <a:ext uri="{FF2B5EF4-FFF2-40B4-BE49-F238E27FC236}">
                    <a16:creationId xmlns:a16="http://schemas.microsoft.com/office/drawing/2014/main" id="{BB890831-7D03-459A-BFD9-52C9C8B56CEF}"/>
                  </a:ext>
                </a:extLst>
              </p:cNvPr>
              <p:cNvSpPr txBox="1"/>
              <p:nvPr/>
            </p:nvSpPr>
            <p:spPr>
              <a:xfrm>
                <a:off x="6505575" y="2228850"/>
                <a:ext cx="419100" cy="37147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200" b="1">
                    <a:solidFill>
                      <a:srgbClr val="0099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Надпись 25">
                <a:extLst>
                  <a:ext uri="{FF2B5EF4-FFF2-40B4-BE49-F238E27FC236}">
                    <a16:creationId xmlns:a16="http://schemas.microsoft.com/office/drawing/2014/main" id="{2EF842F9-0BBB-4599-B4C3-463BD3BE0168}"/>
                  </a:ext>
                </a:extLst>
              </p:cNvPr>
              <p:cNvSpPr txBox="1"/>
              <p:nvPr/>
            </p:nvSpPr>
            <p:spPr>
              <a:xfrm>
                <a:off x="3886200" y="1371600"/>
                <a:ext cx="419100" cy="37147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200" b="1">
                    <a:solidFill>
                      <a:srgbClr val="0099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Надпись 26">
                <a:extLst>
                  <a:ext uri="{FF2B5EF4-FFF2-40B4-BE49-F238E27FC236}">
                    <a16:creationId xmlns:a16="http://schemas.microsoft.com/office/drawing/2014/main" id="{18430F83-CB06-4A83-A0DF-D1F71511EC0B}"/>
                  </a:ext>
                </a:extLst>
              </p:cNvPr>
              <p:cNvSpPr txBox="1"/>
              <p:nvPr/>
            </p:nvSpPr>
            <p:spPr>
              <a:xfrm>
                <a:off x="4457700" y="2533650"/>
                <a:ext cx="419100" cy="37147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200" b="1">
                    <a:solidFill>
                      <a:srgbClr val="0099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Надпись 27">
                <a:extLst>
                  <a:ext uri="{FF2B5EF4-FFF2-40B4-BE49-F238E27FC236}">
                    <a16:creationId xmlns:a16="http://schemas.microsoft.com/office/drawing/2014/main" id="{232A47FD-844D-427A-8C4E-32221E92BA7E}"/>
                  </a:ext>
                </a:extLst>
              </p:cNvPr>
              <p:cNvSpPr txBox="1"/>
              <p:nvPr/>
            </p:nvSpPr>
            <p:spPr>
              <a:xfrm>
                <a:off x="2152650" y="3314700"/>
                <a:ext cx="419100" cy="37147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200" b="1">
                    <a:solidFill>
                      <a:srgbClr val="0099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Надпись 28">
                <a:extLst>
                  <a:ext uri="{FF2B5EF4-FFF2-40B4-BE49-F238E27FC236}">
                    <a16:creationId xmlns:a16="http://schemas.microsoft.com/office/drawing/2014/main" id="{D3035F37-1E55-49A7-91E2-2F938FEC24EC}"/>
                  </a:ext>
                </a:extLst>
              </p:cNvPr>
              <p:cNvSpPr txBox="1"/>
              <p:nvPr/>
            </p:nvSpPr>
            <p:spPr>
              <a:xfrm>
                <a:off x="7362825" y="3124200"/>
                <a:ext cx="419100" cy="37147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200" b="1">
                    <a:solidFill>
                      <a:srgbClr val="0099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Надпись 29">
                <a:extLst>
                  <a:ext uri="{FF2B5EF4-FFF2-40B4-BE49-F238E27FC236}">
                    <a16:creationId xmlns:a16="http://schemas.microsoft.com/office/drawing/2014/main" id="{1BDC8386-A524-4F2F-953C-A396C29330BB}"/>
                  </a:ext>
                </a:extLst>
              </p:cNvPr>
              <p:cNvSpPr txBox="1"/>
              <p:nvPr/>
            </p:nvSpPr>
            <p:spPr>
              <a:xfrm>
                <a:off x="4791075" y="571500"/>
                <a:ext cx="419100" cy="37147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200" b="1">
                    <a:solidFill>
                      <a:srgbClr val="0099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Надпись 30">
                <a:extLst>
                  <a:ext uri="{FF2B5EF4-FFF2-40B4-BE49-F238E27FC236}">
                    <a16:creationId xmlns:a16="http://schemas.microsoft.com/office/drawing/2014/main" id="{FFBD3647-D571-4E53-8000-EDC6693F184B}"/>
                  </a:ext>
                </a:extLst>
              </p:cNvPr>
              <p:cNvSpPr txBox="1"/>
              <p:nvPr/>
            </p:nvSpPr>
            <p:spPr>
              <a:xfrm>
                <a:off x="6867525" y="4362450"/>
                <a:ext cx="419100" cy="37147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200" b="1">
                    <a:solidFill>
                      <a:srgbClr val="0099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Надпись 31">
                <a:extLst>
                  <a:ext uri="{FF2B5EF4-FFF2-40B4-BE49-F238E27FC236}">
                    <a16:creationId xmlns:a16="http://schemas.microsoft.com/office/drawing/2014/main" id="{C7E346B1-B33D-43BE-A6D0-513AB008A9DA}"/>
                  </a:ext>
                </a:extLst>
              </p:cNvPr>
              <p:cNvSpPr txBox="1"/>
              <p:nvPr/>
            </p:nvSpPr>
            <p:spPr>
              <a:xfrm>
                <a:off x="4381500" y="1209675"/>
                <a:ext cx="419100" cy="37147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200" b="1">
                    <a:solidFill>
                      <a:srgbClr val="0099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Надпись 32">
                <a:extLst>
                  <a:ext uri="{FF2B5EF4-FFF2-40B4-BE49-F238E27FC236}">
                    <a16:creationId xmlns:a16="http://schemas.microsoft.com/office/drawing/2014/main" id="{C507A65D-B1BC-4996-A0A6-C22BEDC74770}"/>
                  </a:ext>
                </a:extLst>
              </p:cNvPr>
              <p:cNvSpPr txBox="1"/>
              <p:nvPr/>
            </p:nvSpPr>
            <p:spPr>
              <a:xfrm>
                <a:off x="6362700" y="4953000"/>
                <a:ext cx="419100" cy="37147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200" b="1">
                    <a:solidFill>
                      <a:srgbClr val="0099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Надпись 33">
                <a:extLst>
                  <a:ext uri="{FF2B5EF4-FFF2-40B4-BE49-F238E27FC236}">
                    <a16:creationId xmlns:a16="http://schemas.microsoft.com/office/drawing/2014/main" id="{E27E0376-FA49-43CA-ACD9-111688E30386}"/>
                  </a:ext>
                </a:extLst>
              </p:cNvPr>
              <p:cNvSpPr txBox="1"/>
              <p:nvPr/>
            </p:nvSpPr>
            <p:spPr>
              <a:xfrm>
                <a:off x="6381750" y="1885950"/>
                <a:ext cx="419100" cy="37147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200" b="1">
                    <a:solidFill>
                      <a:srgbClr val="0099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Надпись 34">
                <a:extLst>
                  <a:ext uri="{FF2B5EF4-FFF2-40B4-BE49-F238E27FC236}">
                    <a16:creationId xmlns:a16="http://schemas.microsoft.com/office/drawing/2014/main" id="{F6B236FE-F5C6-4620-94FC-0F450F5F92EC}"/>
                  </a:ext>
                </a:extLst>
              </p:cNvPr>
              <p:cNvSpPr txBox="1"/>
              <p:nvPr/>
            </p:nvSpPr>
            <p:spPr>
              <a:xfrm>
                <a:off x="5029200" y="1419225"/>
                <a:ext cx="419100" cy="37147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200" b="1">
                    <a:solidFill>
                      <a:srgbClr val="0099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Надпись 35">
                <a:extLst>
                  <a:ext uri="{FF2B5EF4-FFF2-40B4-BE49-F238E27FC236}">
                    <a16:creationId xmlns:a16="http://schemas.microsoft.com/office/drawing/2014/main" id="{55F824A8-BC0F-4782-A8A0-BF2E4B44CD47}"/>
                  </a:ext>
                </a:extLst>
              </p:cNvPr>
              <p:cNvSpPr txBox="1"/>
              <p:nvPr/>
            </p:nvSpPr>
            <p:spPr>
              <a:xfrm>
                <a:off x="1943100" y="2628900"/>
                <a:ext cx="419100" cy="37147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200" b="1">
                    <a:solidFill>
                      <a:srgbClr val="0099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Надпись 36">
                <a:extLst>
                  <a:ext uri="{FF2B5EF4-FFF2-40B4-BE49-F238E27FC236}">
                    <a16:creationId xmlns:a16="http://schemas.microsoft.com/office/drawing/2014/main" id="{D1780E68-5BEE-4314-99D1-8337320E9111}"/>
                  </a:ext>
                </a:extLst>
              </p:cNvPr>
              <p:cNvSpPr txBox="1"/>
              <p:nvPr/>
            </p:nvSpPr>
            <p:spPr>
              <a:xfrm>
                <a:off x="4114800" y="457200"/>
                <a:ext cx="419100" cy="37147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200" b="1">
                    <a:solidFill>
                      <a:srgbClr val="0099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Надпись 37">
                <a:extLst>
                  <a:ext uri="{FF2B5EF4-FFF2-40B4-BE49-F238E27FC236}">
                    <a16:creationId xmlns:a16="http://schemas.microsoft.com/office/drawing/2014/main" id="{4C5988B0-B1D6-43FE-9C22-B259F0267D8D}"/>
                  </a:ext>
                </a:extLst>
              </p:cNvPr>
              <p:cNvSpPr txBox="1"/>
              <p:nvPr/>
            </p:nvSpPr>
            <p:spPr>
              <a:xfrm>
                <a:off x="571500" y="2847975"/>
                <a:ext cx="685800" cy="50482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80000"/>
                  </a:lnSpc>
                  <a:spcAft>
                    <a:spcPts val="0"/>
                  </a:spcAft>
                </a:pPr>
                <a:r>
                  <a:rPr lang="ru-RU" sz="1200" b="1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</a:t>
                </a:r>
                <a:r>
                  <a:rPr lang="ru-RU" sz="1200" b="1">
                    <a:solidFill>
                      <a:srgbClr val="0099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2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Надпись 38">
                <a:extLst>
                  <a:ext uri="{FF2B5EF4-FFF2-40B4-BE49-F238E27FC236}">
                    <a16:creationId xmlns:a16="http://schemas.microsoft.com/office/drawing/2014/main" id="{90E0C0B4-B205-4433-82B3-C65D14FAE28E}"/>
                  </a:ext>
                </a:extLst>
              </p:cNvPr>
              <p:cNvSpPr txBox="1"/>
              <p:nvPr/>
            </p:nvSpPr>
            <p:spPr>
              <a:xfrm>
                <a:off x="3724275" y="2219325"/>
                <a:ext cx="419100" cy="37147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200" b="1">
                    <a:solidFill>
                      <a:srgbClr val="0099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Надпись 39">
                <a:extLst>
                  <a:ext uri="{FF2B5EF4-FFF2-40B4-BE49-F238E27FC236}">
                    <a16:creationId xmlns:a16="http://schemas.microsoft.com/office/drawing/2014/main" id="{195E9ECF-E366-47B6-AFB4-4841777DC615}"/>
                  </a:ext>
                </a:extLst>
              </p:cNvPr>
              <p:cNvSpPr txBox="1"/>
              <p:nvPr/>
            </p:nvSpPr>
            <p:spPr>
              <a:xfrm>
                <a:off x="5791200" y="1885950"/>
                <a:ext cx="419100" cy="37147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200" b="1">
                    <a:solidFill>
                      <a:srgbClr val="0099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Надпись 40">
                <a:extLst>
                  <a:ext uri="{FF2B5EF4-FFF2-40B4-BE49-F238E27FC236}">
                    <a16:creationId xmlns:a16="http://schemas.microsoft.com/office/drawing/2014/main" id="{02906E1C-9D30-4E51-9273-446C56E0D714}"/>
                  </a:ext>
                </a:extLst>
              </p:cNvPr>
              <p:cNvSpPr txBox="1"/>
              <p:nvPr/>
            </p:nvSpPr>
            <p:spPr>
              <a:xfrm>
                <a:off x="3876675" y="4743450"/>
                <a:ext cx="685800" cy="50482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80000"/>
                  </a:lnSpc>
                  <a:spcAft>
                    <a:spcPts val="0"/>
                  </a:spcAft>
                </a:pPr>
                <a:r>
                  <a:rPr lang="ru-RU" sz="1200" b="1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</a:t>
                </a:r>
                <a:r>
                  <a:rPr lang="ru-RU" sz="1200" b="1">
                    <a:solidFill>
                      <a:srgbClr val="0099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1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Надпись 41">
                <a:extLst>
                  <a:ext uri="{FF2B5EF4-FFF2-40B4-BE49-F238E27FC236}">
                    <a16:creationId xmlns:a16="http://schemas.microsoft.com/office/drawing/2014/main" id="{FB3FFE5A-B564-4334-972B-0E3674587F9D}"/>
                  </a:ext>
                </a:extLst>
              </p:cNvPr>
              <p:cNvSpPr txBox="1"/>
              <p:nvPr/>
            </p:nvSpPr>
            <p:spPr>
              <a:xfrm>
                <a:off x="7534275" y="3762375"/>
                <a:ext cx="419100" cy="37147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200" b="1">
                    <a:solidFill>
                      <a:srgbClr val="0099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Надпись 42">
                <a:extLst>
                  <a:ext uri="{FF2B5EF4-FFF2-40B4-BE49-F238E27FC236}">
                    <a16:creationId xmlns:a16="http://schemas.microsoft.com/office/drawing/2014/main" id="{F5A66AF6-E4A1-424E-AC71-55AABD054DEA}"/>
                  </a:ext>
                </a:extLst>
              </p:cNvPr>
              <p:cNvSpPr txBox="1"/>
              <p:nvPr/>
            </p:nvSpPr>
            <p:spPr>
              <a:xfrm>
                <a:off x="5267325" y="2905125"/>
                <a:ext cx="419100" cy="37147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200" b="1">
                    <a:solidFill>
                      <a:srgbClr val="0099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Надпись 43">
                <a:extLst>
                  <a:ext uri="{FF2B5EF4-FFF2-40B4-BE49-F238E27FC236}">
                    <a16:creationId xmlns:a16="http://schemas.microsoft.com/office/drawing/2014/main" id="{6D0261B9-FA96-4B23-881E-79F3BF17B89E}"/>
                  </a:ext>
                </a:extLst>
              </p:cNvPr>
              <p:cNvSpPr txBox="1"/>
              <p:nvPr/>
            </p:nvSpPr>
            <p:spPr>
              <a:xfrm>
                <a:off x="3400425" y="257175"/>
                <a:ext cx="419100" cy="37147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200" b="1">
                    <a:solidFill>
                      <a:srgbClr val="0099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Надпись 10">
              <a:extLst>
                <a:ext uri="{FF2B5EF4-FFF2-40B4-BE49-F238E27FC236}">
                  <a16:creationId xmlns:a16="http://schemas.microsoft.com/office/drawing/2014/main" id="{2DD01765-63FD-4C5E-8C46-D13959DBA261}"/>
                </a:ext>
              </a:extLst>
            </p:cNvPr>
            <p:cNvSpPr txBox="1"/>
            <p:nvPr/>
          </p:nvSpPr>
          <p:spPr>
            <a:xfrm>
              <a:off x="155401" y="5131972"/>
              <a:ext cx="4352925" cy="98107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Высшие учебные заведения</a:t>
              </a:r>
              <a:endPara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 dirty="0">
                  <a:solidFill>
                    <a:srgbClr val="0099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Средние профессиональные учебные заведения</a:t>
              </a:r>
              <a:endPara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Надпись 8">
              <a:extLst>
                <a:ext uri="{FF2B5EF4-FFF2-40B4-BE49-F238E27FC236}">
                  <a16:creationId xmlns:a16="http://schemas.microsoft.com/office/drawing/2014/main" id="{86C1F025-B257-492B-BFE4-689CF492FCF1}"/>
                </a:ext>
              </a:extLst>
            </p:cNvPr>
            <p:cNvSpPr txBox="1"/>
            <p:nvPr/>
          </p:nvSpPr>
          <p:spPr>
            <a:xfrm>
              <a:off x="6860414" y="27980"/>
              <a:ext cx="3714751" cy="8096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 dirty="0">
                  <a:solidFill>
                    <a:srgbClr val="1F4E7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ИНЖЕНЕРНОЕ НАПРАВЛЕНИЕ: ВУЗЫ И УЧРЕЖДЕНИЯ СПО</a:t>
              </a:r>
              <a:endPara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Рисунок 6" descr="\\192.168.20.25\общая сетевая\Отделы\Центр научно-методической и инновационной деятельности\Общая папка отдела\Для Яковлевой Н.О\туризм и сервис\Эмблемы профилей\ПРОФ КЛ_ инж.png">
              <a:extLst>
                <a:ext uri="{FF2B5EF4-FFF2-40B4-BE49-F238E27FC236}">
                  <a16:creationId xmlns:a16="http://schemas.microsoft.com/office/drawing/2014/main" id="{975F6DCF-6EE7-4DB6-B058-EF9727CFD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6057" y="53782"/>
              <a:ext cx="878430" cy="86478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71075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96"/>
          <p:cNvSpPr txBox="1">
            <a:spLocks/>
          </p:cNvSpPr>
          <p:nvPr/>
        </p:nvSpPr>
        <p:spPr>
          <a:xfrm>
            <a:off x="6023411" y="84557"/>
            <a:ext cx="6168589" cy="68317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Информационное сопровождение</a:t>
            </a:r>
            <a:endParaRPr lang="ru-RU" sz="32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048" y="552924"/>
            <a:ext cx="4073363" cy="277038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46" y="3462938"/>
            <a:ext cx="5402370" cy="3134507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196" y="767729"/>
            <a:ext cx="5318675" cy="3160708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316" y="4156001"/>
            <a:ext cx="4493342" cy="244144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553685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96"/>
          <p:cNvSpPr txBox="1">
            <a:spLocks/>
          </p:cNvSpPr>
          <p:nvPr/>
        </p:nvSpPr>
        <p:spPr>
          <a:xfrm>
            <a:off x="797318" y="190755"/>
            <a:ext cx="5688119" cy="68317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ВЕБИНАРЫ</a:t>
            </a:r>
            <a:r>
              <a:rPr lang="ru-RU" sz="3200" b="1" kern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b="1" kern="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2727" y="1087596"/>
            <a:ext cx="10013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Апрель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2727" y="1163444"/>
            <a:ext cx="46186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7030A0"/>
                </a:solidFill>
              </a:rPr>
              <a:t>Вебинар-практикум</a:t>
            </a:r>
          </a:p>
          <a:p>
            <a:pPr algn="just"/>
            <a:r>
              <a:rPr lang="ru-RU" sz="2000" b="1" i="1" dirty="0"/>
              <a:t>Приемы обучения навыкам саморегуляции обучающихся в условиях подготовки в </a:t>
            </a:r>
            <a:r>
              <a:rPr lang="ru-RU" sz="2000" b="1" i="1" dirty="0">
                <a:solidFill>
                  <a:srgbClr val="7030A0"/>
                </a:solidFill>
              </a:rPr>
              <a:t>ОГЭ, ЕГЭ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0609" y="2365037"/>
            <a:ext cx="10134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Ноябрь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7396" y="2643300"/>
            <a:ext cx="51084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/>
              <a:t>«Об </a:t>
            </a:r>
            <a:r>
              <a:rPr lang="ru-RU" sz="2000" b="1" i="1" dirty="0">
                <a:solidFill>
                  <a:srgbClr val="7030A0"/>
                </a:solidFill>
              </a:rPr>
              <a:t>ОГЭ</a:t>
            </a:r>
            <a:r>
              <a:rPr lang="ru-RU" sz="2000" b="1" i="1" dirty="0"/>
              <a:t> предметно»: комментарии председателя предметной комиссии и рекомендации по подготовке к экзамену:</a:t>
            </a:r>
          </a:p>
          <a:p>
            <a:pPr algn="just"/>
            <a:r>
              <a:rPr lang="ru-RU" sz="2000" b="1" i="1" dirty="0"/>
              <a:t>математика, информатика, история, обществознание, география, биология, физика, химия, иностранный язык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7396" y="4738709"/>
            <a:ext cx="670417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ПО </a:t>
            </a:r>
            <a:r>
              <a:rPr lang="ru-RU" sz="2000" b="1" dirty="0">
                <a:solidFill>
                  <a:srgbClr val="C00000"/>
                </a:solidFill>
              </a:rPr>
              <a:t>ОТДЕЛЬНОМУ</a:t>
            </a:r>
            <a:r>
              <a:rPr lang="ru-RU" b="1" dirty="0">
                <a:solidFill>
                  <a:srgbClr val="C00000"/>
                </a:solidFill>
              </a:rPr>
              <a:t> ГРАФИКУ </a:t>
            </a:r>
            <a:endParaRPr lang="ru-RU" b="1" i="1" dirty="0">
              <a:solidFill>
                <a:srgbClr val="C00000"/>
              </a:solidFill>
            </a:endParaRPr>
          </a:p>
          <a:p>
            <a:endParaRPr lang="ru-RU" sz="600" b="1" i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i="1" dirty="0"/>
              <a:t>«О </a:t>
            </a:r>
            <a:r>
              <a:rPr lang="ru-RU" b="1" i="1" dirty="0">
                <a:solidFill>
                  <a:srgbClr val="7030A0"/>
                </a:solidFill>
              </a:rPr>
              <a:t>ЕГЭ</a:t>
            </a:r>
            <a:r>
              <a:rPr lang="ru-RU" b="1" i="1" dirty="0"/>
              <a:t> предметно»: комментарии председателя предметной комиссии и рекомендации по подготовке к экзамену: русский язык, литература, математика, история, обществознание, география, биология, физика, химия, иностранный язык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875" y="5607743"/>
            <a:ext cx="864422" cy="865819"/>
          </a:xfrm>
          <a:prstGeom prst="rect">
            <a:avLst/>
          </a:prstGeom>
        </p:spPr>
      </p:pic>
      <p:sp>
        <p:nvSpPr>
          <p:cNvPr id="15" name="Shape 196"/>
          <p:cNvSpPr txBox="1">
            <a:spLocks/>
          </p:cNvSpPr>
          <p:nvPr/>
        </p:nvSpPr>
        <p:spPr>
          <a:xfrm>
            <a:off x="6485437" y="183879"/>
            <a:ext cx="5688119" cy="68317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СЕМИНАРЫ</a:t>
            </a:r>
            <a:r>
              <a:rPr lang="ru-RU" sz="3200" b="1" kern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b="1" kern="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668236" y="903442"/>
            <a:ext cx="24008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Февраль – сентябрь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140802" y="1351325"/>
            <a:ext cx="574639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i="1" dirty="0"/>
              <a:t>Опыт преподавания математики, информатики в соответствии с ФГОС ООО, ФГОС СОО </a:t>
            </a:r>
            <a:endParaRPr lang="ru-RU" b="1" i="1" dirty="0" smtClean="0"/>
          </a:p>
          <a:p>
            <a:pPr algn="just"/>
            <a:endParaRPr lang="ru-RU" b="1" i="1" dirty="0" smtClean="0"/>
          </a:p>
          <a:p>
            <a:pPr algn="just"/>
            <a:endParaRPr lang="ru-RU" sz="100" b="1" i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300" b="1" i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Семинар/</a:t>
            </a:r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</a:rPr>
              <a:t>вебинар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i="1" dirty="0"/>
              <a:t>«Лучшие практики подготовки к государственной итоговой аттестации на основе анализа результатов оценочных процедур: русский язык, литература, математика, информатика, история, обществознание, география, биология, физика, химия, иностранный язык»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542557" y="4075147"/>
            <a:ext cx="942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Август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140802" y="4449804"/>
            <a:ext cx="6202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Особенности преподавания математики, информатики, труда (технологии) в 2025-2026 учебном году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6225928" y="5168334"/>
            <a:ext cx="5661272" cy="901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627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020" y="170155"/>
            <a:ext cx="1048535" cy="1050230"/>
          </a:xfrm>
          <a:prstGeom prst="rect">
            <a:avLst/>
          </a:prstGeom>
        </p:spPr>
      </p:pic>
      <p:sp>
        <p:nvSpPr>
          <p:cNvPr id="8" name="Shape 196"/>
          <p:cNvSpPr txBox="1">
            <a:spLocks/>
          </p:cNvSpPr>
          <p:nvPr/>
        </p:nvSpPr>
        <p:spPr>
          <a:xfrm>
            <a:off x="2990056" y="170155"/>
            <a:ext cx="5688119" cy="68317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СЕМИНАРЫ</a:t>
            </a:r>
            <a:r>
              <a:rPr lang="ru-RU" sz="3200" b="1" kern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b="1" kern="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931" y="1203511"/>
            <a:ext cx="5270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Семинары по подготовке к ГИА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64646" y="1719995"/>
            <a:ext cx="22678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Сентябрь – ноябрь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6670" y="2154158"/>
            <a:ext cx="62542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/>
              <a:t>Особенности подготовки к </a:t>
            </a:r>
            <a:r>
              <a:rPr lang="ru-RU" b="1" i="1" dirty="0">
                <a:solidFill>
                  <a:srgbClr val="7030A0"/>
                </a:solidFill>
              </a:rPr>
              <a:t>ОГЭ</a:t>
            </a:r>
            <a:r>
              <a:rPr lang="ru-RU" b="1" i="1" dirty="0"/>
              <a:t> 2025 г. по предметам: русский язык, литература, математика, информатика, история, обществознание, география, биология, физика, химия, иностранный язык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664646" y="3494010"/>
            <a:ext cx="23890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Сентябрь – декабрь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6670" y="4033643"/>
            <a:ext cx="61466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/>
              <a:t>Особенности подготовки выпускников к </a:t>
            </a:r>
            <a:r>
              <a:rPr lang="ru-RU" b="1" i="1" dirty="0">
                <a:solidFill>
                  <a:srgbClr val="7030A0"/>
                </a:solidFill>
              </a:rPr>
              <a:t>ЕГЭ</a:t>
            </a:r>
            <a:r>
              <a:rPr lang="ru-RU" b="1" i="1" dirty="0"/>
              <a:t> в 2026 г. на основе анализа результатов </a:t>
            </a:r>
            <a:r>
              <a:rPr lang="ru-RU" b="1" i="1" dirty="0">
                <a:solidFill>
                  <a:srgbClr val="7030A0"/>
                </a:solidFill>
              </a:rPr>
              <a:t>ЕГЭ </a:t>
            </a:r>
            <a:r>
              <a:rPr lang="ru-RU" b="1" i="1" dirty="0"/>
              <a:t>2025 г. по предметам: русский язык, литература, математика, информатика, история, обществознание, география, биология, физика, химия, иностранный язык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i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451248" y="864394"/>
            <a:ext cx="1112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Октябрь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917309" y="1404591"/>
            <a:ext cx="49268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Семинар</a:t>
            </a:r>
          </a:p>
          <a:p>
            <a:r>
              <a:rPr lang="ru-RU" b="1" i="1" dirty="0"/>
              <a:t>Преподавание математики (информатики) на углубленном уровне в профильных классах: лучшие практики  </a:t>
            </a:r>
            <a:endParaRPr lang="ru-RU" sz="2000" b="1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6597305" y="2897078"/>
            <a:ext cx="5270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Цикл мероприятий </a:t>
            </a:r>
            <a:r>
              <a:rPr lang="ru-RU" b="1" dirty="0">
                <a:solidFill>
                  <a:srgbClr val="7030A0"/>
                </a:solidFill>
              </a:rPr>
              <a:t>(по отдельному графику)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82979" y="3636864"/>
            <a:ext cx="5599852" cy="2854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>
                <a:ea typeface="Calibri" panose="020F0502020204030204" pitchFamily="34" charset="0"/>
              </a:rPr>
              <a:t>Научно-методическое со-провождение профильного обучения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700" b="1" i="1" dirty="0"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>
                <a:ea typeface="Calibri" panose="020F0502020204030204" pitchFamily="34" charset="0"/>
              </a:rPr>
              <a:t>Методическое сопровождение классов технологического профиля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900" b="1" i="1" dirty="0"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>
                <a:ea typeface="Calibri" panose="020F0502020204030204" pitchFamily="34" charset="0"/>
              </a:rPr>
              <a:t>Организационно-методическое сопровождение </a:t>
            </a:r>
          </a:p>
          <a:p>
            <a:r>
              <a:rPr lang="ru-RU" b="1" i="1" dirty="0">
                <a:ea typeface="Calibri" panose="020F0502020204030204" pitchFamily="34" charset="0"/>
              </a:rPr>
              <a:t>ГИА-11</a:t>
            </a:r>
          </a:p>
          <a:p>
            <a:endParaRPr lang="ru-RU" b="1" i="1" dirty="0">
              <a:ea typeface="Calibri" panose="020F0502020204030204" pitchFamily="34" charset="0"/>
            </a:endParaRPr>
          </a:p>
          <a:p>
            <a:endParaRPr lang="ru-RU" b="1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299698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96"/>
          <p:cNvSpPr txBox="1">
            <a:spLocks/>
          </p:cNvSpPr>
          <p:nvPr/>
        </p:nvSpPr>
        <p:spPr>
          <a:xfrm>
            <a:off x="1013772" y="161410"/>
            <a:ext cx="5688119" cy="68317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КРУГЛЫЙ СТОЛ </a:t>
            </a:r>
            <a:endParaRPr lang="ru-RU" sz="3200" b="1" kern="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31384" y="1063872"/>
            <a:ext cx="772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Март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3911" y="1463982"/>
            <a:ext cx="56954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ru-RU" sz="500" b="1" i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i="1" dirty="0"/>
              <a:t>Углубленное изучение математики в 7-9 классах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500" b="1" i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i="1" dirty="0"/>
              <a:t>Копилка идей по формированию математической грамотности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17218" y="2726101"/>
            <a:ext cx="10013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Апрель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53911" y="3157276"/>
            <a:ext cx="588222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Опыт преподавания математики и информатики в профильных классах инженерной направленности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500" b="1" i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500" b="1" i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Опыт применения искусственного интеллекта на уроках биологии </a:t>
            </a:r>
          </a:p>
        </p:txBody>
      </p:sp>
      <p:sp>
        <p:nvSpPr>
          <p:cNvPr id="16" name="Shape 196"/>
          <p:cNvSpPr txBox="1">
            <a:spLocks/>
          </p:cNvSpPr>
          <p:nvPr/>
        </p:nvSpPr>
        <p:spPr>
          <a:xfrm>
            <a:off x="6344237" y="208816"/>
            <a:ext cx="5688119" cy="68317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МАСТЕР-КЛАСС</a:t>
            </a:r>
            <a:endParaRPr lang="ru-RU" sz="3200" b="1" kern="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08951" y="4570007"/>
            <a:ext cx="12178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Сентябрь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53910" y="5028631"/>
            <a:ext cx="56954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i="1" dirty="0"/>
              <a:t>Опыт применения дифференцированного обучения на уроках химии </a:t>
            </a:r>
            <a:endParaRPr lang="ru-RU" sz="500" b="1" i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i="1" dirty="0"/>
              <a:t>Опыт применения нейросетей на уроках физики</a:t>
            </a:r>
            <a:endParaRPr lang="ru-RU" sz="500" b="1" i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273388" y="939394"/>
            <a:ext cx="1995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Январь-декабрь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372545" y="1421877"/>
            <a:ext cx="58822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Цикл мастер-классов по решению заданий, направленных на формирование и развитие функциональной грамотности обучающихся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651858" y="2473976"/>
            <a:ext cx="1136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Декабрь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242" y="42685"/>
            <a:ext cx="864422" cy="865819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6374691" y="2937860"/>
            <a:ext cx="5695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i="1" dirty="0"/>
              <a:t>Формирование и развитие функциональной грамотности обучающихся </a:t>
            </a:r>
            <a:endParaRPr lang="ru-RU" sz="500" b="1" i="1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6284932" y="3778888"/>
            <a:ext cx="5661272" cy="901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hape 196"/>
          <p:cNvSpPr txBox="1">
            <a:spLocks/>
          </p:cNvSpPr>
          <p:nvPr/>
        </p:nvSpPr>
        <p:spPr>
          <a:xfrm>
            <a:off x="6284932" y="3935568"/>
            <a:ext cx="5688119" cy="68317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ВИДЕОУРОК </a:t>
            </a:r>
            <a:endParaRPr lang="ru-RU" sz="2800" b="1" kern="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282611" y="4570007"/>
            <a:ext cx="35148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Январь-февраль-март-апрель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174454" y="5017872"/>
            <a:ext cx="58822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Особенности подготовки выпускников к ОГЭ и ЕГЭ по математике, русскому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языку, биологии, физике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2025 года на основе результатов 2024 года </a:t>
            </a:r>
          </a:p>
        </p:txBody>
      </p:sp>
    </p:spTree>
    <p:extLst>
      <p:ext uri="{BB962C8B-B14F-4D97-AF65-F5344CB8AC3E}">
        <p14:creationId xmlns:p14="http://schemas.microsoft.com/office/powerpoint/2010/main" val="2157612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242" y="42685"/>
            <a:ext cx="864422" cy="865819"/>
          </a:xfrm>
          <a:prstGeom prst="rect">
            <a:avLst/>
          </a:prstGeom>
        </p:spPr>
      </p:pic>
      <p:sp>
        <p:nvSpPr>
          <p:cNvPr id="7" name="Shape 196"/>
          <p:cNvSpPr txBox="1">
            <a:spLocks/>
          </p:cNvSpPr>
          <p:nvPr/>
        </p:nvSpPr>
        <p:spPr>
          <a:xfrm>
            <a:off x="2806193" y="229694"/>
            <a:ext cx="5688119" cy="68317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КОНКУРСЫ</a:t>
            </a:r>
            <a:endParaRPr lang="ru-RU" sz="3200" b="1" kern="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21712" y="1012158"/>
            <a:ext cx="20192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Февраль-апрель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9000" y="1545159"/>
            <a:ext cx="492687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Мотивация по распространению технологий профильного образования школьников номинации:</a:t>
            </a:r>
          </a:p>
          <a:p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1. «Уроки с использованием цифровой образовательной среды»;</a:t>
            </a:r>
          </a:p>
          <a:p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2. «Межпредметные мероприятия»;</a:t>
            </a:r>
          </a:p>
          <a:p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3. «Учебные проекты обучающихся»;</a:t>
            </a:r>
          </a:p>
          <a:p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4. «Программы внеурочной деятельности и/или элективного курса»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04893" y="4248920"/>
            <a:ext cx="10013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Апрель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9000" y="4778491"/>
            <a:ext cx="56954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Использование информационно-коммуникационной платформы «</a:t>
            </a:r>
            <a:r>
              <a:rPr lang="ru-RU" b="1" i="1" dirty="0" err="1"/>
              <a:t>Сферум</a:t>
            </a:r>
            <a:r>
              <a:rPr lang="ru-RU" b="1" i="1" dirty="0"/>
              <a:t>» в образовательной деятельности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157279" y="837396"/>
            <a:ext cx="14285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Май-август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74659" y="1208268"/>
            <a:ext cx="60173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Лучшие практики реализации агротехнологического, медицинского профиля  </a:t>
            </a:r>
          </a:p>
          <a:p>
            <a:r>
              <a:rPr lang="ru-RU" b="1" i="1" dirty="0"/>
              <a:t>Номинации:</a:t>
            </a:r>
          </a:p>
          <a:p>
            <a:r>
              <a:rPr lang="ru-RU" b="1" i="1" dirty="0"/>
              <a:t>1. «Разработка урока»;</a:t>
            </a:r>
          </a:p>
          <a:p>
            <a:r>
              <a:rPr lang="ru-RU" b="1" i="1" dirty="0"/>
              <a:t>2. «Разработка внеклассного мероприятия»;</a:t>
            </a:r>
          </a:p>
          <a:p>
            <a:r>
              <a:rPr lang="ru-RU" b="1" i="1" dirty="0"/>
              <a:t>3. «Проекты обучающихся».</a:t>
            </a:r>
          </a:p>
          <a:p>
            <a:r>
              <a:rPr lang="ru-RU" b="1" i="1" dirty="0"/>
              <a:t>4. «Программа внеурочной деятельности и элективного курса»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57279" y="3428886"/>
            <a:ext cx="1770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Август-ноябрь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74658" y="3670496"/>
            <a:ext cx="612549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Технологии формирования естественнонаучной грамотности обучающихся</a:t>
            </a:r>
          </a:p>
          <a:p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1. Интегрированные уроки.</a:t>
            </a:r>
          </a:p>
          <a:p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2. Межпредметные мероприятия.</a:t>
            </a:r>
          </a:p>
          <a:p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3. Учебные задания практико-ориентированного характера по формированию естественно-научной грамотности.</a:t>
            </a:r>
          </a:p>
          <a:p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4. Дидактические материалы к урокам, в том числе с использованием ЭОР.</a:t>
            </a:r>
          </a:p>
          <a:p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5. Программа внеурочной деятельности и/или элективного курса</a:t>
            </a:r>
          </a:p>
        </p:txBody>
      </p:sp>
    </p:spTree>
    <p:extLst>
      <p:ext uri="{BB962C8B-B14F-4D97-AF65-F5344CB8AC3E}">
        <p14:creationId xmlns:p14="http://schemas.microsoft.com/office/powerpoint/2010/main" val="7435017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1509</Words>
  <Application>Microsoft Office PowerPoint</Application>
  <PresentationFormat>Широкоэкранный</PresentationFormat>
  <Paragraphs>416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Научно-методическая работа с обучающимися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В. Кондрашова</dc:creator>
  <cp:lastModifiedBy>Наталья А. Бегзадян</cp:lastModifiedBy>
  <cp:revision>165</cp:revision>
  <dcterms:created xsi:type="dcterms:W3CDTF">2025-01-10T06:09:35Z</dcterms:created>
  <dcterms:modified xsi:type="dcterms:W3CDTF">2025-03-10T14:11:11Z</dcterms:modified>
</cp:coreProperties>
</file>