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32" r:id="rId2"/>
    <p:sldId id="526" r:id="rId3"/>
    <p:sldId id="539" r:id="rId4"/>
    <p:sldId id="525" r:id="rId5"/>
    <p:sldId id="522" r:id="rId6"/>
    <p:sldId id="527" r:id="rId7"/>
    <p:sldId id="524" r:id="rId8"/>
    <p:sldId id="523" r:id="rId9"/>
    <p:sldId id="529" r:id="rId10"/>
    <p:sldId id="530" r:id="rId11"/>
    <p:sldId id="531" r:id="rId12"/>
    <p:sldId id="533" r:id="rId13"/>
    <p:sldId id="534" r:id="rId14"/>
    <p:sldId id="535" r:id="rId15"/>
    <p:sldId id="536" r:id="rId16"/>
    <p:sldId id="537" r:id="rId17"/>
    <p:sldId id="541" r:id="rId18"/>
    <p:sldId id="54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 autoAdjust="0"/>
  </p:normalViewPr>
  <p:slideViewPr>
    <p:cSldViewPr snapToGrid="0">
      <p:cViewPr varScale="1">
        <p:scale>
          <a:sx n="94" d="100"/>
          <a:sy n="94" d="100"/>
        </p:scale>
        <p:origin x="-197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33B6-E0D6-41F4-81D6-C6CF4DFCF662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3C355-AB25-4F66-B0E8-0525CE6851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869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D18-4727-421F-A3D3-84EDF1C3D63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21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324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656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669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099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619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233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688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418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696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194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654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99E07-DDCC-46EF-BD76-F398C6B06E4F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6D9D6-C68D-4F7A-BC71-EE3C8DDFC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62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prezentaciya-po-tehnologii-na-temu-osnovy-racionalnogo-pitaniya-4330500.html" TargetMode="External"/><Relationship Id="rId2" Type="http://schemas.openxmlformats.org/officeDocument/2006/relationships/hyperlink" Target="https://resh.edu.ru/subject/lesson/7575/main/256438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ultiurok.ru/files/plan-konspekt-uroka-na-temu-osnovy-ratsionalnogo-p.html" TargetMode="External"/><Relationship Id="rId4" Type="http://schemas.openxmlformats.org/officeDocument/2006/relationships/hyperlink" Target="https://1000.menu/cooking/89162-beigl-iz-tvoroga-p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5983" y="655454"/>
            <a:ext cx="83428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Древнее латинское выражение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Edimus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vivamus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vivimus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ut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edamus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–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"Мы едим, для того чтобы жить,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не живем, для того чтобы есть»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Древнегреческий философ Сократ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469-399 до н.э.</a:t>
            </a:r>
          </a:p>
          <a:p>
            <a:pPr algn="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«Человек рождается здоровым,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все его болезни приходят к нему через рот с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пищей»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Древнегреческий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целитель, врач, философ Гиппократ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460-370 до н.э.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b="2335"/>
          <a:stretch>
            <a:fillRect/>
          </a:stretch>
        </p:blipFill>
        <p:spPr bwMode="auto">
          <a:xfrm>
            <a:off x="8909330" y="894916"/>
            <a:ext cx="2570201" cy="26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9331" y="3674957"/>
            <a:ext cx="2597543" cy="254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25310" y="587303"/>
            <a:ext cx="81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ТЕХНОЛОГИЧЕСКАЯ КАРТА «БЕЙГЛ ИЗ ТВОРОГА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7094" y="1216025"/>
            <a:ext cx="9063079" cy="501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5382" y="858374"/>
            <a:ext cx="8329159" cy="542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t="883"/>
          <a:stretch>
            <a:fillRect/>
          </a:stretch>
        </p:blipFill>
        <p:spPr bwMode="auto">
          <a:xfrm>
            <a:off x="1881511" y="695915"/>
            <a:ext cx="8201165" cy="587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b="774"/>
          <a:stretch>
            <a:fillRect/>
          </a:stretch>
        </p:blipFill>
        <p:spPr bwMode="auto">
          <a:xfrm>
            <a:off x="2206625" y="339725"/>
            <a:ext cx="7781925" cy="613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6584" y="211095"/>
            <a:ext cx="7490963" cy="459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3259" y="4761657"/>
            <a:ext cx="7550472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265" y="1701096"/>
            <a:ext cx="3042605" cy="235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354" y="3995747"/>
            <a:ext cx="2725327" cy="274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7880" y="1675051"/>
            <a:ext cx="3759742" cy="227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43716" y="364142"/>
            <a:ext cx="4090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СЕБЕСТОИМОСТЬ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8 порций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бейглов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270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,7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 порция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33,85 руб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1796" y="4092392"/>
            <a:ext cx="3105627" cy="238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3254" y="370155"/>
            <a:ext cx="833895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Заключение: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Пищевой рацион человека должен быть разнообразным: чередование пищи растительного и животного происхождения.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ежедневном меню рекомендуется употреблять одинаковое количество белков и жиров – примерно 25– 30 %, и 40– 50 % углеводов.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Пища должна приносила пользу нашему организму. Она должна быть источником здоровья, силы, энергии и красоты. Для этого необходимо рационально питаться и соблюдать культуру питания.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 злоупотреблять перекусами. А перекусы должны быть полезными.</a:t>
            </a: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ПРИЯТНОГО АППЕТИТА!</a:t>
            </a:r>
          </a:p>
        </p:txBody>
      </p:sp>
      <p:pic>
        <p:nvPicPr>
          <p:cNvPr id="3074" name="Picture 2" descr="E:\Бейглы\Изображение WhatsApp 2025-03-13 в 10.57.12_6f4a8e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601" y="4097278"/>
            <a:ext cx="3208306" cy="2406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137" y="314699"/>
            <a:ext cx="9803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Людям каких профессий понадобятся полученные знания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836" y="4211371"/>
            <a:ext cx="2601092" cy="171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138" y="1629506"/>
            <a:ext cx="2567116" cy="192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027" y="1264900"/>
            <a:ext cx="2422161" cy="227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950" y="4148673"/>
            <a:ext cx="2664612" cy="173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1094" y="1130344"/>
            <a:ext cx="2686157" cy="226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1049" y="3869035"/>
            <a:ext cx="2411427" cy="195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1103" y="1202670"/>
            <a:ext cx="1003967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Список литературы: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https://resh.edu.ru/subject/lesson/7575/main/256438/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https://infourok.ru/prezentaciya-po-tehnologii-na-temu-osnovy-racionalnogo-pitaniya-4330500.html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https://1000.menu/cooking/89162-beigl-iz-tvoroga-pp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https://multiurok.ru/files/plan-konspekt-uroka-na-temu-osnovy-ratsionalnogo-p.html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7150" y="3277274"/>
            <a:ext cx="7006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7726" y="5016023"/>
            <a:ext cx="8092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Севрюк Надежда Вячеславовна, учитель труда (технологии) МАОУ СОШ №109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Тел. 89951951832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89951951832@mail.ru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767" y="143822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7813" y="1998734"/>
            <a:ext cx="7752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 вкусное полезно?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рамках урока труда (технологии) 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 теме «Основы рационального питания»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класс)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2653" y="5285881"/>
            <a:ext cx="394826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Севрюк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Надежда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Вячеславовна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труда (технологии)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C3662E-F6B4-E189-DE7E-111971067BE3}"/>
              </a:ext>
            </a:extLst>
          </p:cNvPr>
          <p:cNvSpPr txBox="1"/>
          <p:nvPr/>
        </p:nvSpPr>
        <p:spPr>
          <a:xfrm>
            <a:off x="2120113" y="436524"/>
            <a:ext cx="735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МУНИЦИПАЛЬНОГО ОБРАЗОВАНИЯ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 КРАСНОДАР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СРЕДНЯЯ ОБЩЕОБРАЗОВАТЕЛЬНАЯ ШКОЛА № 109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51633" y="931327"/>
            <a:ext cx="7340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ознакомление с основами рационального питания,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полезного перекуса.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41" y="735934"/>
            <a:ext cx="2709482" cy="219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1175" y="3472118"/>
            <a:ext cx="2940878" cy="23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830946" y="2492347"/>
            <a:ext cx="7177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дать понятия о пище человека и режиме питания; о процессе пищеварения; познакомить учащихся с необходимыми для жизнедеятельности человека веществами.</a:t>
            </a:r>
          </a:p>
          <a:p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трудолюбие, прививать здоровый образ жизни и стремление следить за своим питанием и здоровьем.</a:t>
            </a:r>
          </a:p>
          <a:p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умение планировать свою работу; развивать кругозор.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823" y="1278542"/>
            <a:ext cx="61872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Питание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процесс потребления и усвоения организмом питательных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веществ.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Рациональное питание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(от лат.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ratio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разум) – это питание с наибольшей пользой для здоровья и жизнедеятельности человека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Сбалансированный пищевой рацион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– набор продуктов, необходимый человеку на определённый период времени (на день, на неделю).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Режим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питания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это время и количество приёмов пищи.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приёмы пищи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завтрак, обед, ужин.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Перекус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дополнительные приёмы пищи между завтраком и обедом, обедом и ужином и после ужина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Калорийность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(энергетическая ценность)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количество энергии, которое содержится в пищевых веществах, получаемых человеком с пищей.</a:t>
            </a:r>
          </a:p>
        </p:txBody>
      </p:sp>
      <p:pic>
        <p:nvPicPr>
          <p:cNvPr id="5" name="Рисунок 4" descr="fe2d43bc09d59c31c29386c77fad8268-800x.jpg"/>
          <p:cNvPicPr>
            <a:picLocks noChangeAspect="1"/>
          </p:cNvPicPr>
          <p:nvPr/>
        </p:nvPicPr>
        <p:blipFill>
          <a:blip r:embed="rId4"/>
          <a:srcRect l="45292" t="17186" r="3416" b="23912"/>
          <a:stretch>
            <a:fillRect/>
          </a:stretch>
        </p:blipFill>
        <p:spPr>
          <a:xfrm>
            <a:off x="6829677" y="436971"/>
            <a:ext cx="3819440" cy="2751292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 descr="d01947101482bf3c4865a7a0a2e5a0eb.jpeg"/>
          <p:cNvPicPr>
            <a:picLocks noChangeAspect="1"/>
          </p:cNvPicPr>
          <p:nvPr/>
        </p:nvPicPr>
        <p:blipFill>
          <a:blip r:embed="rId5"/>
          <a:srcRect l="3920" t="19752" r="4715" b="10557"/>
          <a:stretch>
            <a:fillRect/>
          </a:stretch>
        </p:blipFill>
        <p:spPr>
          <a:xfrm>
            <a:off x="6667839" y="3091157"/>
            <a:ext cx="4647218" cy="282472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6164" y="890125"/>
            <a:ext cx="652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питательные вещества объединяются в  6 основных групп: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белки, жиры, углеводы, витамины, минералы и вода.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929" y="1854499"/>
            <a:ext cx="3886523" cy="205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5234" y="1707419"/>
            <a:ext cx="3394144" cy="243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216827" y="149702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Жиры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5367" y="372234"/>
            <a:ext cx="521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ПИТАТЕЛЬНЫЕ ВЕЩЕСТВА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658" y="4353512"/>
            <a:ext cx="3960876" cy="180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4558" y="3691997"/>
            <a:ext cx="3115433" cy="282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12821" y="4179445"/>
            <a:ext cx="2888855" cy="201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4131" y="996769"/>
            <a:ext cx="8593741" cy="546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213713" y="6328640"/>
            <a:ext cx="2678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*при наличии заболевания –уточнить у врача</a:t>
            </a:r>
          </a:p>
        </p:txBody>
      </p:sp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3685" y="2362874"/>
            <a:ext cx="40379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необходимости полностью исключать перекусы из рациона. Нужно только научиться контролировать количество съеденного. Необходимо выбрать именно такой перекус, который обеспечит организм так называемой «долгой энергией» и будет содержать минимальное количество простых углеводов для снижения нагрузки на поджелудочную железу.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786"/>
          <a:stretch>
            <a:fillRect/>
          </a:stretch>
        </p:blipFill>
        <p:spPr bwMode="auto">
          <a:xfrm>
            <a:off x="1497025" y="1772155"/>
            <a:ext cx="5259825" cy="496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836893" y="418344"/>
            <a:ext cx="8885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Одной из основных проблем ожирения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проблем со здоровьем переедание и неконтролируемые  перекусы в рационе питания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465" y="143526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4199" y="525982"/>
            <a:ext cx="572106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каким же должен быть перекус?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Питательным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Без простых углеводов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должен содержать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количество жира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вызывать активные метаболические процессы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организме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9466" y="3041231"/>
            <a:ext cx="4687408" cy="312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5253" y="958764"/>
            <a:ext cx="3696509" cy="193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99009" y="340585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Историческая справка.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Бейгл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выпечка в форме кольца или бублика из дрожжевого теста, которую перед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запеканием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слегка отваривают в кипятке.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Бейгл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популярен в Соединенных Штатах, Канаде, Великобритании, где его подают на завтрак или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ланч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готовое дрожжевое тесто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бейглов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можно добавить дополнительные ингредиенты (жареный лук, сушеные ягоды, чесночный порошок, тмин и прочее), которые придадут выпечке новый вкус.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Готовый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бейгл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разрезают пополам и подают с начинками по своему вкусу.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4937" y="2766904"/>
            <a:ext cx="330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Бейгл</a:t>
            </a:r>
            <a:r>
              <a:rPr lang="ru-RU" sz="2400" b="1" cap="all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 творога </a:t>
            </a:r>
            <a:endParaRPr lang="ru-RU" sz="2400" b="1" cap="all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ro23.ru/sites/all/themes/Plasma/images/logo.png">
            <a:extLst>
              <a:ext uri="{FF2B5EF4-FFF2-40B4-BE49-F238E27FC236}">
                <a16:creationId xmlns="" xmlns:a16="http://schemas.microsoft.com/office/drawing/2014/main" id="{D94B40B9-D15F-484F-9E75-95F62888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135433"/>
            <a:ext cx="1291842" cy="12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05834" y="434733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калорийность состава рецепта 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вес состава: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    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Белки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34% 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14 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Жиры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22%   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9 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Углеводы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44%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18 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Энергетическая ценность  214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ккал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приготовления 35 минут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323" y="3188264"/>
            <a:ext cx="1129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Бейгл</a:t>
            </a:r>
            <a:r>
              <a:rPr lang="ru-RU" b="1" cap="all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 творога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Быстро, полезно, вкусно - идеальный перекус на каждый день!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Бейгл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творога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- это истинное наслаждение для гурманов. Идеально сбалансированный вкус и текстура делают этот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бейгл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незаменимым на утреннем столе или в качестве сытного перекуса.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133" y="1124792"/>
            <a:ext cx="2690431" cy="198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нак запрета 9"/>
          <p:cNvSpPr/>
          <p:nvPr/>
        </p:nvSpPr>
        <p:spPr>
          <a:xfrm rot="5400000">
            <a:off x="2650140" y="894172"/>
            <a:ext cx="914399" cy="954862"/>
          </a:xfrm>
          <a:prstGeom prst="noSmoking">
            <a:avLst/>
          </a:pr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729" y="1209408"/>
            <a:ext cx="3023526" cy="192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нак запрета 11"/>
          <p:cNvSpPr/>
          <p:nvPr/>
        </p:nvSpPr>
        <p:spPr>
          <a:xfrm rot="5400000">
            <a:off x="6403498" y="900915"/>
            <a:ext cx="914399" cy="954862"/>
          </a:xfrm>
          <a:prstGeom prst="noSmoking">
            <a:avLst/>
          </a:pr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3870" y="1270450"/>
            <a:ext cx="3158604" cy="186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Знак запрета 13"/>
          <p:cNvSpPr/>
          <p:nvPr/>
        </p:nvSpPr>
        <p:spPr>
          <a:xfrm rot="5400000">
            <a:off x="9962647" y="907658"/>
            <a:ext cx="914399" cy="954862"/>
          </a:xfrm>
          <a:prstGeom prst="noSmoking">
            <a:avLst/>
          </a:prstGeom>
          <a:solidFill>
            <a:srgbClr val="C0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2851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494</Words>
  <Application>Microsoft Office PowerPoint</Application>
  <PresentationFormat>Произвольный</PresentationFormat>
  <Paragraphs>91</Paragraphs>
  <Slides>18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В. Кондрашова</dc:creator>
  <cp:lastModifiedBy>sevdi</cp:lastModifiedBy>
  <cp:revision>74</cp:revision>
  <dcterms:created xsi:type="dcterms:W3CDTF">2025-01-10T06:09:35Z</dcterms:created>
  <dcterms:modified xsi:type="dcterms:W3CDTF">2025-03-13T08:27:06Z</dcterms:modified>
</cp:coreProperties>
</file>