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54639" y="1724913"/>
            <a:ext cx="104647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49190" y="1803857"/>
            <a:ext cx="6863715" cy="2495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tf@kubsu.ru" TargetMode="External"/><Relationship Id="rId3" Type="http://schemas.openxmlformats.org/officeDocument/2006/relationships/hyperlink" Target="http://www.kubsu.ru/ru/ftf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hyperlink" Target="http://www.kubsu.ru/ru/ftf/viii-festival-radioelektroniki-17-18-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4.png"/><Relationship Id="rId5" Type="http://schemas.openxmlformats.org/officeDocument/2006/relationships/image" Target="../media/image17.jpg"/><Relationship Id="rId6" Type="http://schemas.openxmlformats.org/officeDocument/2006/relationships/image" Target="../media/image1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jpg"/><Relationship Id="rId9" Type="http://schemas.openxmlformats.org/officeDocument/2006/relationships/image" Target="../media/image30.jpg"/><Relationship Id="rId10" Type="http://schemas.openxmlformats.org/officeDocument/2006/relationships/image" Target="../media/image3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pc="-680"/>
              <a:t>ФИЗИКО-</a:t>
            </a:r>
            <a:r>
              <a:rPr dirty="0" spc="-705"/>
              <a:t>ТЕХНИЧЕСКИЙ </a:t>
            </a:r>
            <a:r>
              <a:rPr dirty="0" spc="-715"/>
              <a:t>ФАКУЛЬТЕТ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pc="-590"/>
              <a:t>КубГУ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063488" y="4765624"/>
            <a:ext cx="6050915" cy="1489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45" b="1">
                <a:solidFill>
                  <a:srgbClr val="252525"/>
                </a:solidFill>
                <a:latin typeface="Arial"/>
                <a:cs typeface="Arial"/>
              </a:rPr>
              <a:t>Проректор</a:t>
            </a:r>
            <a:r>
              <a:rPr dirty="0" sz="3200" spc="-200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3200" spc="-350" b="1">
                <a:solidFill>
                  <a:srgbClr val="252525"/>
                </a:solidFill>
                <a:latin typeface="Arial"/>
                <a:cs typeface="Arial"/>
              </a:rPr>
              <a:t>по</a:t>
            </a:r>
            <a:r>
              <a:rPr dirty="0" sz="3200" spc="-155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3200" spc="-375" b="1">
                <a:solidFill>
                  <a:srgbClr val="252525"/>
                </a:solidFill>
                <a:latin typeface="Arial"/>
                <a:cs typeface="Arial"/>
              </a:rPr>
              <a:t>цифровому</a:t>
            </a:r>
            <a:r>
              <a:rPr dirty="0" sz="3200" spc="-180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3200" spc="-365" b="1">
                <a:solidFill>
                  <a:srgbClr val="252525"/>
                </a:solidFill>
                <a:latin typeface="Arial"/>
                <a:cs typeface="Arial"/>
              </a:rPr>
              <a:t>развитию</a:t>
            </a:r>
            <a:endParaRPr sz="3200">
              <a:latin typeface="Arial"/>
              <a:cs typeface="Arial"/>
            </a:endParaRPr>
          </a:p>
          <a:p>
            <a:pPr marL="3364229" marR="5080" indent="828675">
              <a:lnSpc>
                <a:spcPct val="100000"/>
              </a:lnSpc>
              <a:spcBef>
                <a:spcPts val="5"/>
              </a:spcBef>
            </a:pPr>
            <a:r>
              <a:rPr dirty="0" sz="3200" spc="-340" b="1">
                <a:solidFill>
                  <a:srgbClr val="252525"/>
                </a:solidFill>
                <a:latin typeface="Arial"/>
                <a:cs typeface="Arial"/>
              </a:rPr>
              <a:t>Декан</a:t>
            </a:r>
            <a:r>
              <a:rPr dirty="0" sz="3200" spc="-160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3200" spc="-505" b="1">
                <a:solidFill>
                  <a:srgbClr val="252525"/>
                </a:solidFill>
                <a:latin typeface="Arial"/>
                <a:cs typeface="Arial"/>
              </a:rPr>
              <a:t>ФТФ </a:t>
            </a:r>
            <a:r>
              <a:rPr dirty="0" sz="3200" spc="-285" b="1">
                <a:solidFill>
                  <a:srgbClr val="252525"/>
                </a:solidFill>
                <a:latin typeface="Arial"/>
                <a:cs typeface="Arial"/>
              </a:rPr>
              <a:t>Е.В.</a:t>
            </a:r>
            <a:r>
              <a:rPr dirty="0" sz="3200" spc="-180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3200" spc="-345" b="1">
                <a:solidFill>
                  <a:srgbClr val="252525"/>
                </a:solidFill>
                <a:latin typeface="Arial"/>
                <a:cs typeface="Arial"/>
              </a:rPr>
              <a:t>Строганова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50" y="0"/>
            <a:ext cx="38908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332" y="269875"/>
            <a:ext cx="3418840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 spc="-10">
                <a:solidFill>
                  <a:srgbClr val="FF9900"/>
                </a:solidFill>
                <a:latin typeface="Arial Black"/>
                <a:cs typeface="Arial Black"/>
              </a:rPr>
              <a:t>КОНТАКТНАЯ ИНФОРМАЦИЯ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8332" y="1649094"/>
            <a:ext cx="5058410" cy="2052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SzPct val="123684"/>
              <a:buFont typeface="Arial MT"/>
              <a:buChar char="•"/>
              <a:tabLst>
                <a:tab pos="241300" algn="l"/>
              </a:tabLst>
            </a:pPr>
            <a:r>
              <a:rPr dirty="0" sz="1900">
                <a:latin typeface="Arial Black"/>
                <a:cs typeface="Arial Black"/>
              </a:rPr>
              <a:t>Подготовительные</a:t>
            </a:r>
            <a:r>
              <a:rPr dirty="0" sz="1900" spc="-80">
                <a:latin typeface="Arial Black"/>
                <a:cs typeface="Arial Black"/>
              </a:rPr>
              <a:t> </a:t>
            </a:r>
            <a:r>
              <a:rPr dirty="0" sz="1900">
                <a:latin typeface="Arial Black"/>
                <a:cs typeface="Arial Black"/>
              </a:rPr>
              <a:t>курсы</a:t>
            </a:r>
            <a:r>
              <a:rPr dirty="0" sz="1900" spc="-75">
                <a:latin typeface="Arial Black"/>
                <a:cs typeface="Arial Black"/>
              </a:rPr>
              <a:t> </a:t>
            </a:r>
            <a:r>
              <a:rPr dirty="0" sz="1900" spc="-10">
                <a:latin typeface="Arial Black"/>
                <a:cs typeface="Arial Black"/>
              </a:rPr>
              <a:t>«Фотон»: </a:t>
            </a:r>
            <a:r>
              <a:rPr dirty="0" sz="1900">
                <a:latin typeface="Arial Black"/>
                <a:cs typeface="Arial Black"/>
              </a:rPr>
              <a:t>ЕГЭ</a:t>
            </a:r>
            <a:r>
              <a:rPr dirty="0" sz="1900" spc="-45">
                <a:latin typeface="Arial Black"/>
                <a:cs typeface="Arial Black"/>
              </a:rPr>
              <a:t> </a:t>
            </a:r>
            <a:r>
              <a:rPr dirty="0" sz="1900">
                <a:latin typeface="Arial Black"/>
                <a:cs typeface="Arial Black"/>
              </a:rPr>
              <a:t>по</a:t>
            </a:r>
            <a:r>
              <a:rPr dirty="0" sz="1900" spc="-60">
                <a:latin typeface="Arial Black"/>
                <a:cs typeface="Arial Black"/>
              </a:rPr>
              <a:t> </a:t>
            </a:r>
            <a:r>
              <a:rPr dirty="0" sz="1900">
                <a:latin typeface="Arial Black"/>
                <a:cs typeface="Arial Black"/>
              </a:rPr>
              <a:t>физике,</a:t>
            </a:r>
            <a:r>
              <a:rPr dirty="0" sz="1900" spc="-25">
                <a:latin typeface="Arial Black"/>
                <a:cs typeface="Arial Black"/>
              </a:rPr>
              <a:t> </a:t>
            </a:r>
            <a:r>
              <a:rPr dirty="0" sz="1900" spc="-10">
                <a:latin typeface="Arial Black"/>
                <a:cs typeface="Arial Black"/>
              </a:rPr>
              <a:t>информатике,</a:t>
            </a:r>
            <a:endParaRPr sz="1900">
              <a:latin typeface="Arial Black"/>
              <a:cs typeface="Arial Black"/>
            </a:endParaRPr>
          </a:p>
          <a:p>
            <a:pPr marL="241300" marR="1295400">
              <a:lnSpc>
                <a:spcPct val="100000"/>
              </a:lnSpc>
            </a:pPr>
            <a:r>
              <a:rPr dirty="0" sz="1900">
                <a:latin typeface="Arial Black"/>
                <a:cs typeface="Arial Black"/>
              </a:rPr>
              <a:t>тестирование</a:t>
            </a:r>
            <a:r>
              <a:rPr dirty="0" sz="1900" spc="-40">
                <a:latin typeface="Arial Black"/>
                <a:cs typeface="Arial Black"/>
              </a:rPr>
              <a:t> </a:t>
            </a:r>
            <a:r>
              <a:rPr dirty="0" sz="1900">
                <a:latin typeface="Arial Black"/>
                <a:cs typeface="Arial Black"/>
              </a:rPr>
              <a:t>по</a:t>
            </a:r>
            <a:r>
              <a:rPr dirty="0" sz="1900" spc="-50">
                <a:latin typeface="Arial Black"/>
                <a:cs typeface="Arial Black"/>
              </a:rPr>
              <a:t> </a:t>
            </a:r>
            <a:r>
              <a:rPr dirty="0" sz="1900" spc="-10">
                <a:latin typeface="Arial Black"/>
                <a:cs typeface="Arial Black"/>
              </a:rPr>
              <a:t>основам </a:t>
            </a:r>
            <a:r>
              <a:rPr dirty="0" sz="1900">
                <a:latin typeface="Arial Black"/>
                <a:cs typeface="Arial Black"/>
              </a:rPr>
              <a:t>электроники,</a:t>
            </a:r>
            <a:r>
              <a:rPr dirty="0" sz="1900" spc="-130">
                <a:latin typeface="Arial Black"/>
                <a:cs typeface="Arial Black"/>
              </a:rPr>
              <a:t> </a:t>
            </a:r>
            <a:r>
              <a:rPr dirty="0" sz="1900" spc="-10">
                <a:latin typeface="Arial Black"/>
                <a:cs typeface="Arial Black"/>
              </a:rPr>
              <a:t>основам</a:t>
            </a:r>
            <a:endParaRPr sz="1900">
              <a:latin typeface="Arial Black"/>
              <a:cs typeface="Arial Black"/>
            </a:endParaRPr>
          </a:p>
          <a:p>
            <a:pPr marL="241300" marR="139065">
              <a:lnSpc>
                <a:spcPct val="100000"/>
              </a:lnSpc>
            </a:pPr>
            <a:r>
              <a:rPr dirty="0" sz="1900">
                <a:latin typeface="Arial Black"/>
                <a:cs typeface="Arial Black"/>
              </a:rPr>
              <a:t>электротехники,</a:t>
            </a:r>
            <a:r>
              <a:rPr dirty="0" sz="1900" spc="-100">
                <a:latin typeface="Arial Black"/>
                <a:cs typeface="Arial Black"/>
              </a:rPr>
              <a:t> </a:t>
            </a:r>
            <a:r>
              <a:rPr dirty="0" sz="1900" spc="-10">
                <a:latin typeface="Arial Black"/>
                <a:cs typeface="Arial Black"/>
              </a:rPr>
              <a:t>вычислительной </a:t>
            </a:r>
            <a:r>
              <a:rPr dirty="0" sz="1900">
                <a:latin typeface="Arial Black"/>
                <a:cs typeface="Arial Black"/>
              </a:rPr>
              <a:t>техники</a:t>
            </a:r>
            <a:r>
              <a:rPr dirty="0" sz="1900" spc="-45">
                <a:latin typeface="Arial Black"/>
                <a:cs typeface="Arial Black"/>
              </a:rPr>
              <a:t> </a:t>
            </a:r>
            <a:r>
              <a:rPr dirty="0" sz="1900">
                <a:latin typeface="Arial Black"/>
                <a:cs typeface="Arial Black"/>
              </a:rPr>
              <a:t>и</a:t>
            </a:r>
            <a:r>
              <a:rPr dirty="0" sz="1900" spc="-45">
                <a:latin typeface="Arial Black"/>
                <a:cs typeface="Arial Black"/>
              </a:rPr>
              <a:t> </a:t>
            </a:r>
            <a:r>
              <a:rPr dirty="0" sz="1900" spc="-10">
                <a:latin typeface="Arial Black"/>
                <a:cs typeface="Arial Black"/>
              </a:rPr>
              <a:t>информационным</a:t>
            </a:r>
            <a:endParaRPr sz="1900">
              <a:latin typeface="Arial Black"/>
              <a:cs typeface="Arial Black"/>
            </a:endParaRPr>
          </a:p>
          <a:p>
            <a:pPr marL="241300">
              <a:lnSpc>
                <a:spcPct val="100000"/>
              </a:lnSpc>
            </a:pPr>
            <a:r>
              <a:rPr dirty="0" sz="1900" spc="-10">
                <a:latin typeface="Arial Black"/>
                <a:cs typeface="Arial Black"/>
              </a:rPr>
              <a:t>технологиям: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8332" y="3689756"/>
            <a:ext cx="5178425" cy="2964815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321945" indent="-309245">
              <a:lnSpc>
                <a:spcPct val="100000"/>
              </a:lnSpc>
              <a:spcBef>
                <a:spcPts val="1000"/>
              </a:spcBef>
              <a:buSzPct val="123684"/>
              <a:buFont typeface="Arial MT"/>
              <a:buChar char="•"/>
              <a:tabLst>
                <a:tab pos="321945" algn="l"/>
              </a:tabLst>
            </a:pPr>
            <a:r>
              <a:rPr dirty="0" sz="1900">
                <a:latin typeface="Arial Black"/>
                <a:cs typeface="Arial Black"/>
              </a:rPr>
              <a:t>Тел. </a:t>
            </a:r>
            <a:r>
              <a:rPr dirty="0" sz="1900" spc="-10">
                <a:latin typeface="Arial Black"/>
                <a:cs typeface="Arial Black"/>
              </a:rPr>
              <a:t>8(861)219-95-</a:t>
            </a:r>
            <a:r>
              <a:rPr dirty="0" sz="1900">
                <a:latin typeface="Arial Black"/>
                <a:cs typeface="Arial Black"/>
              </a:rPr>
              <a:t>02,</a:t>
            </a:r>
            <a:r>
              <a:rPr dirty="0" sz="1900" spc="20">
                <a:latin typeface="Arial Black"/>
                <a:cs typeface="Arial Black"/>
              </a:rPr>
              <a:t> </a:t>
            </a:r>
            <a:r>
              <a:rPr dirty="0" sz="1900">
                <a:latin typeface="Arial Black"/>
                <a:cs typeface="Arial Black"/>
              </a:rPr>
              <a:t>доп.</a:t>
            </a:r>
            <a:r>
              <a:rPr dirty="0" sz="1900" spc="-10">
                <a:latin typeface="Arial Black"/>
                <a:cs typeface="Arial Black"/>
              </a:rPr>
              <a:t> </a:t>
            </a:r>
            <a:r>
              <a:rPr dirty="0" sz="1900" spc="-25">
                <a:latin typeface="Arial Black"/>
                <a:cs typeface="Arial Black"/>
              </a:rPr>
              <a:t>260</a:t>
            </a:r>
            <a:endParaRPr sz="1900">
              <a:latin typeface="Arial Black"/>
              <a:cs typeface="Arial Black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SzPct val="123684"/>
              <a:buFont typeface="Arial MT"/>
              <a:buChar char="•"/>
              <a:tabLst>
                <a:tab pos="240665" algn="l"/>
              </a:tabLst>
            </a:pPr>
            <a:r>
              <a:rPr dirty="0" sz="1900">
                <a:latin typeface="Arial Black"/>
                <a:cs typeface="Arial Black"/>
              </a:rPr>
              <a:t>Деканат</a:t>
            </a:r>
            <a:r>
              <a:rPr dirty="0" sz="1900" spc="-25">
                <a:latin typeface="Arial Black"/>
                <a:cs typeface="Arial Black"/>
              </a:rPr>
              <a:t> </a:t>
            </a:r>
            <a:r>
              <a:rPr dirty="0" sz="1900" spc="-20">
                <a:latin typeface="Arial Black"/>
                <a:cs typeface="Arial Black"/>
              </a:rPr>
              <a:t>ФТФ:</a:t>
            </a:r>
            <a:endParaRPr sz="1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900">
                <a:latin typeface="Arial Black"/>
                <a:cs typeface="Arial Black"/>
              </a:rPr>
              <a:t>тел.</a:t>
            </a:r>
            <a:r>
              <a:rPr dirty="0" sz="1900" spc="15">
                <a:latin typeface="Arial Black"/>
                <a:cs typeface="Arial Black"/>
              </a:rPr>
              <a:t> </a:t>
            </a:r>
            <a:r>
              <a:rPr dirty="0" sz="1900" spc="-10">
                <a:latin typeface="Arial Black"/>
                <a:cs typeface="Arial Black"/>
              </a:rPr>
              <a:t>8(861)219-95-</a:t>
            </a:r>
            <a:r>
              <a:rPr dirty="0" sz="1900">
                <a:latin typeface="Arial Black"/>
                <a:cs typeface="Arial Black"/>
              </a:rPr>
              <a:t>66,</a:t>
            </a:r>
            <a:r>
              <a:rPr dirty="0" sz="1900" spc="60">
                <a:latin typeface="Arial Black"/>
                <a:cs typeface="Arial Black"/>
              </a:rPr>
              <a:t> </a:t>
            </a:r>
            <a:r>
              <a:rPr dirty="0" sz="1900" spc="-10">
                <a:latin typeface="Arial Black"/>
                <a:cs typeface="Arial Black"/>
                <a:hlinkClick r:id="rId2"/>
              </a:rPr>
              <a:t>ftf@kubsu.ru,</a:t>
            </a:r>
            <a:endParaRPr sz="1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900">
                <a:latin typeface="Arial Black"/>
                <a:cs typeface="Arial Black"/>
              </a:rPr>
              <a:t>доп.</a:t>
            </a:r>
            <a:r>
              <a:rPr dirty="0" sz="1900" spc="-35">
                <a:latin typeface="Arial Black"/>
                <a:cs typeface="Arial Black"/>
              </a:rPr>
              <a:t> </a:t>
            </a:r>
            <a:r>
              <a:rPr dirty="0" sz="1900" spc="-25">
                <a:latin typeface="Arial Black"/>
                <a:cs typeface="Arial Black"/>
              </a:rPr>
              <a:t>265</a:t>
            </a:r>
            <a:endParaRPr sz="1900">
              <a:latin typeface="Arial Black"/>
              <a:cs typeface="Arial Black"/>
            </a:endParaRPr>
          </a:p>
          <a:p>
            <a:pPr marL="241300" marR="5080" indent="-228600">
              <a:lnSpc>
                <a:spcPct val="100000"/>
              </a:lnSpc>
              <a:spcBef>
                <a:spcPts val="1005"/>
              </a:spcBef>
              <a:buSzPct val="123684"/>
              <a:buFont typeface="Arial MT"/>
              <a:buChar char="•"/>
              <a:tabLst>
                <a:tab pos="241300" algn="l"/>
              </a:tabLst>
            </a:pPr>
            <a:r>
              <a:rPr dirty="0" sz="1900">
                <a:latin typeface="Arial Black"/>
                <a:cs typeface="Arial Black"/>
              </a:rPr>
              <a:t>Магистратура</a:t>
            </a:r>
            <a:r>
              <a:rPr dirty="0" sz="1900" spc="-40">
                <a:latin typeface="Arial Black"/>
                <a:cs typeface="Arial Black"/>
              </a:rPr>
              <a:t> </a:t>
            </a:r>
            <a:r>
              <a:rPr dirty="0" sz="1900">
                <a:latin typeface="Arial Black"/>
                <a:cs typeface="Arial Black"/>
              </a:rPr>
              <a:t>ФТФ:</a:t>
            </a:r>
            <a:r>
              <a:rPr dirty="0" sz="1900" spc="-15">
                <a:latin typeface="Arial Black"/>
                <a:cs typeface="Arial Black"/>
              </a:rPr>
              <a:t> </a:t>
            </a:r>
            <a:r>
              <a:rPr dirty="0" sz="1900" spc="-10">
                <a:latin typeface="Arial Black"/>
                <a:cs typeface="Arial Black"/>
              </a:rPr>
              <a:t>8(861)219-95-</a:t>
            </a:r>
            <a:r>
              <a:rPr dirty="0" sz="1900" spc="-25">
                <a:latin typeface="Arial Black"/>
                <a:cs typeface="Arial Black"/>
              </a:rPr>
              <a:t>02, </a:t>
            </a:r>
            <a:r>
              <a:rPr dirty="0" sz="1900">
                <a:latin typeface="Arial Black"/>
                <a:cs typeface="Arial Black"/>
              </a:rPr>
              <a:t>доп.</a:t>
            </a:r>
            <a:r>
              <a:rPr dirty="0" sz="1900" spc="-35">
                <a:latin typeface="Arial Black"/>
                <a:cs typeface="Arial Black"/>
              </a:rPr>
              <a:t> </a:t>
            </a:r>
            <a:r>
              <a:rPr dirty="0" sz="1900" spc="-25">
                <a:latin typeface="Arial Black"/>
                <a:cs typeface="Arial Black"/>
              </a:rPr>
              <a:t>154</a:t>
            </a:r>
            <a:endParaRPr sz="1900">
              <a:latin typeface="Arial Black"/>
              <a:cs typeface="Arial Black"/>
            </a:endParaRPr>
          </a:p>
          <a:p>
            <a:pPr marL="240029" indent="-227329">
              <a:lnSpc>
                <a:spcPct val="100000"/>
              </a:lnSpc>
              <a:spcBef>
                <a:spcPts val="994"/>
              </a:spcBef>
              <a:buSzPct val="123684"/>
              <a:buFont typeface="Arial MT"/>
              <a:buChar char="•"/>
              <a:tabLst>
                <a:tab pos="240029" algn="l"/>
              </a:tabLst>
            </a:pPr>
            <a:r>
              <a:rPr dirty="0" sz="1900">
                <a:latin typeface="Arial Black"/>
                <a:cs typeface="Arial Black"/>
              </a:rPr>
              <a:t>Сайт</a:t>
            </a:r>
            <a:r>
              <a:rPr dirty="0" sz="1900" spc="-15">
                <a:latin typeface="Arial Black"/>
                <a:cs typeface="Arial Black"/>
              </a:rPr>
              <a:t> </a:t>
            </a:r>
            <a:r>
              <a:rPr dirty="0" sz="1900" spc="-10">
                <a:latin typeface="Arial Black"/>
                <a:cs typeface="Arial Black"/>
              </a:rPr>
              <a:t>факультета:</a:t>
            </a:r>
            <a:endParaRPr sz="1900">
              <a:latin typeface="Arial Black"/>
              <a:cs typeface="Arial Black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sz="1900" spc="-10">
                <a:latin typeface="Arial Black"/>
                <a:cs typeface="Arial Black"/>
                <a:hlinkClick r:id="rId3"/>
              </a:rPr>
              <a:t>www.kubsu.ru/ru/ftf</a:t>
            </a:r>
            <a:endParaRPr sz="19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40171" y="1834514"/>
            <a:ext cx="2873121" cy="287312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690361" y="4496816"/>
            <a:ext cx="2222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33E50"/>
                </a:solidFill>
                <a:latin typeface="Arial Black"/>
                <a:cs typeface="Arial Black"/>
              </a:rPr>
              <a:t>Сайт</a:t>
            </a:r>
            <a:r>
              <a:rPr dirty="0" sz="1800" spc="-55">
                <a:solidFill>
                  <a:srgbClr val="333E50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333E50"/>
                </a:solidFill>
                <a:latin typeface="Arial Black"/>
                <a:cs typeface="Arial Black"/>
              </a:rPr>
              <a:t>факультета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303768" y="2921330"/>
            <a:ext cx="33775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D3553"/>
                </a:solidFill>
                <a:latin typeface="Arial Black"/>
                <a:cs typeface="Arial Black"/>
              </a:rPr>
              <a:t>Информационный</a:t>
            </a:r>
            <a:r>
              <a:rPr dirty="0" sz="1800" spc="-140">
                <a:solidFill>
                  <a:srgbClr val="0D3553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0D3553"/>
                </a:solidFill>
                <a:latin typeface="Arial Black"/>
                <a:cs typeface="Arial Black"/>
              </a:rPr>
              <a:t>буклет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90956" y="379746"/>
            <a:ext cx="2400648" cy="240064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8993885" y="6028740"/>
            <a:ext cx="208915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0695" marR="5080" indent="-46863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D3553"/>
                </a:solidFill>
                <a:latin typeface="Arial Black"/>
                <a:cs typeface="Arial Black"/>
              </a:rPr>
              <a:t>Приемная</a:t>
            </a:r>
            <a:r>
              <a:rPr dirty="0" sz="1400" spc="-40">
                <a:solidFill>
                  <a:srgbClr val="0D3553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0D3553"/>
                </a:solidFill>
                <a:latin typeface="Arial Black"/>
                <a:cs typeface="Arial Black"/>
              </a:rPr>
              <a:t>кампания </a:t>
            </a:r>
            <a:r>
              <a:rPr dirty="0" sz="1400">
                <a:solidFill>
                  <a:srgbClr val="0D3553"/>
                </a:solidFill>
                <a:latin typeface="Arial Black"/>
                <a:cs typeface="Arial Black"/>
              </a:rPr>
              <a:t>КубГУ</a:t>
            </a:r>
            <a:r>
              <a:rPr dirty="0" sz="1400" spc="-45">
                <a:solidFill>
                  <a:srgbClr val="0D3553"/>
                </a:solidFill>
                <a:latin typeface="Arial Black"/>
                <a:cs typeface="Arial Black"/>
              </a:rPr>
              <a:t> </a:t>
            </a:r>
            <a:r>
              <a:rPr dirty="0" sz="1400" spc="-20">
                <a:solidFill>
                  <a:srgbClr val="0D3553"/>
                </a:solidFill>
                <a:latin typeface="Arial Black"/>
                <a:cs typeface="Arial Black"/>
              </a:rPr>
              <a:t>2025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25906" y="3411718"/>
            <a:ext cx="2458643" cy="2458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128000" y="1497329"/>
            <a:ext cx="4064000" cy="5360670"/>
          </a:xfrm>
          <a:custGeom>
            <a:avLst/>
            <a:gdLst/>
            <a:ahLst/>
            <a:cxnLst/>
            <a:rect l="l" t="t" r="r" b="b"/>
            <a:pathLst>
              <a:path w="4064000" h="5360670">
                <a:moveTo>
                  <a:pt x="4064000" y="0"/>
                </a:moveTo>
                <a:lnTo>
                  <a:pt x="0" y="0"/>
                </a:lnTo>
                <a:lnTo>
                  <a:pt x="0" y="5360670"/>
                </a:lnTo>
                <a:lnTo>
                  <a:pt x="4064000" y="5360670"/>
                </a:lnTo>
                <a:lnTo>
                  <a:pt x="406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509775"/>
            <a:ext cx="4076065" cy="5348605"/>
          </a:xfrm>
          <a:custGeom>
            <a:avLst/>
            <a:gdLst/>
            <a:ahLst/>
            <a:cxnLst/>
            <a:rect l="l" t="t" r="r" b="b"/>
            <a:pathLst>
              <a:path w="4076065" h="5348605">
                <a:moveTo>
                  <a:pt x="4075938" y="0"/>
                </a:moveTo>
                <a:lnTo>
                  <a:pt x="0" y="0"/>
                </a:lnTo>
                <a:lnTo>
                  <a:pt x="0" y="5348224"/>
                </a:lnTo>
                <a:lnTo>
                  <a:pt x="4075938" y="5348224"/>
                </a:lnTo>
                <a:lnTo>
                  <a:pt x="4075938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265047" y="1778635"/>
            <a:ext cx="1522730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FFFFFF"/>
                </a:solidFill>
                <a:latin typeface="Calibri"/>
                <a:cs typeface="Calibri"/>
              </a:rPr>
              <a:t>ФИЗИКА</a:t>
            </a:r>
            <a:endParaRPr sz="320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dirty="0" sz="3200" spc="-10" b="1">
                <a:solidFill>
                  <a:srgbClr val="FFFFFF"/>
                </a:solidFill>
                <a:latin typeface="Calibri"/>
                <a:cs typeface="Calibri"/>
              </a:rPr>
              <a:t>03.03.02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14494" y="1770380"/>
            <a:ext cx="2775585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РАДИОФИЗИКА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03.03.03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378697" y="1686509"/>
            <a:ext cx="3455035" cy="1306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Биотехнические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системы</a:t>
            </a:r>
            <a:r>
              <a:rPr dirty="0" sz="28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28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технологии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12.03.04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13205" y="3858514"/>
            <a:ext cx="16624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АО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«Сатурн»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4916" y="210311"/>
            <a:ext cx="8199374" cy="1031621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91413" y="5058283"/>
            <a:ext cx="290449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Общеобразовательные</a:t>
            </a:r>
            <a:r>
              <a:rPr dirty="0" sz="2000" spc="2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среднепрофессиональные организации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77949" y="3487165"/>
            <a:ext cx="320040" cy="1525270"/>
          </a:xfrm>
          <a:custGeom>
            <a:avLst/>
            <a:gdLst/>
            <a:ahLst/>
            <a:cxnLst/>
            <a:rect l="l" t="t" r="r" b="b"/>
            <a:pathLst>
              <a:path w="320039" h="1525270">
                <a:moveTo>
                  <a:pt x="320040" y="1364869"/>
                </a:moveTo>
                <a:lnTo>
                  <a:pt x="311873" y="1314284"/>
                </a:lnTo>
                <a:lnTo>
                  <a:pt x="289166" y="1270368"/>
                </a:lnTo>
                <a:lnTo>
                  <a:pt x="254520" y="1235722"/>
                </a:lnTo>
                <a:lnTo>
                  <a:pt x="210604" y="1213015"/>
                </a:lnTo>
                <a:lnTo>
                  <a:pt x="160020" y="1204849"/>
                </a:lnTo>
                <a:lnTo>
                  <a:pt x="109423" y="1213015"/>
                </a:lnTo>
                <a:lnTo>
                  <a:pt x="65506" y="1235722"/>
                </a:lnTo>
                <a:lnTo>
                  <a:pt x="30861" y="1270368"/>
                </a:lnTo>
                <a:lnTo>
                  <a:pt x="8153" y="1314284"/>
                </a:lnTo>
                <a:lnTo>
                  <a:pt x="0" y="1364869"/>
                </a:lnTo>
                <a:lnTo>
                  <a:pt x="8153" y="1415465"/>
                </a:lnTo>
                <a:lnTo>
                  <a:pt x="30861" y="1459382"/>
                </a:lnTo>
                <a:lnTo>
                  <a:pt x="65506" y="1494028"/>
                </a:lnTo>
                <a:lnTo>
                  <a:pt x="109423" y="1516735"/>
                </a:lnTo>
                <a:lnTo>
                  <a:pt x="160020" y="1524889"/>
                </a:lnTo>
                <a:lnTo>
                  <a:pt x="210604" y="1516735"/>
                </a:lnTo>
                <a:lnTo>
                  <a:pt x="254520" y="1494028"/>
                </a:lnTo>
                <a:lnTo>
                  <a:pt x="289166" y="1459382"/>
                </a:lnTo>
                <a:lnTo>
                  <a:pt x="311873" y="1415465"/>
                </a:lnTo>
                <a:lnTo>
                  <a:pt x="320040" y="1364869"/>
                </a:lnTo>
                <a:close/>
              </a:path>
              <a:path w="320039" h="1525270">
                <a:moveTo>
                  <a:pt x="320040" y="160020"/>
                </a:moveTo>
                <a:lnTo>
                  <a:pt x="311873" y="109435"/>
                </a:lnTo>
                <a:lnTo>
                  <a:pt x="289166" y="65519"/>
                </a:lnTo>
                <a:lnTo>
                  <a:pt x="254520" y="30873"/>
                </a:lnTo>
                <a:lnTo>
                  <a:pt x="210604" y="8166"/>
                </a:lnTo>
                <a:lnTo>
                  <a:pt x="160020" y="0"/>
                </a:lnTo>
                <a:lnTo>
                  <a:pt x="109423" y="8166"/>
                </a:lnTo>
                <a:lnTo>
                  <a:pt x="65506" y="30873"/>
                </a:lnTo>
                <a:lnTo>
                  <a:pt x="30861" y="65519"/>
                </a:lnTo>
                <a:lnTo>
                  <a:pt x="8153" y="109435"/>
                </a:lnTo>
                <a:lnTo>
                  <a:pt x="0" y="160020"/>
                </a:lnTo>
                <a:lnTo>
                  <a:pt x="8153" y="210616"/>
                </a:lnTo>
                <a:lnTo>
                  <a:pt x="30861" y="254533"/>
                </a:lnTo>
                <a:lnTo>
                  <a:pt x="65506" y="289179"/>
                </a:lnTo>
                <a:lnTo>
                  <a:pt x="109423" y="311886"/>
                </a:lnTo>
                <a:lnTo>
                  <a:pt x="160020" y="320040"/>
                </a:lnTo>
                <a:lnTo>
                  <a:pt x="210604" y="311886"/>
                </a:lnTo>
                <a:lnTo>
                  <a:pt x="254520" y="289179"/>
                </a:lnTo>
                <a:lnTo>
                  <a:pt x="289166" y="254533"/>
                </a:lnTo>
                <a:lnTo>
                  <a:pt x="311873" y="210616"/>
                </a:lnTo>
                <a:lnTo>
                  <a:pt x="320040" y="16002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981191" y="322719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160020" y="0"/>
                </a:moveTo>
                <a:lnTo>
                  <a:pt x="109435" y="8156"/>
                </a:lnTo>
                <a:lnTo>
                  <a:pt x="65507" y="30870"/>
                </a:lnTo>
                <a:lnTo>
                  <a:pt x="30870" y="65507"/>
                </a:lnTo>
                <a:lnTo>
                  <a:pt x="8156" y="109435"/>
                </a:lnTo>
                <a:lnTo>
                  <a:pt x="0" y="160019"/>
                </a:lnTo>
                <a:lnTo>
                  <a:pt x="8156" y="210604"/>
                </a:lnTo>
                <a:lnTo>
                  <a:pt x="30870" y="254532"/>
                </a:lnTo>
                <a:lnTo>
                  <a:pt x="65507" y="289169"/>
                </a:lnTo>
                <a:lnTo>
                  <a:pt x="109435" y="311883"/>
                </a:lnTo>
                <a:lnTo>
                  <a:pt x="160020" y="320039"/>
                </a:lnTo>
                <a:lnTo>
                  <a:pt x="210604" y="311883"/>
                </a:lnTo>
                <a:lnTo>
                  <a:pt x="254532" y="289169"/>
                </a:lnTo>
                <a:lnTo>
                  <a:pt x="289169" y="254532"/>
                </a:lnTo>
                <a:lnTo>
                  <a:pt x="311883" y="210604"/>
                </a:lnTo>
                <a:lnTo>
                  <a:pt x="320040" y="160019"/>
                </a:lnTo>
                <a:lnTo>
                  <a:pt x="311883" y="109435"/>
                </a:lnTo>
                <a:lnTo>
                  <a:pt x="289169" y="65507"/>
                </a:lnTo>
                <a:lnTo>
                  <a:pt x="254532" y="30870"/>
                </a:lnTo>
                <a:lnTo>
                  <a:pt x="210604" y="8156"/>
                </a:lnTo>
                <a:lnTo>
                  <a:pt x="16002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4862321" y="3625977"/>
            <a:ext cx="2480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ПАО</a:t>
            </a:r>
            <a:r>
              <a:rPr dirty="0" sz="24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«Ростелеком»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71008" y="4705857"/>
            <a:ext cx="16624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АО</a:t>
            </a:r>
            <a:r>
              <a:rPr dirty="0" sz="24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«Сатурн»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981191" y="4342765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160020" y="0"/>
                </a:moveTo>
                <a:lnTo>
                  <a:pt x="109435" y="8156"/>
                </a:lnTo>
                <a:lnTo>
                  <a:pt x="65507" y="30870"/>
                </a:lnTo>
                <a:lnTo>
                  <a:pt x="30870" y="65507"/>
                </a:lnTo>
                <a:lnTo>
                  <a:pt x="8156" y="109435"/>
                </a:lnTo>
                <a:lnTo>
                  <a:pt x="0" y="160020"/>
                </a:lnTo>
                <a:lnTo>
                  <a:pt x="8156" y="210604"/>
                </a:lnTo>
                <a:lnTo>
                  <a:pt x="30870" y="254532"/>
                </a:lnTo>
                <a:lnTo>
                  <a:pt x="65507" y="289169"/>
                </a:lnTo>
                <a:lnTo>
                  <a:pt x="109435" y="311883"/>
                </a:lnTo>
                <a:lnTo>
                  <a:pt x="160020" y="320040"/>
                </a:lnTo>
                <a:lnTo>
                  <a:pt x="210604" y="311883"/>
                </a:lnTo>
                <a:lnTo>
                  <a:pt x="254532" y="289169"/>
                </a:lnTo>
                <a:lnTo>
                  <a:pt x="289169" y="254532"/>
                </a:lnTo>
                <a:lnTo>
                  <a:pt x="311883" y="210604"/>
                </a:lnTo>
                <a:lnTo>
                  <a:pt x="320040" y="160020"/>
                </a:lnTo>
                <a:lnTo>
                  <a:pt x="311883" y="109435"/>
                </a:lnTo>
                <a:lnTo>
                  <a:pt x="289169" y="65507"/>
                </a:lnTo>
                <a:lnTo>
                  <a:pt x="254532" y="30870"/>
                </a:lnTo>
                <a:lnTo>
                  <a:pt x="210604" y="8156"/>
                </a:lnTo>
                <a:lnTo>
                  <a:pt x="16002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981191" y="5455030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160020" y="0"/>
                </a:moveTo>
                <a:lnTo>
                  <a:pt x="109435" y="8156"/>
                </a:lnTo>
                <a:lnTo>
                  <a:pt x="65507" y="30870"/>
                </a:lnTo>
                <a:lnTo>
                  <a:pt x="30870" y="65507"/>
                </a:lnTo>
                <a:lnTo>
                  <a:pt x="8156" y="109435"/>
                </a:lnTo>
                <a:lnTo>
                  <a:pt x="0" y="160020"/>
                </a:lnTo>
                <a:lnTo>
                  <a:pt x="8156" y="210599"/>
                </a:lnTo>
                <a:lnTo>
                  <a:pt x="30870" y="254526"/>
                </a:lnTo>
                <a:lnTo>
                  <a:pt x="65507" y="289166"/>
                </a:lnTo>
                <a:lnTo>
                  <a:pt x="109435" y="311882"/>
                </a:lnTo>
                <a:lnTo>
                  <a:pt x="160020" y="320040"/>
                </a:lnTo>
                <a:lnTo>
                  <a:pt x="210604" y="311882"/>
                </a:lnTo>
                <a:lnTo>
                  <a:pt x="254532" y="289166"/>
                </a:lnTo>
                <a:lnTo>
                  <a:pt x="289169" y="254526"/>
                </a:lnTo>
                <a:lnTo>
                  <a:pt x="311883" y="210599"/>
                </a:lnTo>
                <a:lnTo>
                  <a:pt x="320040" y="160020"/>
                </a:lnTo>
                <a:lnTo>
                  <a:pt x="311883" y="109435"/>
                </a:lnTo>
                <a:lnTo>
                  <a:pt x="289169" y="65507"/>
                </a:lnTo>
                <a:lnTo>
                  <a:pt x="254532" y="30870"/>
                </a:lnTo>
                <a:lnTo>
                  <a:pt x="210604" y="8156"/>
                </a:lnTo>
                <a:lnTo>
                  <a:pt x="16002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4474590" y="5815380"/>
            <a:ext cx="3245485" cy="721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Корпорация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«Электросевкавмонтаж»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0105263" y="3225164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19" y="0"/>
                </a:moveTo>
                <a:lnTo>
                  <a:pt x="109435" y="8156"/>
                </a:lnTo>
                <a:lnTo>
                  <a:pt x="65507" y="30870"/>
                </a:lnTo>
                <a:lnTo>
                  <a:pt x="30870" y="65507"/>
                </a:lnTo>
                <a:lnTo>
                  <a:pt x="8156" y="109435"/>
                </a:lnTo>
                <a:lnTo>
                  <a:pt x="0" y="160020"/>
                </a:lnTo>
                <a:lnTo>
                  <a:pt x="8156" y="210604"/>
                </a:lnTo>
                <a:lnTo>
                  <a:pt x="30870" y="254532"/>
                </a:lnTo>
                <a:lnTo>
                  <a:pt x="65507" y="289169"/>
                </a:lnTo>
                <a:lnTo>
                  <a:pt x="109435" y="311883"/>
                </a:lnTo>
                <a:lnTo>
                  <a:pt x="160019" y="320039"/>
                </a:lnTo>
                <a:lnTo>
                  <a:pt x="210604" y="311883"/>
                </a:lnTo>
                <a:lnTo>
                  <a:pt x="254532" y="289169"/>
                </a:lnTo>
                <a:lnTo>
                  <a:pt x="289169" y="254532"/>
                </a:lnTo>
                <a:lnTo>
                  <a:pt x="311883" y="210604"/>
                </a:lnTo>
                <a:lnTo>
                  <a:pt x="320039" y="160020"/>
                </a:lnTo>
                <a:lnTo>
                  <a:pt x="311883" y="109435"/>
                </a:lnTo>
                <a:lnTo>
                  <a:pt x="289169" y="65507"/>
                </a:lnTo>
                <a:lnTo>
                  <a:pt x="254532" y="30870"/>
                </a:lnTo>
                <a:lnTo>
                  <a:pt x="210604" y="8156"/>
                </a:lnTo>
                <a:lnTo>
                  <a:pt x="16001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8962770" y="3541903"/>
            <a:ext cx="23609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АО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«Медтехника»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789669" y="4668773"/>
            <a:ext cx="27489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ККБ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им.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Очаповского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807067" y="5851956"/>
            <a:ext cx="7175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ДККБ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10105263" y="4342765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19" y="0"/>
                </a:moveTo>
                <a:lnTo>
                  <a:pt x="109435" y="8156"/>
                </a:lnTo>
                <a:lnTo>
                  <a:pt x="65507" y="30870"/>
                </a:lnTo>
                <a:lnTo>
                  <a:pt x="30870" y="65507"/>
                </a:lnTo>
                <a:lnTo>
                  <a:pt x="8156" y="109435"/>
                </a:lnTo>
                <a:lnTo>
                  <a:pt x="0" y="160020"/>
                </a:lnTo>
                <a:lnTo>
                  <a:pt x="8156" y="210604"/>
                </a:lnTo>
                <a:lnTo>
                  <a:pt x="30870" y="254532"/>
                </a:lnTo>
                <a:lnTo>
                  <a:pt x="65507" y="289169"/>
                </a:lnTo>
                <a:lnTo>
                  <a:pt x="109435" y="311883"/>
                </a:lnTo>
                <a:lnTo>
                  <a:pt x="160019" y="320040"/>
                </a:lnTo>
                <a:lnTo>
                  <a:pt x="210604" y="311883"/>
                </a:lnTo>
                <a:lnTo>
                  <a:pt x="254532" y="289169"/>
                </a:lnTo>
                <a:lnTo>
                  <a:pt x="289169" y="254532"/>
                </a:lnTo>
                <a:lnTo>
                  <a:pt x="311883" y="210604"/>
                </a:lnTo>
                <a:lnTo>
                  <a:pt x="320039" y="160020"/>
                </a:lnTo>
                <a:lnTo>
                  <a:pt x="311883" y="109435"/>
                </a:lnTo>
                <a:lnTo>
                  <a:pt x="289169" y="65507"/>
                </a:lnTo>
                <a:lnTo>
                  <a:pt x="254532" y="30870"/>
                </a:lnTo>
                <a:lnTo>
                  <a:pt x="210604" y="8156"/>
                </a:lnTo>
                <a:lnTo>
                  <a:pt x="16001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0105263" y="5482209"/>
            <a:ext cx="320040" cy="320675"/>
          </a:xfrm>
          <a:custGeom>
            <a:avLst/>
            <a:gdLst/>
            <a:ahLst/>
            <a:cxnLst/>
            <a:rect l="l" t="t" r="r" b="b"/>
            <a:pathLst>
              <a:path w="320040" h="320675">
                <a:moveTo>
                  <a:pt x="160019" y="0"/>
                </a:moveTo>
                <a:lnTo>
                  <a:pt x="109435" y="8156"/>
                </a:lnTo>
                <a:lnTo>
                  <a:pt x="65507" y="30872"/>
                </a:lnTo>
                <a:lnTo>
                  <a:pt x="30870" y="65515"/>
                </a:lnTo>
                <a:lnTo>
                  <a:pt x="8156" y="109454"/>
                </a:lnTo>
                <a:lnTo>
                  <a:pt x="0" y="160058"/>
                </a:lnTo>
                <a:lnTo>
                  <a:pt x="8156" y="210637"/>
                </a:lnTo>
                <a:lnTo>
                  <a:pt x="30870" y="254564"/>
                </a:lnTo>
                <a:lnTo>
                  <a:pt x="65507" y="289204"/>
                </a:lnTo>
                <a:lnTo>
                  <a:pt x="109435" y="311920"/>
                </a:lnTo>
                <a:lnTo>
                  <a:pt x="160019" y="320078"/>
                </a:lnTo>
                <a:lnTo>
                  <a:pt x="210604" y="311920"/>
                </a:lnTo>
                <a:lnTo>
                  <a:pt x="254532" y="289204"/>
                </a:lnTo>
                <a:lnTo>
                  <a:pt x="289169" y="254564"/>
                </a:lnTo>
                <a:lnTo>
                  <a:pt x="311883" y="210637"/>
                </a:lnTo>
                <a:lnTo>
                  <a:pt x="320039" y="160058"/>
                </a:lnTo>
                <a:lnTo>
                  <a:pt x="311883" y="109454"/>
                </a:lnTo>
                <a:lnTo>
                  <a:pt x="289169" y="65515"/>
                </a:lnTo>
                <a:lnTo>
                  <a:pt x="254532" y="30872"/>
                </a:lnTo>
                <a:lnTo>
                  <a:pt x="210604" y="8156"/>
                </a:lnTo>
                <a:lnTo>
                  <a:pt x="16001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527496"/>
            <a:ext cx="2824480" cy="5330825"/>
          </a:xfrm>
          <a:custGeom>
            <a:avLst/>
            <a:gdLst/>
            <a:ahLst/>
            <a:cxnLst/>
            <a:rect l="l" t="t" r="r" b="b"/>
            <a:pathLst>
              <a:path w="2824480" h="5330825">
                <a:moveTo>
                  <a:pt x="2824406" y="5330503"/>
                </a:moveTo>
                <a:lnTo>
                  <a:pt x="2824406" y="0"/>
                </a:lnTo>
                <a:lnTo>
                  <a:pt x="0" y="0"/>
                </a:lnTo>
                <a:lnTo>
                  <a:pt x="0" y="5330503"/>
                </a:lnTo>
                <a:lnTo>
                  <a:pt x="2824406" y="5330503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030721" y="1509775"/>
            <a:ext cx="3029585" cy="5348605"/>
          </a:xfrm>
          <a:custGeom>
            <a:avLst/>
            <a:gdLst/>
            <a:ahLst/>
            <a:cxnLst/>
            <a:rect l="l" t="t" r="r" b="b"/>
            <a:pathLst>
              <a:path w="3029584" h="5348605">
                <a:moveTo>
                  <a:pt x="3029330" y="0"/>
                </a:moveTo>
                <a:lnTo>
                  <a:pt x="0" y="0"/>
                </a:lnTo>
                <a:lnTo>
                  <a:pt x="0" y="5348224"/>
                </a:lnTo>
                <a:lnTo>
                  <a:pt x="3029330" y="5348224"/>
                </a:lnTo>
                <a:lnTo>
                  <a:pt x="302933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8763" y="2945383"/>
            <a:ext cx="237236" cy="23723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43001" y="1731644"/>
            <a:ext cx="2172970" cy="93980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РАДИОТЕХНИКА</a:t>
            </a:r>
            <a:endParaRPr sz="24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  <a:spcBef>
                <a:spcPts val="720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11.03.01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34948" y="6292088"/>
            <a:ext cx="14884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РИП-Импульс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6465" y="4164558"/>
            <a:ext cx="1606550" cy="7874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АО</a:t>
            </a:r>
            <a:r>
              <a:rPr dirty="0" sz="20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«БТРЗ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163»</a:t>
            </a:r>
            <a:endParaRPr sz="2000">
              <a:latin typeface="Calibri"/>
              <a:cs typeface="Calibri"/>
            </a:endParaRPr>
          </a:p>
          <a:p>
            <a:pPr marL="132715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НПО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«Ритм»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8763" y="3928998"/>
            <a:ext cx="237236" cy="23723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98475" y="5316092"/>
            <a:ext cx="20783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ПАО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«Ростелеком»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8763" y="4902708"/>
            <a:ext cx="237236" cy="23736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24383" y="3112250"/>
            <a:ext cx="2004060" cy="78740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АО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«Фиолент»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АО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«КПЗ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«Каскад»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8763" y="5871311"/>
            <a:ext cx="237236" cy="2372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09745" y="2949701"/>
            <a:ext cx="237235" cy="23723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81908" y="1519173"/>
            <a:ext cx="2727325" cy="835660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700" marR="5080" indent="217804">
              <a:lnSpc>
                <a:spcPts val="3020"/>
              </a:lnSpc>
              <a:spcBef>
                <a:spcPts val="480"/>
              </a:spcBef>
            </a:pPr>
            <a:r>
              <a:rPr dirty="0" spc="-10" b="1">
                <a:solidFill>
                  <a:srgbClr val="252525"/>
                </a:solidFill>
                <a:latin typeface="Calibri"/>
                <a:cs typeface="Calibri"/>
              </a:rPr>
              <a:t>Электроника</a:t>
            </a:r>
            <a:r>
              <a:rPr dirty="0" spc="-12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pc="-50" b="1">
                <a:solidFill>
                  <a:srgbClr val="252525"/>
                </a:solidFill>
                <a:latin typeface="Calibri"/>
                <a:cs typeface="Calibri"/>
              </a:rPr>
              <a:t>и </a:t>
            </a:r>
            <a:r>
              <a:rPr dirty="0" spc="-20" b="1">
                <a:solidFill>
                  <a:srgbClr val="252525"/>
                </a:solidFill>
                <a:latin typeface="Calibri"/>
                <a:cs typeface="Calibri"/>
              </a:rPr>
              <a:t>наноэлектроника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3798570" y="2437002"/>
            <a:ext cx="129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252525"/>
                </a:solidFill>
                <a:latin typeface="Calibri"/>
                <a:cs typeface="Calibri"/>
              </a:rPr>
              <a:t>11.03.04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542157" y="3155061"/>
            <a:ext cx="1894839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5570">
              <a:lnSpc>
                <a:spcPct val="125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АО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«Сатурн» </a:t>
            </a:r>
            <a:r>
              <a:rPr dirty="0" sz="2400">
                <a:latin typeface="Calibri"/>
                <a:cs typeface="Calibri"/>
              </a:rPr>
              <a:t>АО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«Фиолент»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27016" y="4253357"/>
            <a:ext cx="237236" cy="237236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3154426" y="4304970"/>
            <a:ext cx="2480310" cy="1012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4490" marR="5080" indent="-352425">
              <a:lnSpc>
                <a:spcPct val="135000"/>
              </a:lnSpc>
              <a:spcBef>
                <a:spcPts val="95"/>
              </a:spcBef>
            </a:pPr>
            <a:r>
              <a:rPr dirty="0" sz="2400">
                <a:latin typeface="Calibri"/>
                <a:cs typeface="Calibri"/>
              </a:rPr>
              <a:t>ПАО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«Ростелеком» </a:t>
            </a:r>
            <a:r>
              <a:rPr dirty="0" sz="2400" spc="-10">
                <a:latin typeface="Calibri"/>
                <a:cs typeface="Calibri"/>
              </a:rPr>
              <a:t>РИП-Импульс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31080" y="5310504"/>
            <a:ext cx="237363" cy="237235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3630929" y="5523687"/>
            <a:ext cx="16294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НПО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«Ритм»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218" y="2945383"/>
            <a:ext cx="237235" cy="237236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218" y="3928998"/>
            <a:ext cx="237235" cy="237236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67218" y="4902708"/>
            <a:ext cx="237235" cy="237362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67218" y="5871311"/>
            <a:ext cx="237235" cy="237274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6030721" y="1509775"/>
            <a:ext cx="3029585" cy="5348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0160">
              <a:lnSpc>
                <a:spcPts val="2045"/>
              </a:lnSpc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Информационные</a:t>
            </a:r>
            <a:endParaRPr sz="2400">
              <a:latin typeface="Calibri"/>
              <a:cs typeface="Calibri"/>
            </a:endParaRPr>
          </a:p>
          <a:p>
            <a:pPr algn="ctr" marR="5080">
              <a:lnSpc>
                <a:spcPts val="2595"/>
              </a:lnSpc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системы</a:t>
            </a:r>
            <a:r>
              <a:rPr dirty="0" sz="24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algn="ctr" marR="4445">
              <a:lnSpc>
                <a:spcPts val="2740"/>
              </a:lnSpc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технологии</a:t>
            </a:r>
            <a:endParaRPr sz="2400">
              <a:latin typeface="Calibri"/>
              <a:cs typeface="Calibri"/>
            </a:endParaRPr>
          </a:p>
          <a:p>
            <a:pPr algn="ctr" marR="5715">
              <a:lnSpc>
                <a:spcPct val="100000"/>
              </a:lnSpc>
              <a:spcBef>
                <a:spcPts val="720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09.03.02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1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ВГТРК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«Кубань»</a:t>
            </a:r>
            <a:endParaRPr sz="2000">
              <a:latin typeface="Calibri"/>
              <a:cs typeface="Calibri"/>
            </a:endParaRPr>
          </a:p>
          <a:p>
            <a:pPr algn="ctr" marL="488950" marR="479425">
              <a:lnSpc>
                <a:spcPct val="309700"/>
              </a:lnSpc>
              <a:spcBef>
                <a:spcPts val="17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ПАО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«Ростелеком»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1С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Предприятия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Акстим</a:t>
            </a:r>
            <a:r>
              <a:rPr dirty="0" sz="20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Тех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273285" y="1486915"/>
            <a:ext cx="2787650" cy="150685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10" b="1">
                <a:solidFill>
                  <a:srgbClr val="252525"/>
                </a:solidFill>
                <a:latin typeface="Calibri"/>
                <a:cs typeface="Calibri"/>
              </a:rPr>
              <a:t>Инфокоммуникацио </a:t>
            </a:r>
            <a:r>
              <a:rPr dirty="0" sz="2400" b="1">
                <a:solidFill>
                  <a:srgbClr val="252525"/>
                </a:solidFill>
                <a:latin typeface="Calibri"/>
                <a:cs typeface="Calibri"/>
              </a:rPr>
              <a:t>нные</a:t>
            </a:r>
            <a:r>
              <a:rPr dirty="0" sz="2400" spc="-8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52525"/>
                </a:solidFill>
                <a:latin typeface="Calibri"/>
                <a:cs typeface="Calibri"/>
              </a:rPr>
              <a:t>технологии</a:t>
            </a:r>
            <a:r>
              <a:rPr dirty="0" sz="2400" spc="-9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50" b="1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algn="ctr" marL="635">
              <a:lnSpc>
                <a:spcPts val="2555"/>
              </a:lnSpc>
            </a:pPr>
            <a:r>
              <a:rPr dirty="0" sz="2400" b="1">
                <a:solidFill>
                  <a:srgbClr val="252525"/>
                </a:solidFill>
                <a:latin typeface="Calibri"/>
                <a:cs typeface="Calibri"/>
              </a:rPr>
              <a:t>системы</a:t>
            </a:r>
            <a:r>
              <a:rPr dirty="0" sz="2400" spc="-85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252525"/>
                </a:solidFill>
                <a:latin typeface="Calibri"/>
                <a:cs typeface="Calibri"/>
              </a:rPr>
              <a:t>связи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2400" spc="-10" b="1">
                <a:solidFill>
                  <a:srgbClr val="252525"/>
                </a:solidFill>
                <a:latin typeface="Calibri"/>
                <a:cs typeface="Calibri"/>
              </a:rPr>
              <a:t>11.03.02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87990" y="3015869"/>
            <a:ext cx="237235" cy="237362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87990" y="4333621"/>
            <a:ext cx="237235" cy="237362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92054" y="5310504"/>
            <a:ext cx="237363" cy="237235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9421114" y="3253373"/>
            <a:ext cx="2480310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87680" marR="5080" indent="-475615">
              <a:lnSpc>
                <a:spcPct val="125000"/>
              </a:lnSpc>
              <a:spcBef>
                <a:spcPts val="95"/>
              </a:spcBef>
            </a:pPr>
            <a:r>
              <a:rPr dirty="0" sz="2400">
                <a:latin typeface="Calibri"/>
                <a:cs typeface="Calibri"/>
              </a:rPr>
              <a:t>ПАО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«Ростелеком» </a:t>
            </a:r>
            <a:r>
              <a:rPr dirty="0" sz="2400">
                <a:latin typeface="Calibri"/>
                <a:cs typeface="Calibri"/>
              </a:rPr>
              <a:t>ПАО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«МТС»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466326" y="4617846"/>
            <a:ext cx="24085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ПАО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«Гипросвязь»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549130" y="5599582"/>
            <a:ext cx="21539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НПК</a:t>
            </a:r>
            <a:r>
              <a:rPr dirty="0" sz="2400" spc="-10">
                <a:latin typeface="Calibri"/>
                <a:cs typeface="Calibri"/>
              </a:rPr>
              <a:t> «Роснефть»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94916" y="210311"/>
            <a:ext cx="8199374" cy="1031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743" y="185420"/>
            <a:ext cx="109131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>
                <a:solidFill>
                  <a:srgbClr val="FF9900"/>
                </a:solidFill>
                <a:latin typeface="Arial Black"/>
                <a:cs typeface="Arial Black"/>
              </a:rPr>
              <a:t>ПРОФОРИЕНТАЦИОННЫЕ</a:t>
            </a:r>
            <a:r>
              <a:rPr dirty="0" sz="3600" spc="-125">
                <a:solidFill>
                  <a:srgbClr val="FF9900"/>
                </a:solidFill>
                <a:latin typeface="Arial Black"/>
                <a:cs typeface="Arial Black"/>
              </a:rPr>
              <a:t> </a:t>
            </a:r>
            <a:r>
              <a:rPr dirty="0" sz="3600" spc="-10">
                <a:solidFill>
                  <a:srgbClr val="FF9900"/>
                </a:solidFill>
                <a:latin typeface="Arial Black"/>
                <a:cs typeface="Arial Black"/>
              </a:rPr>
              <a:t>МЕРОПРИЯТИЯ</a:t>
            </a:r>
            <a:endParaRPr sz="36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558" y="1088720"/>
            <a:ext cx="11492738" cy="51042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99529" y="225075"/>
            <a:ext cx="4943475" cy="27031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469900" marR="976630" indent="-457200">
              <a:lnSpc>
                <a:spcPct val="129800"/>
              </a:lnSpc>
              <a:spcBef>
                <a:spcPts val="75"/>
              </a:spcBef>
            </a:pPr>
            <a:r>
              <a:rPr dirty="0" sz="2700">
                <a:latin typeface="Arial Black"/>
                <a:cs typeface="Arial Black"/>
              </a:rPr>
              <a:t>1.</a:t>
            </a:r>
            <a:r>
              <a:rPr dirty="0" sz="2700" spc="-65">
                <a:latin typeface="Arial Black"/>
                <a:cs typeface="Arial Black"/>
              </a:rPr>
              <a:t> </a:t>
            </a:r>
            <a:r>
              <a:rPr dirty="0" sz="2700">
                <a:solidFill>
                  <a:srgbClr val="C00000"/>
                </a:solidFill>
                <a:latin typeface="Arial Black"/>
                <a:cs typeface="Arial Black"/>
              </a:rPr>
              <a:t>Конкурсный</a:t>
            </a:r>
            <a:r>
              <a:rPr dirty="0" sz="2700" spc="-2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700" spc="-10">
                <a:solidFill>
                  <a:srgbClr val="C00000"/>
                </a:solidFill>
                <a:latin typeface="Arial Black"/>
                <a:cs typeface="Arial Black"/>
              </a:rPr>
              <a:t>трек</a:t>
            </a:r>
            <a:r>
              <a:rPr dirty="0" sz="2700" spc="-10">
                <a:latin typeface="Arial Black"/>
                <a:cs typeface="Arial Black"/>
              </a:rPr>
              <a:t>: Радиоразведка </a:t>
            </a:r>
            <a:r>
              <a:rPr dirty="0" sz="2700">
                <a:latin typeface="Arial Black"/>
                <a:cs typeface="Arial Black"/>
              </a:rPr>
              <a:t>Черный</a:t>
            </a:r>
            <a:r>
              <a:rPr dirty="0" sz="2700" spc="-150">
                <a:latin typeface="Arial Black"/>
                <a:cs typeface="Arial Black"/>
              </a:rPr>
              <a:t> </a:t>
            </a:r>
            <a:r>
              <a:rPr dirty="0" sz="2700" spc="-20">
                <a:latin typeface="Arial Black"/>
                <a:cs typeface="Arial Black"/>
              </a:rPr>
              <a:t>ящик</a:t>
            </a:r>
            <a:endParaRPr sz="2700">
              <a:latin typeface="Arial Black"/>
              <a:cs typeface="Arial Black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dirty="0" sz="2700">
                <a:latin typeface="Arial Black"/>
                <a:cs typeface="Arial Black"/>
              </a:rPr>
              <a:t>Музыкальная</a:t>
            </a:r>
            <a:r>
              <a:rPr dirty="0" sz="2700" spc="-195">
                <a:latin typeface="Arial Black"/>
                <a:cs typeface="Arial Black"/>
              </a:rPr>
              <a:t> </a:t>
            </a:r>
            <a:r>
              <a:rPr dirty="0" sz="2700" spc="-10">
                <a:latin typeface="Arial Black"/>
                <a:cs typeface="Arial Black"/>
              </a:rPr>
              <a:t>пауза</a:t>
            </a:r>
            <a:endParaRPr sz="2700">
              <a:latin typeface="Arial Black"/>
              <a:cs typeface="Arial Black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dirty="0" sz="2700" spc="-20">
                <a:latin typeface="Arial Black"/>
                <a:cs typeface="Arial Black"/>
              </a:rPr>
              <a:t>Мастер-</a:t>
            </a:r>
            <a:r>
              <a:rPr dirty="0" sz="2700">
                <a:latin typeface="Arial Black"/>
                <a:cs typeface="Arial Black"/>
              </a:rPr>
              <a:t>класс</a:t>
            </a:r>
            <a:r>
              <a:rPr dirty="0" sz="2700" spc="-5">
                <a:latin typeface="Arial Black"/>
                <a:cs typeface="Arial Black"/>
              </a:rPr>
              <a:t> </a:t>
            </a:r>
            <a:r>
              <a:rPr dirty="0" sz="2700">
                <a:latin typeface="Arial Black"/>
                <a:cs typeface="Arial Black"/>
              </a:rPr>
              <a:t>по</a:t>
            </a:r>
            <a:r>
              <a:rPr dirty="0" sz="2700" spc="-30">
                <a:latin typeface="Arial Black"/>
                <a:cs typeface="Arial Black"/>
              </a:rPr>
              <a:t> </a:t>
            </a:r>
            <a:r>
              <a:rPr dirty="0" sz="2700" spc="-20">
                <a:latin typeface="Arial Black"/>
                <a:cs typeface="Arial Black"/>
              </a:rPr>
              <a:t>БПЛА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899529" y="2955493"/>
            <a:ext cx="497205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1020" algn="l"/>
              </a:tabLst>
            </a:pPr>
            <a:r>
              <a:rPr dirty="0" sz="2700" spc="-25">
                <a:latin typeface="Arial Black"/>
                <a:cs typeface="Arial Black"/>
              </a:rPr>
              <a:t>2.</a:t>
            </a:r>
            <a:r>
              <a:rPr dirty="0" sz="2700">
                <a:latin typeface="Arial Black"/>
                <a:cs typeface="Arial Black"/>
              </a:rPr>
              <a:t>	</a:t>
            </a:r>
            <a:r>
              <a:rPr dirty="0" sz="2700" spc="-10">
                <a:solidFill>
                  <a:srgbClr val="C00000"/>
                </a:solidFill>
                <a:latin typeface="Arial Black"/>
                <a:cs typeface="Arial Black"/>
              </a:rPr>
              <a:t>Профориентационный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899529" y="3285235"/>
            <a:ext cx="497141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2060" algn="l"/>
                <a:tab pos="1852295" algn="l"/>
              </a:tabLst>
            </a:pPr>
            <a:r>
              <a:rPr dirty="0" sz="2700" spc="-20">
                <a:solidFill>
                  <a:srgbClr val="C00000"/>
                </a:solidFill>
                <a:latin typeface="Arial Black"/>
                <a:cs typeface="Arial Black"/>
              </a:rPr>
              <a:t>трек</a:t>
            </a:r>
            <a:r>
              <a:rPr dirty="0" sz="2700">
                <a:solidFill>
                  <a:srgbClr val="C00000"/>
                </a:solidFill>
                <a:latin typeface="Arial Black"/>
                <a:cs typeface="Arial Black"/>
              </a:rPr>
              <a:t>	</a:t>
            </a:r>
            <a:r>
              <a:rPr dirty="0" sz="2700" spc="-50">
                <a:latin typeface="Arial Black"/>
                <a:cs typeface="Arial Black"/>
              </a:rPr>
              <a:t>с</a:t>
            </a:r>
            <a:r>
              <a:rPr dirty="0" sz="2700">
                <a:latin typeface="Arial Black"/>
                <a:cs typeface="Arial Black"/>
              </a:rPr>
              <a:t>	</a:t>
            </a:r>
            <a:r>
              <a:rPr dirty="0" sz="2700" spc="-10">
                <a:latin typeface="Arial Black"/>
                <a:cs typeface="Arial Black"/>
              </a:rPr>
              <a:t>предприятиями-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899529" y="3614420"/>
            <a:ext cx="360489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latin typeface="Arial Black"/>
                <a:cs typeface="Arial Black"/>
              </a:rPr>
              <a:t>партнерами</a:t>
            </a:r>
            <a:r>
              <a:rPr dirty="0" sz="2700" spc="-100">
                <a:latin typeface="Arial Black"/>
                <a:cs typeface="Arial Black"/>
              </a:rPr>
              <a:t> </a:t>
            </a:r>
            <a:r>
              <a:rPr dirty="0" sz="2700">
                <a:latin typeface="Arial Black"/>
                <a:cs typeface="Arial Black"/>
              </a:rPr>
              <a:t>и</a:t>
            </a:r>
            <a:r>
              <a:rPr dirty="0" sz="2700" spc="-120">
                <a:latin typeface="Arial Black"/>
                <a:cs typeface="Arial Black"/>
              </a:rPr>
              <a:t> </a:t>
            </a:r>
            <a:r>
              <a:rPr dirty="0" sz="2700" spc="-25">
                <a:latin typeface="Arial Black"/>
                <a:cs typeface="Arial Black"/>
              </a:rPr>
              <a:t>СКБ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99529" y="4070095"/>
            <a:ext cx="497332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6469" algn="l"/>
                <a:tab pos="3242310" algn="l"/>
                <a:tab pos="4731385" algn="l"/>
              </a:tabLst>
            </a:pPr>
            <a:r>
              <a:rPr dirty="0" sz="2700" spc="-25">
                <a:latin typeface="Arial Black"/>
                <a:cs typeface="Arial Black"/>
              </a:rPr>
              <a:t>3.</a:t>
            </a:r>
            <a:r>
              <a:rPr dirty="0" sz="2700">
                <a:latin typeface="Arial Black"/>
                <a:cs typeface="Arial Black"/>
              </a:rPr>
              <a:t>	</a:t>
            </a:r>
            <a:r>
              <a:rPr dirty="0" sz="2700" spc="-10">
                <a:solidFill>
                  <a:srgbClr val="C00000"/>
                </a:solidFill>
                <a:latin typeface="Arial Black"/>
                <a:cs typeface="Arial Black"/>
              </a:rPr>
              <a:t>Круглый</a:t>
            </a:r>
            <a:r>
              <a:rPr dirty="0" sz="2700">
                <a:solidFill>
                  <a:srgbClr val="C00000"/>
                </a:solidFill>
                <a:latin typeface="Arial Black"/>
                <a:cs typeface="Arial Black"/>
              </a:rPr>
              <a:t>	</a:t>
            </a:r>
            <a:r>
              <a:rPr dirty="0" sz="2700" spc="-20">
                <a:solidFill>
                  <a:srgbClr val="C00000"/>
                </a:solidFill>
                <a:latin typeface="Arial Black"/>
                <a:cs typeface="Arial Black"/>
              </a:rPr>
              <a:t>стол</a:t>
            </a:r>
            <a:r>
              <a:rPr dirty="0" sz="2700">
                <a:solidFill>
                  <a:srgbClr val="C00000"/>
                </a:solidFill>
                <a:latin typeface="Arial Black"/>
                <a:cs typeface="Arial Black"/>
              </a:rPr>
              <a:t>	</a:t>
            </a:r>
            <a:r>
              <a:rPr dirty="0" sz="2700" spc="-50">
                <a:latin typeface="Arial Black"/>
                <a:cs typeface="Arial Black"/>
              </a:rPr>
              <a:t>с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899529" y="4398975"/>
            <a:ext cx="342074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latin typeface="Arial Black"/>
                <a:cs typeface="Arial Black"/>
              </a:rPr>
              <a:t>представителями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899529" y="4728717"/>
            <a:ext cx="348742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latin typeface="Arial Black"/>
                <a:cs typeface="Arial Black"/>
              </a:rPr>
              <a:t>образовательных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899529" y="5057902"/>
            <a:ext cx="255460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latin typeface="Arial Black"/>
                <a:cs typeface="Arial Black"/>
              </a:rPr>
              <a:t>организаций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603228" y="5057902"/>
            <a:ext cx="26797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0">
                <a:latin typeface="Arial Black"/>
                <a:cs typeface="Arial Black"/>
              </a:rPr>
              <a:t>и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899529" y="5387136"/>
            <a:ext cx="462470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">
                <a:latin typeface="Arial Black"/>
                <a:cs typeface="Arial Black"/>
              </a:rPr>
              <a:t>предприятий-</a:t>
            </a:r>
            <a:r>
              <a:rPr dirty="0" sz="2700" spc="-10">
                <a:latin typeface="Arial Black"/>
                <a:cs typeface="Arial Black"/>
              </a:rPr>
              <a:t>партнеров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31140" y="2780247"/>
            <a:ext cx="5633085" cy="334962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2800">
                <a:latin typeface="Arial Black"/>
                <a:cs typeface="Arial Black"/>
              </a:rPr>
              <a:t>Дата</a:t>
            </a:r>
            <a:r>
              <a:rPr dirty="0" sz="2800" spc="-50">
                <a:latin typeface="Arial Black"/>
                <a:cs typeface="Arial Black"/>
              </a:rPr>
              <a:t> </a:t>
            </a:r>
            <a:r>
              <a:rPr dirty="0" sz="2800" spc="-10">
                <a:latin typeface="Arial Black"/>
                <a:cs typeface="Arial Black"/>
              </a:rPr>
              <a:t>проведения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800" spc="-10">
                <a:solidFill>
                  <a:srgbClr val="C00000"/>
                </a:solidFill>
                <a:latin typeface="Arial Black"/>
                <a:cs typeface="Arial Black"/>
              </a:rPr>
              <a:t>17-</a:t>
            </a:r>
            <a:r>
              <a:rPr dirty="0" sz="2800">
                <a:solidFill>
                  <a:srgbClr val="C00000"/>
                </a:solidFill>
                <a:latin typeface="Arial Black"/>
                <a:cs typeface="Arial Black"/>
              </a:rPr>
              <a:t>18</a:t>
            </a:r>
            <a:r>
              <a:rPr dirty="0" sz="2800" spc="-3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800">
                <a:solidFill>
                  <a:srgbClr val="C00000"/>
                </a:solidFill>
                <a:latin typeface="Arial Black"/>
                <a:cs typeface="Arial Black"/>
              </a:rPr>
              <a:t>апреля</a:t>
            </a:r>
            <a:r>
              <a:rPr dirty="0" sz="2800" spc="-1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800">
                <a:solidFill>
                  <a:srgbClr val="C00000"/>
                </a:solidFill>
                <a:latin typeface="Arial Black"/>
                <a:cs typeface="Arial Black"/>
              </a:rPr>
              <a:t>2025</a:t>
            </a:r>
            <a:r>
              <a:rPr dirty="0" sz="2800" spc="-2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800" spc="-50">
                <a:solidFill>
                  <a:srgbClr val="C00000"/>
                </a:solidFill>
                <a:latin typeface="Arial Black"/>
                <a:cs typeface="Arial Black"/>
              </a:rPr>
              <a:t>г</a:t>
            </a:r>
            <a:endParaRPr sz="2800">
              <a:latin typeface="Arial Black"/>
              <a:cs typeface="Arial Black"/>
            </a:endParaRPr>
          </a:p>
          <a:p>
            <a:pPr marL="12700" marR="141605">
              <a:lnSpc>
                <a:spcPts val="3020"/>
              </a:lnSpc>
              <a:spcBef>
                <a:spcPts val="1045"/>
              </a:spcBef>
            </a:pPr>
            <a:r>
              <a:rPr dirty="0" sz="2800">
                <a:latin typeface="Arial Black"/>
                <a:cs typeface="Arial Black"/>
              </a:rPr>
              <a:t>Партнеры:</a:t>
            </a:r>
            <a:r>
              <a:rPr dirty="0" sz="2800" spc="-80">
                <a:latin typeface="Arial Black"/>
                <a:cs typeface="Arial Black"/>
              </a:rPr>
              <a:t> </a:t>
            </a:r>
            <a:r>
              <a:rPr dirty="0" sz="2800">
                <a:solidFill>
                  <a:srgbClr val="C00000"/>
                </a:solidFill>
                <a:latin typeface="Arial Black"/>
                <a:cs typeface="Arial Black"/>
              </a:rPr>
              <a:t>МИЭ,</a:t>
            </a:r>
            <a:r>
              <a:rPr dirty="0" sz="2800" spc="-114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800">
                <a:solidFill>
                  <a:srgbClr val="C00000"/>
                </a:solidFill>
                <a:latin typeface="Arial Black"/>
                <a:cs typeface="Arial Black"/>
              </a:rPr>
              <a:t>ТУСУР,</a:t>
            </a:r>
            <a:r>
              <a:rPr dirty="0" sz="2800" spc="-9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Arial Black"/>
                <a:cs typeface="Arial Black"/>
              </a:rPr>
              <a:t>18 </a:t>
            </a:r>
            <a:r>
              <a:rPr dirty="0" sz="2800">
                <a:solidFill>
                  <a:srgbClr val="C00000"/>
                </a:solidFill>
                <a:latin typeface="Arial Black"/>
                <a:cs typeface="Arial Black"/>
              </a:rPr>
              <a:t>ведущих</a:t>
            </a:r>
            <a:r>
              <a:rPr dirty="0" sz="2800" spc="-6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800">
                <a:solidFill>
                  <a:srgbClr val="C00000"/>
                </a:solidFill>
                <a:latin typeface="Arial Black"/>
                <a:cs typeface="Arial Black"/>
              </a:rPr>
              <a:t>технических</a:t>
            </a:r>
            <a:r>
              <a:rPr dirty="0" sz="2800" spc="-5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Arial Black"/>
                <a:cs typeface="Arial Black"/>
              </a:rPr>
              <a:t>вуза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2800" spc="-10">
                <a:latin typeface="Arial Black"/>
                <a:cs typeface="Arial Black"/>
              </a:rPr>
              <a:t>Индустриальные</a:t>
            </a:r>
            <a:r>
              <a:rPr dirty="0" sz="2800" spc="-120">
                <a:latin typeface="Arial Black"/>
                <a:cs typeface="Arial Black"/>
              </a:rPr>
              <a:t> </a:t>
            </a:r>
            <a:r>
              <a:rPr dirty="0" sz="2800" spc="-10">
                <a:latin typeface="Arial Black"/>
                <a:cs typeface="Arial Black"/>
              </a:rPr>
              <a:t>партнеры:</a:t>
            </a:r>
            <a:endParaRPr sz="2800">
              <a:latin typeface="Arial Black"/>
              <a:cs typeface="Arial Black"/>
            </a:endParaRPr>
          </a:p>
          <a:p>
            <a:pPr marL="12700" marR="5715">
              <a:lnSpc>
                <a:spcPts val="3030"/>
              </a:lnSpc>
              <a:spcBef>
                <a:spcPts val="1035"/>
              </a:spcBef>
            </a:pPr>
            <a:r>
              <a:rPr dirty="0" sz="2800">
                <a:solidFill>
                  <a:srgbClr val="C00000"/>
                </a:solidFill>
                <a:latin typeface="Arial Black"/>
                <a:cs typeface="Arial Black"/>
              </a:rPr>
              <a:t>Ростелеком,</a:t>
            </a:r>
            <a:r>
              <a:rPr dirty="0" sz="2800" spc="-12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800">
                <a:solidFill>
                  <a:srgbClr val="C00000"/>
                </a:solidFill>
                <a:latin typeface="Arial Black"/>
                <a:cs typeface="Arial Black"/>
              </a:rPr>
              <a:t>МТС,</a:t>
            </a:r>
            <a:r>
              <a:rPr dirty="0" sz="2800" spc="-14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 Black"/>
                <a:cs typeface="Arial Black"/>
              </a:rPr>
              <a:t>Фиолент, </a:t>
            </a:r>
            <a:r>
              <a:rPr dirty="0" sz="2800">
                <a:solidFill>
                  <a:srgbClr val="C00000"/>
                </a:solidFill>
                <a:latin typeface="Arial Black"/>
                <a:cs typeface="Arial Black"/>
              </a:rPr>
              <a:t>ЭСКМ,</a:t>
            </a:r>
            <a:r>
              <a:rPr dirty="0" sz="2800" spc="-4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 Black"/>
                <a:cs typeface="Arial Black"/>
              </a:rPr>
              <a:t>Сатурн</a:t>
            </a:r>
            <a:endParaRPr sz="2800">
              <a:latin typeface="Arial Black"/>
              <a:cs typeface="Arial Black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92023"/>
            <a:ext cx="6667500" cy="1590675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20141" y="2034285"/>
            <a:ext cx="61588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https://</a:t>
            </a:r>
            <a:r>
              <a:rPr dirty="0" sz="1800" spc="-10" b="1">
                <a:latin typeface="Calibri"/>
                <a:cs typeface="Calibri"/>
                <a:hlinkClick r:id="rId3"/>
              </a:rPr>
              <a:t>www.kubsu.ru/ru/ftf/viii-</a:t>
            </a:r>
            <a:r>
              <a:rPr dirty="0" sz="1800" spc="-20" b="1">
                <a:latin typeface="Calibri"/>
                <a:cs typeface="Calibri"/>
                <a:hlinkClick r:id="rId3"/>
              </a:rPr>
              <a:t>festival-</a:t>
            </a:r>
            <a:r>
              <a:rPr dirty="0" sz="1800" spc="-10" b="1">
                <a:latin typeface="Calibri"/>
                <a:cs typeface="Calibri"/>
                <a:hlinkClick r:id="rId3"/>
              </a:rPr>
              <a:t>radioelektroniki-17-</a:t>
            </a:r>
            <a:r>
              <a:rPr dirty="0" sz="1800" spc="-25" b="1">
                <a:latin typeface="Calibri"/>
                <a:cs typeface="Calibri"/>
                <a:hlinkClick r:id="rId3"/>
              </a:rPr>
              <a:t>18-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aprelya-</a:t>
            </a:r>
            <a:r>
              <a:rPr dirty="0" sz="1800" spc="-20" b="1"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9020" y="75438"/>
            <a:ext cx="9767570" cy="6618605"/>
            <a:chOff x="89020" y="75438"/>
            <a:chExt cx="9767570" cy="66186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4970" y="1686189"/>
              <a:ext cx="7811539" cy="500732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20" y="75438"/>
              <a:ext cx="6669658" cy="15850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1920" y="3507333"/>
            <a:ext cx="4809236" cy="320611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381" y="2179954"/>
            <a:ext cx="2945637" cy="442620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280" y="401447"/>
            <a:ext cx="6669658" cy="158508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74516" y="3142792"/>
            <a:ext cx="3750817" cy="25005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33157" y="144526"/>
            <a:ext cx="4823967" cy="36196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2856" y="12699"/>
            <a:ext cx="12079605" cy="6845300"/>
            <a:chOff x="112856" y="12699"/>
            <a:chExt cx="12079605" cy="68453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987" y="12699"/>
              <a:ext cx="11076012" cy="68453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856" y="2023617"/>
              <a:ext cx="3758184" cy="281863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436" y="3793540"/>
              <a:ext cx="3947541" cy="296074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8053" y="2329776"/>
              <a:ext cx="5551042" cy="415898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72034" y="4868367"/>
            <a:ext cx="12566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35">
                <a:solidFill>
                  <a:srgbClr val="252525"/>
                </a:solidFill>
                <a:latin typeface="Microsoft Sans Serif"/>
                <a:cs typeface="Microsoft Sans Serif"/>
              </a:rPr>
              <a:t>каб</a:t>
            </a:r>
            <a:r>
              <a:rPr dirty="0" sz="2800" spc="-114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345">
                <a:solidFill>
                  <a:srgbClr val="252525"/>
                </a:solidFill>
                <a:latin typeface="Microsoft Sans Serif"/>
                <a:cs typeface="Microsoft Sans Serif"/>
              </a:rPr>
              <a:t>121С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35"/>
              <a:t>каб</a:t>
            </a:r>
            <a:r>
              <a:rPr dirty="0" spc="-114"/>
              <a:t> </a:t>
            </a:r>
            <a:r>
              <a:rPr dirty="0" spc="-330"/>
              <a:t>310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700"/>
            <a:ext cx="12192000" cy="6845300"/>
            <a:chOff x="0" y="12700"/>
            <a:chExt cx="12192000" cy="68453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700"/>
              <a:ext cx="12192000" cy="68453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009" y="1783333"/>
              <a:ext cx="2879852" cy="215988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092960" y="3943299"/>
              <a:ext cx="46990" cy="347345"/>
            </a:xfrm>
            <a:custGeom>
              <a:avLst/>
              <a:gdLst/>
              <a:ahLst/>
              <a:cxnLst/>
              <a:rect l="l" t="t" r="r" b="b"/>
              <a:pathLst>
                <a:path w="46989" h="347345">
                  <a:moveTo>
                    <a:pt x="46388" y="0"/>
                  </a:moveTo>
                  <a:lnTo>
                    <a:pt x="0" y="0"/>
                  </a:lnTo>
                  <a:lnTo>
                    <a:pt x="0" y="347014"/>
                  </a:lnTo>
                  <a:lnTo>
                    <a:pt x="46388" y="347014"/>
                  </a:lnTo>
                  <a:lnTo>
                    <a:pt x="463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092960" y="3943299"/>
              <a:ext cx="46990" cy="347345"/>
            </a:xfrm>
            <a:custGeom>
              <a:avLst/>
              <a:gdLst/>
              <a:ahLst/>
              <a:cxnLst/>
              <a:rect l="l" t="t" r="r" b="b"/>
              <a:pathLst>
                <a:path w="46989" h="347345">
                  <a:moveTo>
                    <a:pt x="0" y="347014"/>
                  </a:moveTo>
                  <a:lnTo>
                    <a:pt x="46388" y="347014"/>
                  </a:lnTo>
                  <a:lnTo>
                    <a:pt x="46388" y="0"/>
                  </a:lnTo>
                  <a:lnTo>
                    <a:pt x="0" y="0"/>
                  </a:lnTo>
                  <a:lnTo>
                    <a:pt x="0" y="347014"/>
                  </a:lnTo>
                  <a:close/>
                </a:path>
              </a:pathLst>
            </a:custGeom>
            <a:ln w="12699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228339" y="4335983"/>
              <a:ext cx="45720" cy="347345"/>
            </a:xfrm>
            <a:custGeom>
              <a:avLst/>
              <a:gdLst/>
              <a:ahLst/>
              <a:cxnLst/>
              <a:rect l="l" t="t" r="r" b="b"/>
              <a:pathLst>
                <a:path w="45720" h="347345">
                  <a:moveTo>
                    <a:pt x="45718" y="0"/>
                  </a:moveTo>
                  <a:lnTo>
                    <a:pt x="0" y="0"/>
                  </a:lnTo>
                  <a:lnTo>
                    <a:pt x="0" y="347014"/>
                  </a:lnTo>
                  <a:lnTo>
                    <a:pt x="45718" y="347014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228339" y="4335983"/>
              <a:ext cx="45720" cy="347345"/>
            </a:xfrm>
            <a:custGeom>
              <a:avLst/>
              <a:gdLst/>
              <a:ahLst/>
              <a:cxnLst/>
              <a:rect l="l" t="t" r="r" b="b"/>
              <a:pathLst>
                <a:path w="45720" h="347345">
                  <a:moveTo>
                    <a:pt x="0" y="347014"/>
                  </a:moveTo>
                  <a:lnTo>
                    <a:pt x="45718" y="347014"/>
                  </a:lnTo>
                  <a:lnTo>
                    <a:pt x="45718" y="0"/>
                  </a:lnTo>
                  <a:lnTo>
                    <a:pt x="0" y="0"/>
                  </a:lnTo>
                  <a:lnTo>
                    <a:pt x="0" y="347014"/>
                  </a:lnTo>
                  <a:close/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0983" y="4178553"/>
              <a:ext cx="190500" cy="1905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5950" y="4187444"/>
              <a:ext cx="190500" cy="19050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3184905" y="1809368"/>
            <a:ext cx="252222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215">
                <a:latin typeface="Microsoft Sans Serif"/>
                <a:cs typeface="Microsoft Sans Serif"/>
              </a:rPr>
              <a:t>VII</a:t>
            </a:r>
            <a:r>
              <a:rPr dirty="0" sz="2800" spc="-85">
                <a:latin typeface="Microsoft Sans Serif"/>
                <a:cs typeface="Microsoft Sans Serif"/>
              </a:rPr>
              <a:t> </a:t>
            </a:r>
            <a:r>
              <a:rPr dirty="0" sz="2800" spc="-310">
                <a:latin typeface="Microsoft Sans Serif"/>
                <a:cs typeface="Microsoft Sans Serif"/>
              </a:rPr>
              <a:t>фестиваль радиоэлектроники </a:t>
            </a:r>
            <a:r>
              <a:rPr dirty="0" sz="2800" spc="-285">
                <a:latin typeface="Microsoft Sans Serif"/>
                <a:cs typeface="Microsoft Sans Serif"/>
              </a:rPr>
              <a:t>в</a:t>
            </a:r>
            <a:r>
              <a:rPr dirty="0" sz="2800" spc="-105">
                <a:latin typeface="Microsoft Sans Serif"/>
                <a:cs typeface="Microsoft Sans Serif"/>
              </a:rPr>
              <a:t> </a:t>
            </a:r>
            <a:r>
              <a:rPr dirty="0" sz="2800" spc="-375">
                <a:latin typeface="Microsoft Sans Serif"/>
                <a:cs typeface="Microsoft Sans Serif"/>
              </a:rPr>
              <a:t>КубГУ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257425" y="1994535"/>
            <a:ext cx="9164320" cy="4752340"/>
            <a:chOff x="2257425" y="1994535"/>
            <a:chExt cx="9164320" cy="4752340"/>
          </a:xfrm>
        </p:grpSpPr>
        <p:sp>
          <p:nvSpPr>
            <p:cNvPr id="13" name="object 13" descr=""/>
            <p:cNvSpPr/>
            <p:nvPr/>
          </p:nvSpPr>
          <p:spPr>
            <a:xfrm>
              <a:off x="7640320" y="3890048"/>
              <a:ext cx="1181100" cy="776605"/>
            </a:xfrm>
            <a:custGeom>
              <a:avLst/>
              <a:gdLst/>
              <a:ahLst/>
              <a:cxnLst/>
              <a:rect l="l" t="t" r="r" b="b"/>
              <a:pathLst>
                <a:path w="1181100" h="776604">
                  <a:moveTo>
                    <a:pt x="46380" y="0"/>
                  </a:moveTo>
                  <a:lnTo>
                    <a:pt x="0" y="0"/>
                  </a:lnTo>
                  <a:lnTo>
                    <a:pt x="0" y="383755"/>
                  </a:lnTo>
                  <a:lnTo>
                    <a:pt x="46380" y="383755"/>
                  </a:lnTo>
                  <a:lnTo>
                    <a:pt x="46380" y="0"/>
                  </a:lnTo>
                  <a:close/>
                </a:path>
                <a:path w="1181100" h="776604">
                  <a:moveTo>
                    <a:pt x="1181087" y="429425"/>
                  </a:moveTo>
                  <a:lnTo>
                    <a:pt x="1135380" y="429425"/>
                  </a:lnTo>
                  <a:lnTo>
                    <a:pt x="1135380" y="776439"/>
                  </a:lnTo>
                  <a:lnTo>
                    <a:pt x="1181087" y="776439"/>
                  </a:lnTo>
                  <a:lnTo>
                    <a:pt x="1181087" y="4294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68184" y="4170933"/>
              <a:ext cx="190500" cy="1905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03309" y="4178554"/>
              <a:ext cx="190500" cy="1905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7425" y="4542047"/>
              <a:ext cx="2939542" cy="220459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01379" y="4542031"/>
              <a:ext cx="2919856" cy="218986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9878" y="1994535"/>
              <a:ext cx="2598166" cy="1948688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8613393" y="1794510"/>
            <a:ext cx="3434079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40">
                <a:solidFill>
                  <a:srgbClr val="FFFFFF"/>
                </a:solidFill>
                <a:latin typeface="Microsoft Sans Serif"/>
                <a:cs typeface="Microsoft Sans Serif"/>
              </a:rPr>
              <a:t>Фестиваль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800" spc="-310">
                <a:solidFill>
                  <a:srgbClr val="FFFFFF"/>
                </a:solidFill>
                <a:latin typeface="Microsoft Sans Serif"/>
                <a:cs typeface="Microsoft Sans Serif"/>
              </a:rPr>
              <a:t>робототехники</a:t>
            </a:r>
            <a:endParaRPr sz="2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dirty="0" sz="2800" spc="-320">
                <a:solidFill>
                  <a:srgbClr val="FFFFFF"/>
                </a:solidFill>
                <a:latin typeface="Microsoft Sans Serif"/>
                <a:cs typeface="Microsoft Sans Serif"/>
              </a:rPr>
              <a:t>"Калашников-</a:t>
            </a:r>
            <a:r>
              <a:rPr dirty="0" sz="2800" spc="-300">
                <a:solidFill>
                  <a:srgbClr val="FFFFFF"/>
                </a:solidFill>
                <a:latin typeface="Microsoft Sans Serif"/>
                <a:cs typeface="Microsoft Sans Serif"/>
              </a:rPr>
              <a:t>технофест" </a:t>
            </a:r>
            <a:r>
              <a:rPr dirty="0" sz="2800" spc="-285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dirty="0" sz="2800" spc="-1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395">
                <a:solidFill>
                  <a:srgbClr val="FFFFFF"/>
                </a:solidFill>
                <a:latin typeface="Microsoft Sans Serif"/>
                <a:cs typeface="Microsoft Sans Serif"/>
              </a:rPr>
              <a:t>ИжГТУ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dc:title>Презентация PowerPoint</dc:title>
  <dcterms:created xsi:type="dcterms:W3CDTF">2025-03-10T12:38:55Z</dcterms:created>
  <dcterms:modified xsi:type="dcterms:W3CDTF">2025-03-10T12:38:55Z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2025-03-10T00:00:00Z</vt:filetime>
  </property>
  <property fmtid="{D5CDD505-2E9C-101B-9397-08002B2CF9AE}" pid="5" name="Producer">
    <vt:lpwstr>Microsoft® PowerPoint® 2019</vt:lpwstr>
  </property>
</Properties>
</file>