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9"/>
  </p:notesMasterIdLst>
  <p:sldIdLst>
    <p:sldId id="256" r:id="rId2"/>
    <p:sldId id="295" r:id="rId3"/>
    <p:sldId id="296" r:id="rId4"/>
    <p:sldId id="297" r:id="rId5"/>
    <p:sldId id="298" r:id="rId6"/>
    <p:sldId id="770" r:id="rId7"/>
    <p:sldId id="7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254D59"/>
    <a:srgbClr val="0A3444"/>
    <a:srgbClr val="F27F4C"/>
    <a:srgbClr val="F7AE8D"/>
    <a:srgbClr val="34265A"/>
    <a:srgbClr val="EE5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E3F0E-ADD4-4C82-9510-781CA481A8B6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8D69-D5B5-49EF-9AB6-FBEBA53C6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D3052-F75C-4740-A06E-C6B5B2564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F3E41E-5592-492B-9E98-50EC22ECB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1C09A-9A91-4B08-8EF4-44F071F8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463AB-6ADC-4A31-BA55-9E156CCA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B1EDB-B6B1-414C-AE7C-73FAB26F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2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08C28-C5A4-4410-BFB1-6552F509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77CC6-888F-451A-8680-44A1AF4DE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E33568-3D04-469A-AB65-D00D13D3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06989-0019-4784-89B8-FEBCC693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DC571-38BB-41BE-855A-B8E9386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1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755A32-BAA2-4102-A30C-017C864BF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8D5A8-DA50-440A-A8E2-AA5B788E1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09C40-A584-45FE-A9B4-93DC7F50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1C8038-522F-4FC4-828A-59AFD69D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13781-5CC2-409D-9F75-8B2A668A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7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25" y="443489"/>
            <a:ext cx="11424952" cy="49244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6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17C8FF23-049C-4091-B23B-BEE2CD684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E9881A5-941C-4A06-BF32-121D0201A4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A116-E431-4FB2-A0FC-912F0C6E790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1A25A7F-D78D-4CDA-8E26-41AE8022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6663-7C34-450B-8143-BC55CCA956A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7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B466-7D68-46DD-97F5-F36F848B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69C11-7541-4BCE-9FE0-972039C8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AE2DF-137C-48CD-8F1A-D089D0C7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1941AE-98EB-4E90-B7F4-CB87FC1B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B14F0-F4E9-4DBC-9C76-0922859C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1C4B9-7CE9-45D6-94B8-A49EF8B9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E67E8-FA64-4593-BA61-A912C1D12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71C8E-284B-4A9F-840B-041AD409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BAE959-AB7D-4366-B0D4-CE70D769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1CB7F-FEBB-455C-8632-A6F22EC6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3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A36F4-1ECD-4B79-8E7B-F500D299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622C2-2859-43A3-BD04-1927AA240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786E4D-B5C7-427F-95C2-13E7210C4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8D3E4-6DA9-4A41-9873-090680C3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AF6A5-DE5A-4812-A3C3-249EB5E8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A34A97-EFF0-48E4-8571-1194E02B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D839F-47D3-49D3-86B6-1DFA8C13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D3F913-978C-4AF6-8EF8-CEC06F8B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D50AD7-BFF1-4D8E-AB2F-6C1387CEF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C8EC05-77F0-4EFA-9F93-DED1B94E2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C4BEBA-A620-4205-ACA2-19984B8DD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6E0535-C290-413B-B007-584DF61D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BE4AB4-A2C3-49F5-8CA0-7E973F98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B907B2-1D66-4BD0-904A-A3D87FB2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3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593D4-B94A-4D95-8135-FA950B45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ABEEC1-0879-4EC4-B9A0-59241D59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04D955-1873-493E-9E26-8DEFB824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DA3EFE-1D2F-4146-A522-D83C0F6F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3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307FBF-E2AC-4C1B-BDFC-A24C4465C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BA085F-DC02-47A5-B019-626F0433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E4A28-4491-4AD1-BE2E-42D41E1F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2CD0-EF61-4083-8BB6-0535A8A1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BC8CA2-2A1F-4C0F-936A-DF7D6A3E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B0F4C5-1951-4650-BCFA-DB8FC5D1A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B3CE39-D3A1-420A-B3C0-F98CBE75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533F7-1598-40F5-8A26-36DE5E44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DA31DD-319D-46F5-A60B-D116C602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94E9-9294-4221-A302-CF0D9A29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4A810-F92F-4D5F-ABD0-C0431549E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884D0D-F820-41FF-AD20-08A603145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F8B15F-889B-43A6-BAA3-E1EFF605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0EAFF8-AF72-487B-86C6-719946D2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30913C-1401-43AC-B82F-83ED5FF8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F6C7D-392B-4FBB-B2BD-4C17162F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A94FD-20A8-4269-90F4-C2BD531E5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B4B00-40ED-42E9-AD7B-46E6F5381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7134-B297-488E-9CDF-CD06B042725A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948C6-9872-4F3B-A009-1DE941BC4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8DA68-D75C-48E1-A528-C3DF60C85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6E69-F676-4AAA-AB45-F5EF9423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6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mailto:copp23@yandex.r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F6309-038D-4779-89AD-85210137D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39" y="974598"/>
            <a:ext cx="11348185" cy="2829810"/>
          </a:xfrm>
        </p:spPr>
        <p:txBody>
          <a:bodyPr>
            <a:noAutofit/>
          </a:bodyPr>
          <a:lstStyle/>
          <a:p>
            <a:r>
              <a:rPr lang="ru-RU" sz="28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СИСТЕМА РАБОТЫ ЦЕНТРА ОПЕРЕЖАЮЩЕЙ ПРОФЕССИОНАЛЬНОЙ ПОДГОТОВКИ ПО КООРДИНАЦИИ ВЗАИМОДЕЙСТВИЯ В РАМКАХ ПРОФИЛЬНОГО ОБУЧЕНИЯ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58F32-D1F8-4861-9831-B17739DC8E1D}"/>
              </a:ext>
            </a:extLst>
          </p:cNvPr>
          <p:cNvSpPr txBox="1"/>
          <p:nvPr/>
        </p:nvSpPr>
        <p:spPr>
          <a:xfrm>
            <a:off x="7481518" y="4801501"/>
            <a:ext cx="447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Старкова Евгения Витальевна, преподаватель-</a:t>
            </a:r>
            <a:r>
              <a:rPr lang="ru-RU" b="1" dirty="0" err="1" smtClean="0">
                <a:solidFill>
                  <a:schemeClr val="bg1"/>
                </a:solidFill>
              </a:rPr>
              <a:t>профориентолог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Центра опережающей профессиональной подготовки Краснодарского края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DAE6F4-8A46-4468-9D54-F6370B3CD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85" y="314601"/>
            <a:ext cx="2601167" cy="13199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6A4D1F-BFBE-4B46-BB96-3D465393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85" y="4312118"/>
            <a:ext cx="3350272" cy="22312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625FCC-FAFB-421A-A4B2-1405EC13C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357" y="4169830"/>
            <a:ext cx="3753853" cy="26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4">
            <a:extLst>
              <a:ext uri="{FF2B5EF4-FFF2-40B4-BE49-F238E27FC236}">
                <a16:creationId xmlns:a16="http://schemas.microsoft.com/office/drawing/2014/main" id="{5ED4E3D6-DFC4-42DA-B723-B091D16CB1AF}"/>
              </a:ext>
            </a:extLst>
          </p:cNvPr>
          <p:cNvSpPr/>
          <p:nvPr/>
        </p:nvSpPr>
        <p:spPr>
          <a:xfrm>
            <a:off x="5944909" y="6477001"/>
            <a:ext cx="6247091" cy="383171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7B6A379F-D9DD-4F56-BE4F-ACD1E566E522}"/>
              </a:ext>
            </a:extLst>
          </p:cNvPr>
          <p:cNvSpPr/>
          <p:nvPr/>
        </p:nvSpPr>
        <p:spPr>
          <a:xfrm>
            <a:off x="1" y="6477000"/>
            <a:ext cx="6247091" cy="394736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pic>
        <p:nvPicPr>
          <p:cNvPr id="39967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63" y="235975"/>
            <a:ext cx="1508572" cy="7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6F35CB-B202-433E-AC27-0F1C1652F038}"/>
              </a:ext>
            </a:extLst>
          </p:cNvPr>
          <p:cNvSpPr txBox="1"/>
          <p:nvPr/>
        </p:nvSpPr>
        <p:spPr>
          <a:xfrm>
            <a:off x="1189701" y="954974"/>
            <a:ext cx="1102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Программы профессиональной подготовки для школьников, разработанные совместно с ПОО Краснодарского края: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B7CDD4-B51D-4967-97E3-D526EECB25CB}"/>
              </a:ext>
            </a:extLst>
          </p:cNvPr>
          <p:cNvSpPr/>
          <p:nvPr/>
        </p:nvSpPr>
        <p:spPr>
          <a:xfrm>
            <a:off x="375544" y="1784739"/>
            <a:ext cx="71032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Оператор наземных средств управления беспилотным летательным аппаратом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Слесарь по ремонту автомобилей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Штукатур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Оператор по ветеринарной обработке животных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Оператор электронно-вычислительных и вычислительных машин</a:t>
            </a: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Лаборант химического анализа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Слесарь по контрольно-измерительным приборам и автоматике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Наладчик контрольно-измерительных приборов и автоматики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endParaRPr lang="ru-RU" sz="3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Повар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Пекарь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Вожатый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Каменщик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плотник</a:t>
            </a:r>
          </a:p>
          <a:p>
            <a:pPr marL="324000" indent="-285750">
              <a:buFont typeface="Wingdings" panose="05000000000000000000" pitchFamily="2" charset="2"/>
              <a:buChar char="Ø"/>
              <a:defRPr/>
            </a:pPr>
            <a:r>
              <a:rPr lang="ru-RU" sz="1600" b="1" cap="all" dirty="0">
                <a:ln w="3175" cmpd="sng">
                  <a:noFill/>
                </a:ln>
                <a:solidFill>
                  <a:schemeClr val="bg1"/>
                </a:solidFill>
              </a:rPr>
              <a:t>Горничная</a:t>
            </a:r>
            <a:endParaRPr lang="ru-RU" sz="1400" b="1" cap="all" dirty="0">
              <a:ln w="3175" cmpd="sng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EF003-A537-4A1E-8EAA-4879057F300A}"/>
              </a:ext>
            </a:extLst>
          </p:cNvPr>
          <p:cNvSpPr txBox="1"/>
          <p:nvPr/>
        </p:nvSpPr>
        <p:spPr>
          <a:xfrm>
            <a:off x="2087534" y="337121"/>
            <a:ext cx="8739739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1750" algn="ctr">
              <a:lnSpc>
                <a:spcPct val="80000"/>
              </a:lnSpc>
              <a:spcBef>
                <a:spcPct val="0"/>
              </a:spcBef>
            </a:pPr>
            <a:r>
              <a:rPr lang="ru-RU" sz="3200" b="1" cap="all" dirty="0">
                <a:ln w="3175" cmpd="sng"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Проект «Первая профессия»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59D923-4279-4109-AE83-8D3894739A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09" y="1710091"/>
            <a:ext cx="2187123" cy="166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E7430C-F6AB-466B-9D77-2AF99394AA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09" y="3388632"/>
            <a:ext cx="2187123" cy="297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CCF00D-5D65-4815-B6B5-648BCFDEF4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61" y="1694899"/>
            <a:ext cx="1896605" cy="279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7EF86B-0CCB-4935-91F8-1EA4A5A7CA8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67" y="4581416"/>
            <a:ext cx="2713904" cy="180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56A22C-3780-400E-A7B1-93E9582858F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19" y="4544337"/>
            <a:ext cx="1412042" cy="188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756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4">
            <a:extLst>
              <a:ext uri="{FF2B5EF4-FFF2-40B4-BE49-F238E27FC236}">
                <a16:creationId xmlns:a16="http://schemas.microsoft.com/office/drawing/2014/main" id="{5ED4E3D6-DFC4-42DA-B723-B091D16CB1AF}"/>
              </a:ext>
            </a:extLst>
          </p:cNvPr>
          <p:cNvSpPr/>
          <p:nvPr/>
        </p:nvSpPr>
        <p:spPr>
          <a:xfrm>
            <a:off x="5944909" y="6477001"/>
            <a:ext cx="6247091" cy="383171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7B6A379F-D9DD-4F56-BE4F-ACD1E566E522}"/>
              </a:ext>
            </a:extLst>
          </p:cNvPr>
          <p:cNvSpPr/>
          <p:nvPr/>
        </p:nvSpPr>
        <p:spPr>
          <a:xfrm>
            <a:off x="1" y="6477000"/>
            <a:ext cx="6247091" cy="394736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pic>
        <p:nvPicPr>
          <p:cNvPr id="39967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04" y="193115"/>
            <a:ext cx="1508572" cy="7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6">
            <a:extLst>
              <a:ext uri="{FF2B5EF4-FFF2-40B4-BE49-F238E27FC236}">
                <a16:creationId xmlns:a16="http://schemas.microsoft.com/office/drawing/2014/main" id="{A6913CE6-114D-40B0-B612-18A9C6F67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865692"/>
              </p:ext>
            </p:extLst>
          </p:nvPr>
        </p:nvGraphicFramePr>
        <p:xfrm>
          <a:off x="2701431" y="958380"/>
          <a:ext cx="9390285" cy="52972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41585">
                  <a:extLst>
                    <a:ext uri="{9D8B030D-6E8A-4147-A177-3AD203B41FA5}">
                      <a16:colId xmlns:a16="http://schemas.microsoft.com/office/drawing/2014/main" val="3602725912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4140974286"/>
                    </a:ext>
                  </a:extLst>
                </a:gridCol>
                <a:gridCol w="4977684">
                  <a:extLst>
                    <a:ext uri="{9D8B030D-6E8A-4147-A177-3AD203B41FA5}">
                      <a16:colId xmlns:a16="http://schemas.microsoft.com/office/drawing/2014/main" val="1261676054"/>
                    </a:ext>
                  </a:extLst>
                </a:gridCol>
              </a:tblGrid>
              <a:tr h="586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Наименование профессий рабочих, должностей служащих, по которым осуществляется профессиональное обучение</a:t>
                      </a:r>
                      <a:endParaRPr lang="ru-RU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Количество школьников, чел.</a:t>
                      </a:r>
                      <a:endParaRPr lang="ru-RU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Материально-техническая база</a:t>
                      </a:r>
                      <a:endParaRPr lang="ru-RU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774865745"/>
                  </a:ext>
                </a:extLst>
              </a:tr>
              <a:tr h="3522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12680 Каменщик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«Ленинградский технический колледж»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114591712"/>
                  </a:ext>
                </a:extLst>
              </a:tr>
              <a:tr h="347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18511 Слесарь по ремонту автомобилей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«Брюховецкий аграрный колледж»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ГАПОУ КК «Новороссийский колледж строительства и экономики»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«Ахтырский техникум Профи-Альянс»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2161397439"/>
                  </a:ext>
                </a:extLst>
              </a:tr>
              <a:tr h="329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12901 Кондитер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«Краснодарский торгово-экономический колледж»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1578341465"/>
                  </a:ext>
                </a:extLst>
              </a:tr>
              <a:tr h="2949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18103 Садовник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«Анапский сельскохозяйственный техникум»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«Лабинский социально-технический техникум»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045625150"/>
                  </a:ext>
                </a:extLst>
              </a:tr>
              <a:tr h="3022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16472 Пекарь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ГБПОУ КК «Вознесенский техникум пищевых производств»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974279260"/>
                  </a:ext>
                </a:extLst>
              </a:tr>
              <a:tr h="3191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15220 Облицовщик-плиточник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«Ахтырский техникум Профи-Альянс»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831600906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16671 Плотник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«Ленинградский технический техникум»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436141629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Секретарь-администратор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ГБПОУ КК «Армавирский машиностроительный техникум»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2058063445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26353 Секретарь-машинистка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ГАПОУ КК «Новороссийский колледж строительства и экономики»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281667279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19793 Электромеханик по торговому и холодильному оборудованию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ГБПОУ КК «Вознесенский техникум пищевых производств»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235426059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Слесарь по контрольно-измерительным приборам и автоматике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ГБПОУ КК «Вознесенский техникум пищевых производств»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3179310013"/>
                  </a:ext>
                </a:extLst>
              </a:tr>
              <a:tr h="3537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11695 Горничная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ГАПОУ </a:t>
                      </a: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КК «Лабинский аграрный техникум» (Мостовский район)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2578915209"/>
                  </a:ext>
                </a:extLst>
              </a:tr>
              <a:tr h="3363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13321 Лаборант химического анализа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58104" marR="5810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КК «Анапский сельскохозяйственный техникум»</a:t>
                      </a:r>
                    </a:p>
                  </a:txBody>
                  <a:tcPr marL="58104" marR="58104" marT="0" marB="0"/>
                </a:tc>
                <a:extLst>
                  <a:ext uri="{0D108BD9-81ED-4DB2-BD59-A6C34878D82A}">
                    <a16:rowId xmlns:a16="http://schemas.microsoft.com/office/drawing/2014/main" val="42454199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6F35CB-B202-433E-AC27-0F1C1652F038}"/>
              </a:ext>
            </a:extLst>
          </p:cNvPr>
          <p:cNvSpPr txBox="1"/>
          <p:nvPr/>
        </p:nvSpPr>
        <p:spPr>
          <a:xfrm>
            <a:off x="1966828" y="124458"/>
            <a:ext cx="10124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cap="all" dirty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Результаты обучения школьников</a:t>
            </a:r>
          </a:p>
          <a:p>
            <a:pPr algn="ctr"/>
            <a:r>
              <a:rPr lang="ru-RU" sz="2000" b="1" cap="all" dirty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по программам профессиональной подготовки в 2024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952C6C-0334-4B7A-87B7-F075C9963E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" y="1108444"/>
            <a:ext cx="1278385" cy="170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C42BFF-4681-4101-931A-F1252222AE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4" y="4569674"/>
            <a:ext cx="2545118" cy="143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4BCAC5-C46F-418F-A0B6-22DB9BFF37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3" y="1098048"/>
            <a:ext cx="1301376" cy="173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DA690D-32AD-4E71-9ECE-69BB90127C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3" y="2865176"/>
            <a:ext cx="2201662" cy="165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89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4">
            <a:extLst>
              <a:ext uri="{FF2B5EF4-FFF2-40B4-BE49-F238E27FC236}">
                <a16:creationId xmlns:a16="http://schemas.microsoft.com/office/drawing/2014/main" id="{5ED4E3D6-DFC4-42DA-B723-B091D16CB1AF}"/>
              </a:ext>
            </a:extLst>
          </p:cNvPr>
          <p:cNvSpPr/>
          <p:nvPr/>
        </p:nvSpPr>
        <p:spPr>
          <a:xfrm>
            <a:off x="5944909" y="6477001"/>
            <a:ext cx="6247091" cy="383171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7B6A379F-D9DD-4F56-BE4F-ACD1E566E522}"/>
              </a:ext>
            </a:extLst>
          </p:cNvPr>
          <p:cNvSpPr/>
          <p:nvPr/>
        </p:nvSpPr>
        <p:spPr>
          <a:xfrm>
            <a:off x="1" y="6477000"/>
            <a:ext cx="6247091" cy="394736"/>
          </a:xfrm>
          <a:prstGeom prst="rect">
            <a:avLst/>
          </a:prstGeom>
          <a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pic>
        <p:nvPicPr>
          <p:cNvPr id="39967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84" y="155958"/>
            <a:ext cx="1508572" cy="7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D6740E-F954-47C8-977B-E7816106D0A4}"/>
              </a:ext>
            </a:extLst>
          </p:cNvPr>
          <p:cNvSpPr txBox="1"/>
          <p:nvPr/>
        </p:nvSpPr>
        <p:spPr>
          <a:xfrm>
            <a:off x="1527049" y="190705"/>
            <a:ext cx="10625327" cy="83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1750"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Программы профессиональной подготовки для школьников </a:t>
            </a:r>
          </a:p>
          <a:p>
            <a:pPr marR="31750"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 рамках реализации профориентационного минимума </a:t>
            </a:r>
          </a:p>
          <a:p>
            <a:pPr marR="31750" algn="ctr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в 2024-2025 учебном году: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D4AF2D2-F108-4AD1-B6C7-9F752E434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98306"/>
              </p:ext>
            </p:extLst>
          </p:nvPr>
        </p:nvGraphicFramePr>
        <p:xfrm>
          <a:off x="226484" y="1691660"/>
          <a:ext cx="3243483" cy="429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6" imgW="5667198" imgH="8010306" progId="Acrobat.Document.DC">
                  <p:embed/>
                </p:oleObj>
              </mc:Choice>
              <mc:Fallback>
                <p:oleObj name="Acrobat Document" r:id="rId6" imgW="5667198" imgH="801030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484" y="1691660"/>
                        <a:ext cx="3243483" cy="429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00D4D23-B243-4E8D-9E97-7DCA50A61BB7}"/>
              </a:ext>
            </a:extLst>
          </p:cNvPr>
          <p:cNvSpPr txBox="1"/>
          <p:nvPr/>
        </p:nvSpPr>
        <p:spPr>
          <a:xfrm>
            <a:off x="3711245" y="1045510"/>
            <a:ext cx="81028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FFC000"/>
                </a:solidFill>
              </a:rPr>
              <a:t>Второе полугодие 2024 года: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-   </a:t>
            </a:r>
            <a:r>
              <a:rPr lang="ru-RU" sz="1600" b="1" u="sng" dirty="0">
                <a:solidFill>
                  <a:schemeClr val="bg1"/>
                </a:solidFill>
              </a:rPr>
              <a:t>18511 «Слесарь по ремонту автомобилей»</a:t>
            </a:r>
            <a:r>
              <a:rPr lang="ru-RU" sz="1600" u="sng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(144 ч) для </a:t>
            </a:r>
            <a:r>
              <a:rPr lang="ru-RU" sz="1600" b="1" dirty="0">
                <a:solidFill>
                  <a:schemeClr val="bg1"/>
                </a:solidFill>
              </a:rPr>
              <a:t>11 школьников</a:t>
            </a:r>
            <a:r>
              <a:rPr lang="ru-RU" sz="1600" dirty="0">
                <a:solidFill>
                  <a:schemeClr val="bg1"/>
                </a:solidFill>
              </a:rPr>
              <a:t> МБОУ гимназия № 6 города Тихорецка МО Тихорецкий район имени дважды Героя Советского Союза Константина Константиновича Рокоссовского на базе ГБПОУ КК «Тихорецкий индустриальный техникум»;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-    </a:t>
            </a:r>
            <a:r>
              <a:rPr lang="ru-RU" sz="1600" b="1" u="sng" dirty="0">
                <a:solidFill>
                  <a:schemeClr val="bg1"/>
                </a:solidFill>
              </a:rPr>
              <a:t>16472 «Пекарь»</a:t>
            </a:r>
            <a:r>
              <a:rPr lang="ru-RU" sz="1600" u="sng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(114 часов) для </a:t>
            </a:r>
            <a:r>
              <a:rPr lang="ru-RU" sz="1600" b="1" dirty="0">
                <a:solidFill>
                  <a:schemeClr val="bg1"/>
                </a:solidFill>
              </a:rPr>
              <a:t>14 школьников </a:t>
            </a:r>
            <a:r>
              <a:rPr lang="ru-RU" sz="1600" dirty="0">
                <a:solidFill>
                  <a:schemeClr val="bg1"/>
                </a:solidFill>
              </a:rPr>
              <a:t>МБОУ гимназия № 8 города Тихорецка МО Тихорецкий район имени четырежды Героя Советского Союза Георгия Константиновича Жукова на базе ГБПОУ КК «Тихорецкий техникум отраслевых технологий».</a:t>
            </a:r>
          </a:p>
          <a:p>
            <a:pPr algn="ctr"/>
            <a:r>
              <a:rPr lang="ru-RU" i="1" dirty="0">
                <a:solidFill>
                  <a:srgbClr val="FFC000"/>
                </a:solidFill>
              </a:rPr>
              <a:t>Первое полугодие 2025 года:</a:t>
            </a:r>
          </a:p>
          <a:p>
            <a:pPr marL="285750" indent="-285750" algn="just">
              <a:buFontTx/>
              <a:buChar char="-"/>
            </a:pPr>
            <a:r>
              <a:rPr lang="ru-RU" sz="1600" b="1" u="sng" dirty="0">
                <a:solidFill>
                  <a:schemeClr val="bg1"/>
                </a:solidFill>
              </a:rPr>
              <a:t>16199 «Оператор электронно-вычислительных и вычислительных машин» </a:t>
            </a:r>
            <a:r>
              <a:rPr lang="ru-RU" sz="1600" dirty="0">
                <a:solidFill>
                  <a:schemeClr val="bg1"/>
                </a:solidFill>
              </a:rPr>
              <a:t>(96 ч) для </a:t>
            </a:r>
            <a:r>
              <a:rPr lang="ru-RU" sz="1600" b="1" dirty="0">
                <a:solidFill>
                  <a:schemeClr val="bg1"/>
                </a:solidFill>
              </a:rPr>
              <a:t>13 школьников</a:t>
            </a:r>
            <a:r>
              <a:rPr lang="ru-RU" sz="1600" dirty="0">
                <a:solidFill>
                  <a:schemeClr val="bg1"/>
                </a:solidFill>
              </a:rPr>
              <a:t> МАОУ СОШ № 1 имени Героя Советского Союза М.И. Короткова на базе ГБПОУ КК «</a:t>
            </a:r>
            <a:r>
              <a:rPr lang="ru-RU" sz="1600" dirty="0" err="1">
                <a:solidFill>
                  <a:schemeClr val="bg1"/>
                </a:solidFill>
              </a:rPr>
              <a:t>Гулькевичский</a:t>
            </a:r>
            <a:r>
              <a:rPr lang="ru-RU" sz="1600" dirty="0">
                <a:solidFill>
                  <a:schemeClr val="bg1"/>
                </a:solidFill>
              </a:rPr>
              <a:t> строительный техникум»;</a:t>
            </a:r>
          </a:p>
          <a:p>
            <a:pPr marL="285750" indent="-285750" algn="just">
              <a:buFontTx/>
              <a:buChar char="-"/>
            </a:pPr>
            <a:r>
              <a:rPr lang="ru-RU" sz="1600" b="1" u="sng" dirty="0">
                <a:solidFill>
                  <a:schemeClr val="bg1"/>
                </a:solidFill>
              </a:rPr>
              <a:t>27534 «Чертежник-конструктор» </a:t>
            </a:r>
            <a:r>
              <a:rPr lang="ru-RU" sz="1600" dirty="0">
                <a:solidFill>
                  <a:schemeClr val="bg1"/>
                </a:solidFill>
              </a:rPr>
              <a:t>(96 ч) для 24 школьников МАОУ СОШ № 7 г. Гулькевичи МО </a:t>
            </a:r>
            <a:r>
              <a:rPr lang="ru-RU" sz="1600" dirty="0" err="1">
                <a:solidFill>
                  <a:schemeClr val="bg1"/>
                </a:solidFill>
              </a:rPr>
              <a:t>Гулькевичский</a:t>
            </a:r>
            <a:r>
              <a:rPr lang="ru-RU" sz="1600" dirty="0">
                <a:solidFill>
                  <a:schemeClr val="bg1"/>
                </a:solidFill>
              </a:rPr>
              <a:t> район имени дважды Героя Советского Союза К.К. Рокоссовского на базе ГБПОУ КК «</a:t>
            </a:r>
            <a:r>
              <a:rPr lang="ru-RU" sz="1600" dirty="0" err="1">
                <a:solidFill>
                  <a:schemeClr val="bg1"/>
                </a:solidFill>
              </a:rPr>
              <a:t>Гулькевичский</a:t>
            </a:r>
            <a:r>
              <a:rPr lang="ru-RU" sz="1600" dirty="0">
                <a:solidFill>
                  <a:schemeClr val="bg1"/>
                </a:solidFill>
              </a:rPr>
              <a:t> строительный техникум»;</a:t>
            </a: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-     </a:t>
            </a:r>
            <a:r>
              <a:rPr lang="ru-RU" sz="1600" b="1" u="sng" dirty="0">
                <a:solidFill>
                  <a:schemeClr val="bg1"/>
                </a:solidFill>
              </a:rPr>
              <a:t>15808 «Оператор по ветеринарной обработке животных»</a:t>
            </a:r>
            <a:r>
              <a:rPr lang="ru-RU" sz="1600" u="sng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(144 ч) для </a:t>
            </a:r>
            <a:r>
              <a:rPr lang="ru-RU" sz="1600" b="1" dirty="0">
                <a:solidFill>
                  <a:schemeClr val="bg1"/>
                </a:solidFill>
              </a:rPr>
              <a:t>50 школьников</a:t>
            </a:r>
            <a:r>
              <a:rPr lang="ru-RU" sz="1600" dirty="0">
                <a:solidFill>
                  <a:schemeClr val="bg1"/>
                </a:solidFill>
              </a:rPr>
              <a:t> МБОУ СОШ № 13 пос. Венцы МО </a:t>
            </a:r>
            <a:r>
              <a:rPr lang="ru-RU" sz="1600" dirty="0" err="1">
                <a:solidFill>
                  <a:schemeClr val="bg1"/>
                </a:solidFill>
              </a:rPr>
              <a:t>Гулькевичский</a:t>
            </a:r>
            <a:r>
              <a:rPr lang="ru-RU" sz="1600" dirty="0">
                <a:solidFill>
                  <a:schemeClr val="bg1"/>
                </a:solidFill>
              </a:rPr>
              <a:t> район имени дважды Героя Советского Союза Горбатко Виктора Васильевича и МБОУ СОШ № 15 имени Героя Советского Союза </a:t>
            </a:r>
            <a:r>
              <a:rPr lang="ru-RU" sz="1600" dirty="0" err="1">
                <a:solidFill>
                  <a:schemeClr val="bg1"/>
                </a:solidFill>
              </a:rPr>
              <a:t>Михалько</a:t>
            </a:r>
            <a:r>
              <a:rPr lang="ru-RU" sz="1600" dirty="0">
                <a:solidFill>
                  <a:schemeClr val="bg1"/>
                </a:solidFill>
              </a:rPr>
              <a:t> Василия </a:t>
            </a:r>
            <a:r>
              <a:rPr lang="ru-RU" sz="1600" dirty="0" err="1">
                <a:solidFill>
                  <a:schemeClr val="bg1"/>
                </a:solidFill>
              </a:rPr>
              <a:t>Пимоновича</a:t>
            </a:r>
            <a:r>
              <a:rPr lang="ru-RU" sz="1600" dirty="0">
                <a:solidFill>
                  <a:schemeClr val="bg1"/>
                </a:solidFill>
              </a:rPr>
              <a:t> с. Отрадо-Кубанского МО </a:t>
            </a:r>
            <a:r>
              <a:rPr lang="ru-RU" sz="1600" dirty="0" err="1">
                <a:solidFill>
                  <a:schemeClr val="bg1"/>
                </a:solidFill>
              </a:rPr>
              <a:t>Гулькевичский</a:t>
            </a:r>
            <a:r>
              <a:rPr lang="ru-RU" sz="1600" dirty="0">
                <a:solidFill>
                  <a:schemeClr val="bg1"/>
                </a:solidFill>
              </a:rPr>
              <a:t> район на базе ГБПОУ КК «Венцы-Заря сельскохозяйственный техникум».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6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4">
            <a:extLst>
              <a:ext uri="{FF2B5EF4-FFF2-40B4-BE49-F238E27FC236}">
                <a16:creationId xmlns:a16="http://schemas.microsoft.com/office/drawing/2014/main" id="{5ED4E3D6-DFC4-42DA-B723-B091D16CB1AF}"/>
              </a:ext>
            </a:extLst>
          </p:cNvPr>
          <p:cNvSpPr/>
          <p:nvPr/>
        </p:nvSpPr>
        <p:spPr>
          <a:xfrm>
            <a:off x="5944909" y="6477001"/>
            <a:ext cx="6247091" cy="383171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7B6A379F-D9DD-4F56-BE4F-ACD1E566E522}"/>
              </a:ext>
            </a:extLst>
          </p:cNvPr>
          <p:cNvSpPr/>
          <p:nvPr/>
        </p:nvSpPr>
        <p:spPr>
          <a:xfrm>
            <a:off x="1" y="6477000"/>
            <a:ext cx="6247091" cy="394736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pic>
        <p:nvPicPr>
          <p:cNvPr id="39967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84" y="155958"/>
            <a:ext cx="1601476" cy="8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D38E798A-F8EB-4CC1-98F1-950576E4EC51}"/>
              </a:ext>
            </a:extLst>
          </p:cNvPr>
          <p:cNvSpPr txBox="1">
            <a:spLocks/>
          </p:cNvSpPr>
          <p:nvPr/>
        </p:nvSpPr>
        <p:spPr>
          <a:xfrm>
            <a:off x="1760521" y="81046"/>
            <a:ext cx="10623503" cy="114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cap="all" dirty="0">
                <a:ln w="3175" cmpd="sng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Алгоритм реализации программ профессиональной подготовки для школьников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E3D18B-A7EE-4F2E-AA09-78B69D74F808}"/>
              </a:ext>
            </a:extLst>
          </p:cNvPr>
          <p:cNvSpPr txBox="1"/>
          <p:nvPr/>
        </p:nvSpPr>
        <p:spPr>
          <a:xfrm>
            <a:off x="4852541" y="1536174"/>
            <a:ext cx="7217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0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Заказ от школы в </a:t>
            </a:r>
            <a:r>
              <a:rPr lang="ru-RU" b="1" cap="all" dirty="0" err="1">
                <a:ln w="3175" cmpd="sng">
                  <a:noFill/>
                </a:ln>
                <a:solidFill>
                  <a:schemeClr val="bg1"/>
                </a:solidFill>
              </a:rPr>
              <a:t>поо</a:t>
            </a: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 на реализацию программы</a:t>
            </a:r>
          </a:p>
          <a:p>
            <a:pPr marL="32400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Разработка программы</a:t>
            </a:r>
          </a:p>
          <a:p>
            <a:pPr marL="32400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Размещение программы на цифровой платформе ЦОПП</a:t>
            </a:r>
          </a:p>
          <a:p>
            <a:pPr marL="32400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Заключение трудового договора с преподавателем ПОО</a:t>
            </a:r>
          </a:p>
          <a:p>
            <a:pPr marL="32400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Подготовка учебных документов (по мере комплектования группы – до 25 человек)</a:t>
            </a:r>
          </a:p>
          <a:p>
            <a:pPr marL="32400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Реализация программы на материально-технической базе ПОО </a:t>
            </a:r>
          </a:p>
          <a:p>
            <a:pPr marL="32400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b="1" cap="all" dirty="0">
                <a:ln w="3175" cmpd="sng">
                  <a:noFill/>
                </a:ln>
                <a:solidFill>
                  <a:schemeClr val="bg1"/>
                </a:solidFill>
              </a:rPr>
              <a:t>Выдача свидетельств о профессии рабочего, должности служащего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E54AC4-4AC5-4AD3-9D5F-F595AAE09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74" y="1993182"/>
            <a:ext cx="4708481" cy="29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BD2F15-0B54-43C1-A105-0A45FAF6E778}"/>
              </a:ext>
            </a:extLst>
          </p:cNvPr>
          <p:cNvSpPr/>
          <p:nvPr/>
        </p:nvSpPr>
        <p:spPr>
          <a:xfrm>
            <a:off x="1674795" y="481107"/>
            <a:ext cx="9147209" cy="5779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1C14C4B-C9D9-40BF-987F-E5DF7C100C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27927" y="733241"/>
            <a:ext cx="6945746" cy="221526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ru-RU" sz="4000" b="1" cap="all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Наши контакты: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/>
              <a:t>Адрес:  г. Краснодар, ул. Северная, 309</a:t>
            </a:r>
            <a:endParaRPr lang="en-US" sz="2800" b="1" dirty="0"/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b="1" dirty="0"/>
              <a:t>Телефон:  8 (861) 259-30-12</a:t>
            </a:r>
            <a:endParaRPr lang="en-US" sz="2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Электронная почта: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copp23@yandex.ru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/>
              <a:t>Сайт: </a:t>
            </a:r>
            <a:r>
              <a:rPr lang="en-US" sz="2800" b="1" dirty="0"/>
              <a:t>copp23.ru</a:t>
            </a:r>
            <a:endParaRPr lang="ru-RU" sz="2800" b="1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4D31D7-9717-4289-ACF5-66ECFF599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248" y="4005721"/>
            <a:ext cx="1828800" cy="1828800"/>
          </a:xfrm>
          <a:prstGeom prst="rect">
            <a:avLst/>
          </a:prstGeom>
        </p:spPr>
      </p:pic>
      <p:sp>
        <p:nvSpPr>
          <p:cNvPr id="12" name="AutoShape 2" descr="blob:https://web.telegram.org/7748028f-d03d-48e3-b003-75f048ff6dd3">
            <a:extLst>
              <a:ext uri="{FF2B5EF4-FFF2-40B4-BE49-F238E27FC236}">
                <a16:creationId xmlns:a16="http://schemas.microsoft.com/office/drawing/2014/main" id="{14AF76B6-EEE9-4F85-B4BF-28AF20BC0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481E9F-058B-4619-8B1E-62D73A94B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927" y="4005721"/>
            <a:ext cx="1828800" cy="1828800"/>
          </a:xfrm>
          <a:prstGeom prst="rect">
            <a:avLst/>
          </a:prstGeom>
        </p:spPr>
      </p:pic>
      <p:sp>
        <p:nvSpPr>
          <p:cNvPr id="14" name="AutoShape 4" descr="blob:https://web.telegram.org/a10fc62a-e134-4a8c-959b-27de562a006e">
            <a:extLst>
              <a:ext uri="{FF2B5EF4-FFF2-40B4-BE49-F238E27FC236}">
                <a16:creationId xmlns:a16="http://schemas.microsoft.com/office/drawing/2014/main" id="{1B90F96E-26E2-4E4B-BD1B-1BAA5B802A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1D4138-AC42-4413-B151-1F34C644F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570" y="4012842"/>
            <a:ext cx="1828800" cy="1828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CAD36-3DFA-4FD9-A5E3-B1D76FD47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344" y="1530157"/>
            <a:ext cx="446932" cy="4469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92FA3C-A774-4F2F-A861-C742E77A0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2327" y="2157262"/>
            <a:ext cx="417897" cy="4178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28946-0FF1-4340-AC05-219A5C95FA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61" t="20912" r="13511" b="26877"/>
          <a:stretch/>
        </p:blipFill>
        <p:spPr>
          <a:xfrm>
            <a:off x="3030468" y="2602596"/>
            <a:ext cx="553615" cy="431710"/>
          </a:xfrm>
          <a:prstGeom prst="rect">
            <a:avLst/>
          </a:prstGeom>
        </p:spPr>
      </p:pic>
      <p:sp>
        <p:nvSpPr>
          <p:cNvPr id="20" name="object 4">
            <a:extLst>
              <a:ext uri="{FF2B5EF4-FFF2-40B4-BE49-F238E27FC236}">
                <a16:creationId xmlns:a16="http://schemas.microsoft.com/office/drawing/2014/main" id="{92625211-B533-4FA3-BE9D-9824E5226618}"/>
              </a:ext>
            </a:extLst>
          </p:cNvPr>
          <p:cNvSpPr/>
          <p:nvPr/>
        </p:nvSpPr>
        <p:spPr>
          <a:xfrm>
            <a:off x="1" y="6477000"/>
            <a:ext cx="6247091" cy="394736"/>
          </a:xfrm>
          <a:prstGeom prst="rect">
            <a:avLst/>
          </a:prstGeom>
          <a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B6CACDD-2A6F-435C-9C97-7BCBC5C179BD}"/>
              </a:ext>
            </a:extLst>
          </p:cNvPr>
          <p:cNvSpPr/>
          <p:nvPr/>
        </p:nvSpPr>
        <p:spPr>
          <a:xfrm>
            <a:off x="5944909" y="6477001"/>
            <a:ext cx="6247091" cy="383171"/>
          </a:xfrm>
          <a:prstGeom prst="rect">
            <a:avLst/>
          </a:prstGeom>
          <a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F9ACE6-20E9-460D-B5C6-7430CAEE0EF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678" t="50000" r="19902" b="6561"/>
          <a:stretch/>
        </p:blipFill>
        <p:spPr>
          <a:xfrm>
            <a:off x="4617898" y="3060745"/>
            <a:ext cx="570661" cy="4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4">
            <a:extLst>
              <a:ext uri="{FF2B5EF4-FFF2-40B4-BE49-F238E27FC236}">
                <a16:creationId xmlns:a16="http://schemas.microsoft.com/office/drawing/2014/main" id="{5ED4E3D6-DFC4-42DA-B723-B091D16CB1AF}"/>
              </a:ext>
            </a:extLst>
          </p:cNvPr>
          <p:cNvSpPr/>
          <p:nvPr/>
        </p:nvSpPr>
        <p:spPr>
          <a:xfrm>
            <a:off x="5944909" y="6477001"/>
            <a:ext cx="6247091" cy="383171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7B6A379F-D9DD-4F56-BE4F-ACD1E566E522}"/>
              </a:ext>
            </a:extLst>
          </p:cNvPr>
          <p:cNvSpPr/>
          <p:nvPr/>
        </p:nvSpPr>
        <p:spPr>
          <a:xfrm>
            <a:off x="1" y="6477000"/>
            <a:ext cx="6247091" cy="394736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pic>
        <p:nvPicPr>
          <p:cNvPr id="39967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84" y="155958"/>
            <a:ext cx="1601476" cy="8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D38E798A-F8EB-4CC1-98F1-950576E4EC51}"/>
              </a:ext>
            </a:extLst>
          </p:cNvPr>
          <p:cNvSpPr txBox="1">
            <a:spLocks/>
          </p:cNvSpPr>
          <p:nvPr/>
        </p:nvSpPr>
        <p:spPr>
          <a:xfrm>
            <a:off x="1568497" y="9777"/>
            <a:ext cx="10623503" cy="114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cap="all" dirty="0">
              <a:ln w="3175" cmpd="sng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F9F83-A7B7-43D0-8C85-970A27087D77}"/>
              </a:ext>
            </a:extLst>
          </p:cNvPr>
          <p:cNvSpPr txBox="1"/>
          <p:nvPr/>
        </p:nvSpPr>
        <p:spPr>
          <a:xfrm>
            <a:off x="1518785" y="979765"/>
            <a:ext cx="86899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НЕТ ПРОФЕССИЙ С БОЛЬШИМ БУДУЩИМ, </a:t>
            </a:r>
          </a:p>
          <a:p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НО ЕСТЬ ПРОФЕССИОНАЛЫ С БОЛЬШИМ БУДУЩИМ…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90DC-8D07-412B-BD71-14640451A2F4}"/>
              </a:ext>
            </a:extLst>
          </p:cNvPr>
          <p:cNvSpPr txBox="1"/>
          <p:nvPr/>
        </p:nvSpPr>
        <p:spPr>
          <a:xfrm>
            <a:off x="8167457" y="4042239"/>
            <a:ext cx="3538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i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И. ИЛЬФ, Е. ПЕТРОВ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276F9-B1D8-46B1-A0DD-C372BF8F5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50" y="3545724"/>
            <a:ext cx="4080175" cy="267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290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632</Words>
  <Application>Microsoft Office PowerPoint</Application>
  <PresentationFormat>Широкоэкранный</PresentationFormat>
  <Paragraphs>99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Georgia</vt:lpstr>
      <vt:lpstr>Times New Roman</vt:lpstr>
      <vt:lpstr>Wingdings</vt:lpstr>
      <vt:lpstr>Тема Office</vt:lpstr>
      <vt:lpstr>Acrobat Document</vt:lpstr>
      <vt:lpstr>СИСТЕМА РАБОТЫ ЦЕНТРА ОПЕРЕЖАЮЩЕЙ ПРОФЕССИОНАЛЬНОЙ ПОДГОТОВКИ ПО КООРДИНАЦИИ ВЗАИМОДЕЙСТВИЯ В РАМКАХ ПРОФИЛЬНОГО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проведения профориентационного трека</dc:title>
  <dc:creator>user</dc:creator>
  <cp:lastModifiedBy>Наталья А. Бегзадян</cp:lastModifiedBy>
  <cp:revision>265</cp:revision>
  <dcterms:created xsi:type="dcterms:W3CDTF">2023-12-06T08:28:06Z</dcterms:created>
  <dcterms:modified xsi:type="dcterms:W3CDTF">2025-03-10T09:39:57Z</dcterms:modified>
</cp:coreProperties>
</file>