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22"/>
  </p:notesMasterIdLst>
  <p:sldIdLst>
    <p:sldId id="256" r:id="rId3"/>
    <p:sldId id="268" r:id="rId4"/>
    <p:sldId id="258" r:id="rId5"/>
    <p:sldId id="269" r:id="rId6"/>
    <p:sldId id="270" r:id="rId7"/>
    <p:sldId id="259" r:id="rId8"/>
    <p:sldId id="260" r:id="rId9"/>
    <p:sldId id="273" r:id="rId10"/>
    <p:sldId id="261" r:id="rId11"/>
    <p:sldId id="262" r:id="rId12"/>
    <p:sldId id="271" r:id="rId13"/>
    <p:sldId id="265" r:id="rId14"/>
    <p:sldId id="272" r:id="rId15"/>
    <p:sldId id="274" r:id="rId16"/>
    <p:sldId id="267" r:id="rId17"/>
    <p:sldId id="275" r:id="rId18"/>
    <p:sldId id="266" r:id="rId19"/>
    <p:sldId id="277" r:id="rId20"/>
    <p:sldId id="276" r:id="rId21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754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BA337-94EE-4296-B44E-CECC6B931CC7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70525-3468-4C16-9389-74CDC41F9A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29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870525-3468-4C16-9389-74CDC41F9A6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650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1F5F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972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1312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80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28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687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92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728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1F5F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1F5F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1F5F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244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13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33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87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85627" cy="684572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785110" y="185750"/>
            <a:ext cx="8707120" cy="757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1F5F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45478" y="1966086"/>
            <a:ext cx="7245350" cy="426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3/10/2025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D72DC-CC0B-4749-96B5-BCD03339E504}" type="datetimeFigureOut">
              <a:rPr lang="ru-RU" smtClean="0"/>
              <a:t>10.03.2025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0D087-CCF6-4334-93D9-44CC83A4D1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9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43000" y="1106125"/>
            <a:ext cx="10744199" cy="462947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endParaRPr sz="3600" dirty="0"/>
          </a:p>
          <a:p>
            <a:pPr algn="ctr">
              <a:spcBef>
                <a:spcPts val="5"/>
              </a:spcBef>
            </a:pPr>
            <a:r>
              <a:rPr sz="3600" dirty="0"/>
              <a:t>«</a:t>
            </a:r>
            <a:r>
              <a:rPr lang="ru-RU" sz="3600" dirty="0"/>
              <a:t>Опыт взаимодействия муниципальных систем образования с предприятиями Краснодарского края</a:t>
            </a:r>
            <a:r>
              <a:rPr sz="3600" spc="-20" dirty="0"/>
              <a:t>»</a:t>
            </a:r>
            <a:br>
              <a:rPr lang="ru-RU" sz="3600" spc="-20" dirty="0"/>
            </a:br>
            <a:br>
              <a:rPr lang="ru-RU" sz="3600" spc="-20" dirty="0"/>
            </a:br>
            <a:r>
              <a:rPr lang="ru-RU" u="sng" spc="-20" dirty="0">
                <a:solidFill>
                  <a:schemeClr val="accent2">
                    <a:lumMod val="75000"/>
                  </a:schemeClr>
                </a:solidFill>
              </a:rPr>
              <a:t>Модель инженерного класса в коллаборации:</a:t>
            </a:r>
            <a:br>
              <a:rPr lang="ru-RU" spc="-20" dirty="0"/>
            </a:br>
            <a:r>
              <a:rPr lang="ru-RU" i="1" dirty="0">
                <a:solidFill>
                  <a:schemeClr val="accent2">
                    <a:lumMod val="75000"/>
                  </a:schemeClr>
                </a:solidFill>
              </a:rPr>
              <a:t>Школа – СПО – ВУЗ – Предприятие</a:t>
            </a:r>
            <a:br>
              <a:rPr lang="ru-RU" sz="4400" dirty="0"/>
            </a:br>
            <a:br>
              <a:rPr lang="ru-RU" sz="3600" spc="-20" dirty="0"/>
            </a:br>
            <a:endParaRPr sz="3600" dirty="0"/>
          </a:p>
        </p:txBody>
      </p:sp>
      <p:sp>
        <p:nvSpPr>
          <p:cNvPr id="6" name="object 6"/>
          <p:cNvSpPr txBox="1"/>
          <p:nvPr/>
        </p:nvSpPr>
        <p:spPr>
          <a:xfrm>
            <a:off x="1981200" y="5410200"/>
            <a:ext cx="7400290" cy="189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7145" algn="ctr">
              <a:lnSpc>
                <a:spcPct val="100000"/>
              </a:lnSpc>
              <a:spcBef>
                <a:spcPts val="3895"/>
              </a:spcBef>
            </a:pPr>
            <a:r>
              <a:rPr lang="ru-RU" sz="1800" b="1" spc="-10" dirty="0">
                <a:solidFill>
                  <a:srgbClr val="001F5F"/>
                </a:solidFill>
                <a:latin typeface="Arial"/>
                <a:cs typeface="Arial"/>
              </a:rPr>
              <a:t>Николаенко Галина Сергеевна</a:t>
            </a:r>
            <a:r>
              <a:rPr sz="1800" b="1" spc="-10" dirty="0">
                <a:solidFill>
                  <a:srgbClr val="001F5F"/>
                </a:solidFill>
                <a:latin typeface="Arial"/>
                <a:cs typeface="Arial"/>
              </a:rPr>
              <a:t>,</a:t>
            </a:r>
            <a:r>
              <a:rPr lang="ru-RU" b="1" spc="-10" dirty="0">
                <a:solidFill>
                  <a:srgbClr val="001F5F"/>
                </a:solidFill>
                <a:latin typeface="Arial"/>
                <a:cs typeface="Arial"/>
              </a:rPr>
              <a:t>                                                   директор МБОУ СОШ № 43 станицы Северской                                МО Северский район                                                                          имени Героя Советского Союза С.Г. Соболева</a:t>
            </a:r>
            <a:endParaRPr lang="ru-RU" dirty="0"/>
          </a:p>
          <a:p>
            <a:pPr marL="1287145" algn="ctr">
              <a:lnSpc>
                <a:spcPct val="100000"/>
              </a:lnSpc>
              <a:spcBef>
                <a:spcPts val="3895"/>
              </a:spcBef>
            </a:pPr>
            <a:endParaRPr sz="1800" dirty="0">
              <a:latin typeface="Arial"/>
              <a:cs typeface="Arial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538B7-0047-4084-BA3A-A20575010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86" t="5062" r="10715" b="8862"/>
          <a:stretch/>
        </p:blipFill>
        <p:spPr>
          <a:xfrm>
            <a:off x="11125200" y="38100"/>
            <a:ext cx="1066800" cy="1727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CC9C16-0608-ED53-3374-8B3B201E6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5BA49487-3FDB-4FB7-9D50-2B4F9454D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C938212-FA12-4FF1-87C8-ACDE99D06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86136-2969-83DA-E995-4145E4115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602"/>
            <a:ext cx="3300663" cy="1645920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Georgia" panose="02040502050405020303" pitchFamily="18" charset="0"/>
                <a:ea typeface="+mn-ea"/>
                <a:cs typeface="+mn-cs"/>
              </a:rPr>
              <a:t>25 октября 2024 года</a:t>
            </a:r>
          </a:p>
        </p:txBody>
      </p:sp>
      <p:pic>
        <p:nvPicPr>
          <p:cNvPr id="20" name="Рисунок 19" descr="Изображение выглядит как одежда, в помещении, машина, Медицинское оборудование&#10;&#10;Автоматически созданное описание">
            <a:extLst>
              <a:ext uri="{FF2B5EF4-FFF2-40B4-BE49-F238E27FC236}">
                <a16:creationId xmlns:a16="http://schemas.microsoft.com/office/drawing/2014/main" id="{04724401-E73E-C822-5621-314A997195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3"/>
          <a:stretch/>
        </p:blipFill>
        <p:spPr>
          <a:xfrm>
            <a:off x="4352762" y="317949"/>
            <a:ext cx="3840609" cy="3805240"/>
          </a:xfrm>
          <a:prstGeom prst="rect">
            <a:avLst/>
          </a:prstGeom>
        </p:spPr>
      </p:pic>
      <p:pic>
        <p:nvPicPr>
          <p:cNvPr id="24" name="Объект 23" descr="Изображение выглядит как одежда, человек, в помещении, люди&#10;&#10;Автоматически созданное описание">
            <a:extLst>
              <a:ext uri="{FF2B5EF4-FFF2-40B4-BE49-F238E27FC236}">
                <a16:creationId xmlns:a16="http://schemas.microsoft.com/office/drawing/2014/main" id="{5487ADB4-99CE-26FA-0208-664569B33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1" r="5225"/>
          <a:stretch/>
        </p:blipFill>
        <p:spPr>
          <a:xfrm>
            <a:off x="8229365" y="317950"/>
            <a:ext cx="3848694" cy="380524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69F152D-E540-4B48-BA11-2ADF043C6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C059F7E-04C4-4C46-9B3E-E5CE267E3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612098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Объект 25" descr="Изображение выглядит как одежда, в помещении, человек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EBBBADC-A45F-58A7-CE92-67602EF6FC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41" y="317949"/>
            <a:ext cx="4166251" cy="3805240"/>
          </a:xfrm>
        </p:spPr>
      </p:pic>
      <p:sp>
        <p:nvSpPr>
          <p:cNvPr id="27" name="Content Placeholder 28">
            <a:extLst>
              <a:ext uri="{FF2B5EF4-FFF2-40B4-BE49-F238E27FC236}">
                <a16:creationId xmlns:a16="http://schemas.microsoft.com/office/drawing/2014/main" id="{29CD99F9-B632-025F-A187-291260A203E4}"/>
              </a:ext>
            </a:extLst>
          </p:cNvPr>
          <p:cNvSpPr txBox="1">
            <a:spLocks/>
          </p:cNvSpPr>
          <p:nvPr/>
        </p:nvSpPr>
        <p:spPr>
          <a:xfrm>
            <a:off x="4548373" y="4532042"/>
            <a:ext cx="7237498" cy="1680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400" dirty="0">
                <a:solidFill>
                  <a:prstClr val="black"/>
                </a:solidFill>
                <a:latin typeface="Georgia" panose="02040502050405020303" pitchFamily="18" charset="0"/>
              </a:rPr>
              <a:t>Н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 экскурсии по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Инженеринговому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центру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КубГТУ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. Посетили учебно-исследовательские лаборатории, увидели современное и вышедшее из эксплуатации оборудование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19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C91634-0348-F425-8848-4FAA0B870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5976A11-1278-6433-6A39-08EB42AF2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" r="2853" b="3"/>
          <a:stretch/>
        </p:blipFill>
        <p:spPr>
          <a:xfrm>
            <a:off x="187396" y="273160"/>
            <a:ext cx="6736897" cy="3357773"/>
          </a:xfrm>
          <a:prstGeom prst="rect">
            <a:avLst/>
          </a:prstGeom>
        </p:spPr>
      </p:pic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8070A-1AA0-0C82-A5C7-63A07C37B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849689"/>
            <a:ext cx="2111122" cy="210502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29.10-31.10</a:t>
            </a:r>
            <a:b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2024 года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1C384445-56B0-83A0-7650-EA4A15D5C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370" y="3849688"/>
            <a:ext cx="3971923" cy="264317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Профильная смена «Умные каникулы» в рамках краевого образовательного форума «Инженерные кадры-будущее Кубани»</a:t>
            </a:r>
          </a:p>
        </p:txBody>
      </p:sp>
      <p:pic>
        <p:nvPicPr>
          <p:cNvPr id="15" name="Рисунок 14" descr="Изображение выглядит как одежда, человек, обувь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D8C64D4F-1ACC-5BAD-CFEF-E00E382F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6" r="-1" b="17797"/>
          <a:stretch/>
        </p:blipFill>
        <p:spPr>
          <a:xfrm>
            <a:off x="6981062" y="221499"/>
            <a:ext cx="4956104" cy="64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7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22090-3658-FF29-70D9-F7152BF94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Рисунок 30" descr="Изображение выглядит как в помещении, одежда, человек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F676525B-DA13-9B46-C76E-270837C69C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5" name="Объект 24" descr="Изображение выглядит как в помещении, одежда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DBAFCD1-BD92-B0CA-9E6D-857D97428B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2" b="2"/>
          <a:stretch/>
        </p:blipFill>
        <p:spPr>
          <a:xfrm>
            <a:off x="7381690" y="3429000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7" name="Рисунок 26" descr="Изображение выглядит как одежда, человек, обувь, люди&#10;&#10;Автоматически созданное описание">
            <a:extLst>
              <a:ext uri="{FF2B5EF4-FFF2-40B4-BE49-F238E27FC236}">
                <a16:creationId xmlns:a16="http://schemas.microsoft.com/office/drawing/2014/main" id="{42013848-4450-9360-FA07-651E27C91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8A8885-B494-F2D8-6507-65476A65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>
                <a:latin typeface="Georgia" panose="02040502050405020303" pitchFamily="18" charset="0"/>
              </a:rPr>
              <a:t>КубГТУ</a:t>
            </a:r>
            <a:br>
              <a:rPr lang="ru-RU" sz="32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dirty="0">
                <a:latin typeface="Georgia" panose="02040502050405020303" pitchFamily="18" charset="0"/>
                <a:ea typeface="+mn-ea"/>
                <a:cs typeface="+mn-cs"/>
              </a:rPr>
              <a:t>30 ноября</a:t>
            </a:r>
            <a:br>
              <a:rPr lang="ru-RU" sz="280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800" dirty="0">
                <a:latin typeface="Georgia" panose="02040502050405020303" pitchFamily="18" charset="0"/>
                <a:ea typeface="+mn-ea"/>
                <a:cs typeface="+mn-cs"/>
              </a:rPr>
              <a:t>2024 года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FAB3A0E5-4569-4D6F-9710-DB1D3E84C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" y="2258568"/>
            <a:ext cx="3696732" cy="39227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latin typeface="Georgia" panose="02040502050405020303" pitchFamily="18" charset="0"/>
              </a:rPr>
              <a:t>Факультет нефти, газа и энергетики.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latin typeface="Georgia" panose="02040502050405020303" pitchFamily="18" charset="0"/>
              </a:rPr>
              <a:t>Прошли </a:t>
            </a:r>
            <a:r>
              <a:rPr lang="ru-RU" sz="2200" dirty="0" err="1">
                <a:latin typeface="Georgia" panose="02040502050405020303" pitchFamily="18" charset="0"/>
              </a:rPr>
              <a:t>энергоквест</a:t>
            </a:r>
            <a:r>
              <a:rPr lang="ru-RU" sz="2200" dirty="0">
                <a:latin typeface="Georgia" panose="02040502050405020303" pitchFamily="18" charset="0"/>
              </a:rPr>
              <a:t>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200" dirty="0">
                <a:latin typeface="Georgia" panose="02040502050405020303" pitchFamily="18" charset="0"/>
              </a:rPr>
              <a:t>участвовали во Всероссийском развлекательно-образовательном флешмобе по математике </a:t>
            </a:r>
            <a:r>
              <a:rPr lang="en-US" sz="2200" dirty="0">
                <a:latin typeface="Georgia" panose="02040502050405020303" pitchFamily="18" charset="0"/>
              </a:rPr>
              <a:t>MathCat-2024</a:t>
            </a:r>
          </a:p>
        </p:txBody>
      </p:sp>
      <p:pic>
        <p:nvPicPr>
          <p:cNvPr id="29" name="Рисунок 28" descr="Изображение выглядит как текст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30683-7D6E-BB1E-1F32-E547E574CF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7" r="2" b="31107"/>
          <a:stretch/>
        </p:blipFill>
        <p:spPr>
          <a:xfrm>
            <a:off x="7419931" y="13726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30028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A26522-F4EE-4725-846F-698638EC3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12A75F-0451-2CBF-7EC6-98A7D7F69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anchor="b">
            <a:normAutofit/>
          </a:bodyPr>
          <a:lstStyle/>
          <a:p>
            <a:r>
              <a:rPr lang="ru-RU" sz="5000" dirty="0" err="1">
                <a:latin typeface="Georgia" panose="02040502050405020303" pitchFamily="18" charset="0"/>
                <a:ea typeface="+mn-ea"/>
                <a:cs typeface="+mn-cs"/>
              </a:rPr>
              <a:t>КубГТУ</a:t>
            </a:r>
            <a:endParaRPr lang="ru-RU" sz="50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83A8F13-CE3B-3D0A-CEBB-F5BDCC463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816733"/>
            <a:ext cx="3429000" cy="3410712"/>
          </a:xfrm>
        </p:spPr>
        <p:txBody>
          <a:bodyPr anchor="t">
            <a:normAutofit fontScale="92500" lnSpcReduction="10000"/>
          </a:bodyPr>
          <a:lstStyle/>
          <a:p>
            <a:pPr marL="0" indent="0">
              <a:buNone/>
            </a:pPr>
            <a:r>
              <a:rPr lang="ru-RU" sz="2900" dirty="0">
                <a:latin typeface="Georgia" panose="02040502050405020303" pitchFamily="18" charset="0"/>
              </a:rPr>
              <a:t>С 1 декабря 2024 года обучение на базе Кубанского политехнического университета по предметам: математика, физика, информатика, проект</a:t>
            </a:r>
          </a:p>
          <a:p>
            <a:pPr marL="0" indent="0">
              <a:buNone/>
            </a:pPr>
            <a:endParaRPr lang="en-US" sz="2900" dirty="0">
              <a:latin typeface="Georgia" panose="02040502050405020303" pitchFamily="18" charset="0"/>
            </a:endParaRPr>
          </a:p>
        </p:txBody>
      </p:sp>
      <p:pic>
        <p:nvPicPr>
          <p:cNvPr id="7" name="Объект 6" descr="Изображение выглядит как одежда, человек, строительство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DF68A38A-2533-1E26-16B0-B563E00A69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036" y="165727"/>
            <a:ext cx="8702060" cy="652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11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5750"/>
            <a:ext cx="11187430" cy="430887"/>
          </a:xfrm>
        </p:spPr>
        <p:txBody>
          <a:bodyPr/>
          <a:lstStyle/>
          <a:p>
            <a:pPr algn="ctr"/>
            <a:r>
              <a:rPr lang="ru-RU" sz="2800" dirty="0"/>
              <a:t>ООО «</a:t>
            </a:r>
            <a:r>
              <a:rPr lang="ru-RU" sz="2800" dirty="0" err="1"/>
              <a:t>ГлобалЛаб</a:t>
            </a:r>
            <a:r>
              <a:rPr lang="ru-RU" sz="2800" dirty="0"/>
              <a:t>»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381000" y="5257800"/>
            <a:ext cx="4859922" cy="584775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апрель 2024г.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7F897-87F3-42FC-A0EC-88722C7D5F4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685800"/>
            <a:ext cx="5940425" cy="4453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136EE-4887-44B8-A208-0AF4A7CE8A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2971800"/>
            <a:ext cx="6477000" cy="375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06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FF00F2-6C7E-FF11-1429-174AC0AE4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40FFA8-CDA2-4745-9D0A-854FC4DBE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5E3CD3-AD4E-F54B-83DE-C06392D70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43" y="4955458"/>
            <a:ext cx="2900516" cy="1390959"/>
          </a:xfrm>
        </p:spPr>
        <p:txBody>
          <a:bodyPr anchor="ctr">
            <a:normAutofit/>
          </a:bodyPr>
          <a:lstStyle/>
          <a:p>
            <a:r>
              <a:rPr lang="ru-RU" sz="4000" dirty="0">
                <a:latin typeface="Georgia" panose="02040502050405020303" pitchFamily="18" charset="0"/>
                <a:ea typeface="+mn-ea"/>
                <a:cs typeface="+mn-cs"/>
              </a:rPr>
              <a:t>1</a:t>
            </a:r>
            <a:r>
              <a:rPr lang="en-US" sz="4000" dirty="0">
                <a:latin typeface="Georgia" panose="02040502050405020303" pitchFamily="18" charset="0"/>
                <a:ea typeface="+mn-ea"/>
                <a:cs typeface="+mn-cs"/>
              </a:rPr>
              <a:t>0</a:t>
            </a:r>
            <a:r>
              <a:rPr lang="ru-RU" sz="4000" dirty="0">
                <a:latin typeface="Georgia" panose="02040502050405020303" pitchFamily="18" charset="0"/>
                <a:ea typeface="+mn-ea"/>
                <a:cs typeface="+mn-cs"/>
              </a:rPr>
              <a:t> декабря 2024 года</a:t>
            </a: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031F918-6C2A-4C3F-8785-651FF6135C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7999"/>
          </a:xfrm>
          <a:prstGeom prst="rect">
            <a:avLst/>
          </a:prstGeom>
          <a:ln>
            <a:noFill/>
          </a:ln>
          <a:effectLst>
            <a:outerShdw blurRad="228600" dist="190500" dir="7260000" sx="95000" sy="95000" algn="t" rotWithShape="0">
              <a:srgbClr val="000000">
                <a:alpha val="2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C373F93-C619-8050-5E98-8B6AFA5756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2" t="18733" r="1546" b="6267"/>
          <a:stretch/>
        </p:blipFill>
        <p:spPr>
          <a:xfrm>
            <a:off x="87087" y="69895"/>
            <a:ext cx="6216488" cy="42735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BE66CC8-D33A-244C-D0FA-78253A9215A4}"/>
              </a:ext>
            </a:extLst>
          </p:cNvPr>
          <p:cNvSpPr txBox="1"/>
          <p:nvPr/>
        </p:nvSpPr>
        <p:spPr>
          <a:xfrm>
            <a:off x="4425128" y="5334000"/>
            <a:ext cx="7417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Предприятие - сетевой партнер ООО «АС-Энерго»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00ED5F6-EACB-4692-BCB2-4F081AC253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87" y="69895"/>
            <a:ext cx="5742825" cy="4273506"/>
          </a:xfrm>
        </p:spPr>
      </p:pic>
    </p:spTree>
    <p:extLst>
      <p:ext uri="{BB962C8B-B14F-4D97-AF65-F5344CB8AC3E}">
        <p14:creationId xmlns:p14="http://schemas.microsoft.com/office/powerpoint/2010/main" val="215187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6" y="5543333"/>
            <a:ext cx="892628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Познакомились с системой работы предприятия</a:t>
            </a:r>
            <a:endParaRPr lang="en-US" sz="24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C002302-1106-D1DC-D68D-B50F48ACD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408" r="1" b="1"/>
          <a:stretch/>
        </p:blipFill>
        <p:spPr>
          <a:xfrm>
            <a:off x="6187440" y="11"/>
            <a:ext cx="6004567" cy="495299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E38E86-BD1E-427E-8049-8DCCF50C9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7" y="6"/>
            <a:ext cx="6004567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07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1C6B03-7541-4159-A232-82E1BF528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71A784BF-09DB-448D-99FC-B49DFC660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17859B3-4C91-478D-929D-BB6433F90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Рисунок 10" descr="Изображение выглядит как одежда, человек, в помещении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84571DC-6B89-5CA3-17E3-1A78B72C47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r="2945" b="-2"/>
          <a:stretch/>
        </p:blipFill>
        <p:spPr>
          <a:xfrm>
            <a:off x="20" y="-6"/>
            <a:ext cx="3931900" cy="40050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283FBD2-A663-469F-855C-06D86E3C11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A1279FC-7441-4E55-B082-2774E6316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520" y="525441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Объект 20">
            <a:extLst>
              <a:ext uri="{FF2B5EF4-FFF2-40B4-BE49-F238E27FC236}">
                <a16:creationId xmlns:a16="http://schemas.microsoft.com/office/drawing/2014/main" id="{EE7040DD-928C-743F-F028-DFFBA0167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4435052"/>
            <a:ext cx="9884254" cy="164592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latin typeface="Georgia" panose="02040502050405020303" pitchFamily="18" charset="0"/>
              </a:rPr>
              <a:t>Мастер-классы от компании «АС-Энерго»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F475D-667F-4E18-BC4A-6E0BFD4C7F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496" y="24765"/>
            <a:ext cx="4313460" cy="4005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3A1568-C4AE-4BF4-BB51-ED7A3B431A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24765"/>
            <a:ext cx="3810001" cy="400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544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5309851"/>
            <a:ext cx="9263742" cy="139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В конструкторском бюро (под руководством инженеров-конструкторов выполняли элементы конструирования согласно техническому заданию)</a:t>
            </a:r>
            <a:endParaRPr lang="en-US" sz="24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1106F-1643-4CF5-9058-5D549125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" y="-1"/>
            <a:ext cx="5972175" cy="4571999"/>
          </a:xfrm>
          <a:prstGeom prst="rect">
            <a:avLst/>
          </a:prstGeo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F24C968-9752-4619-8563-1C99BA474D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54" y="-25678"/>
            <a:ext cx="6029320" cy="4597677"/>
          </a:xfrm>
        </p:spPr>
      </p:pic>
    </p:spTree>
    <p:extLst>
      <p:ext uri="{BB962C8B-B14F-4D97-AF65-F5344CB8AC3E}">
        <p14:creationId xmlns:p14="http://schemas.microsoft.com/office/powerpoint/2010/main" val="963700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2856" y="5543333"/>
            <a:ext cx="8926286" cy="804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Физико-математический </a:t>
            </a:r>
            <a:r>
              <a:rPr lang="ru-RU" sz="2400" dirty="0" err="1">
                <a:latin typeface="Georgia" panose="02040502050405020303" pitchFamily="18" charset="0"/>
                <a:ea typeface="+mn-ea"/>
                <a:cs typeface="+mn-cs"/>
              </a:rPr>
              <a:t>квиз</a:t>
            </a:r>
            <a:r>
              <a:rPr lang="ru-RU" sz="2400" dirty="0">
                <a:latin typeface="Georgia" panose="02040502050405020303" pitchFamily="18" charset="0"/>
                <a:ea typeface="+mn-ea"/>
                <a:cs typeface="+mn-cs"/>
              </a:rPr>
              <a:t> с проведением опытов</a:t>
            </a:r>
            <a:endParaRPr lang="en-US" sz="2400" dirty="0">
              <a:latin typeface="Georgia" panose="02040502050405020303" pitchFamily="18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A5DCB-E796-5631-BEDF-C3538DF18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186489"/>
            <a:ext cx="12192000" cy="123364"/>
            <a:chOff x="1" y="6737460"/>
            <a:chExt cx="12192000" cy="12336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0E53FB-E9D7-2C90-1C0C-D8E0FA5DB8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320" y="703141"/>
              <a:ext cx="123362" cy="12192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91AE1BA7-C690-2F30-65D6-3759194F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40559" y="4909383"/>
              <a:ext cx="123362" cy="3779520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13A5BC-36FC-4FAD-8F1A-D1A3F09B52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"/>
            <a:ext cx="5943598" cy="457199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ADEA425C-7463-4FB2-9A3D-D50D5419C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82788" y="0"/>
            <a:ext cx="5943598" cy="457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93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10134600" cy="738664"/>
          </a:xfrm>
        </p:spPr>
        <p:txBody>
          <a:bodyPr/>
          <a:lstStyle/>
          <a:p>
            <a:r>
              <a:rPr lang="ru-RU" dirty="0"/>
              <a:t>Краевой конкурс на создание классов технологического профиля в рамках образовательного проекта «Инженерные классы 2.0"</a:t>
            </a:r>
          </a:p>
        </p:txBody>
      </p:sp>
      <p:pic>
        <p:nvPicPr>
          <p:cNvPr id="1026" name="Picture 2" descr="C:\Users\user\Downloads\img-240826152740-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933632" cy="5562600"/>
          </a:xfrm>
          <a:prstGeom prst="rect">
            <a:avLst/>
          </a:prstGeom>
          <a:noFill/>
        </p:spPr>
      </p:pic>
      <p:pic>
        <p:nvPicPr>
          <p:cNvPr id="1027" name="Picture 3" descr="C:\Users\user\Downloads\img-240826152814-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28559" y="138842"/>
            <a:ext cx="484968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9200" y="228600"/>
            <a:ext cx="1120140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Определение</a:t>
            </a:r>
            <a:r>
              <a:rPr spc="-70" dirty="0"/>
              <a:t> </a:t>
            </a:r>
            <a:r>
              <a:rPr dirty="0" err="1"/>
              <a:t>направленности</a:t>
            </a:r>
            <a:r>
              <a:rPr spc="-90" dirty="0"/>
              <a:t> </a:t>
            </a:r>
            <a:r>
              <a:rPr dirty="0" err="1"/>
              <a:t>профильн</a:t>
            </a:r>
            <a:r>
              <a:rPr lang="ru-RU" dirty="0"/>
              <a:t>ого</a:t>
            </a:r>
            <a:r>
              <a:rPr spc="-70" dirty="0"/>
              <a:t> </a:t>
            </a:r>
            <a:r>
              <a:rPr spc="-10" dirty="0" err="1"/>
              <a:t>инженерн</a:t>
            </a:r>
            <a:r>
              <a:rPr lang="ru-RU" spc="-10" dirty="0"/>
              <a:t>ого </a:t>
            </a:r>
            <a:r>
              <a:rPr spc="-10" dirty="0" err="1"/>
              <a:t>класс</a:t>
            </a:r>
            <a:r>
              <a:rPr lang="ru-RU" spc="-10" dirty="0"/>
              <a:t>а</a:t>
            </a:r>
            <a:endParaRPr spc="-10" dirty="0"/>
          </a:p>
        </p:txBody>
      </p:sp>
      <p:sp>
        <p:nvSpPr>
          <p:cNvPr id="6" name="object 6"/>
          <p:cNvSpPr txBox="1"/>
          <p:nvPr/>
        </p:nvSpPr>
        <p:spPr>
          <a:xfrm>
            <a:off x="923645" y="1083944"/>
            <a:ext cx="49028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Письмо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от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17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ноября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2023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г.</a:t>
            </a:r>
            <a:r>
              <a:rPr sz="16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№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47-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01-13-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22353/23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23645" y="1327480"/>
            <a:ext cx="4411345" cy="5137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«Об</a:t>
            </a:r>
            <a:r>
              <a:rPr sz="16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организации</a:t>
            </a:r>
            <a:r>
              <a:rPr sz="1600" b="1" spc="-7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профильного</a:t>
            </a:r>
            <a:r>
              <a:rPr sz="1600" b="1" spc="-6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обучения</a:t>
            </a:r>
            <a:r>
              <a:rPr sz="16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подготовке</a:t>
            </a:r>
            <a:r>
              <a:rPr sz="1600" b="1" spc="-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к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проведению</a:t>
            </a:r>
            <a:r>
              <a:rPr sz="16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ГИА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в</a:t>
            </a:r>
            <a:r>
              <a:rPr sz="16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2024</a:t>
            </a:r>
            <a:r>
              <a:rPr sz="16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году»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96240" y="1101852"/>
            <a:ext cx="3794760" cy="5654040"/>
            <a:chOff x="396240" y="1101852"/>
            <a:chExt cx="3794760" cy="565404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9496" y="1911094"/>
              <a:ext cx="3651504" cy="484479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4568" y="2106168"/>
              <a:ext cx="3063239" cy="425653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6240" y="1101852"/>
              <a:ext cx="493775" cy="493775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864097" y="1238757"/>
            <a:ext cx="5814695" cy="13061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ПРИМЕРНЫЙ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ПЕРЕЧЕНЬ</a:t>
            </a:r>
            <a:endParaRPr sz="1400">
              <a:latin typeface="Arial"/>
              <a:cs typeface="Arial"/>
            </a:endParaRPr>
          </a:p>
          <a:p>
            <a:pPr marL="236220" marR="230504" indent="459740">
              <a:lnSpc>
                <a:spcPct val="100000"/>
              </a:lnSpc>
            </a:pP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учебных</a:t>
            </a:r>
            <a:r>
              <a:rPr sz="1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предметов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по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выбору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обучающихся</a:t>
            </a:r>
            <a:r>
              <a:rPr sz="1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для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государственной</a:t>
            </a:r>
            <a:r>
              <a:rPr sz="1400" b="1" spc="-1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итоговой</a:t>
            </a:r>
            <a:r>
              <a:rPr sz="1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аттестации</a:t>
            </a:r>
            <a:r>
              <a:rPr sz="1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по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образовательным</a:t>
            </a:r>
            <a:endParaRPr sz="1400">
              <a:latin typeface="Arial"/>
              <a:cs typeface="Arial"/>
            </a:endParaRPr>
          </a:p>
          <a:p>
            <a:pPr marL="12700" marR="5080" indent="-635" algn="ctr">
              <a:lnSpc>
                <a:spcPct val="100000"/>
              </a:lnSpc>
            </a:pP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программам</a:t>
            </a:r>
            <a:r>
              <a:rPr sz="1400" b="1" spc="-5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основного</a:t>
            </a:r>
            <a:r>
              <a:rPr sz="14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общего</a:t>
            </a:r>
            <a:r>
              <a:rPr sz="1400" b="1" spc="-3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образования,</a:t>
            </a:r>
            <a:r>
              <a:rPr sz="1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соответствующих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профилям</a:t>
            </a: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и</a:t>
            </a:r>
            <a:r>
              <a:rPr sz="1400" b="1" spc="-3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профильным</a:t>
            </a:r>
            <a:r>
              <a:rPr sz="14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направленностям</a:t>
            </a:r>
            <a:r>
              <a:rPr sz="1400" b="1" spc="-4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обучения на</a:t>
            </a:r>
            <a:r>
              <a:rPr sz="1400" b="1" spc="-2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уровне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среднего</a:t>
            </a:r>
            <a:r>
              <a:rPr sz="1400" b="1" spc="-6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001F5F"/>
                </a:solidFill>
                <a:latin typeface="Arial"/>
                <a:cs typeface="Arial"/>
              </a:rPr>
              <a:t>общего</a:t>
            </a:r>
            <a:r>
              <a:rPr sz="14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001F5F"/>
                </a:solidFill>
                <a:latin typeface="Arial"/>
                <a:cs typeface="Arial"/>
              </a:rPr>
              <a:t>образования</a:t>
            </a:r>
            <a:endParaRPr sz="1400">
              <a:latin typeface="Arial"/>
              <a:cs typeface="Arial"/>
            </a:endParaRPr>
          </a:p>
        </p:txBody>
      </p:sp>
      <p:graphicFrame>
        <p:nvGraphicFramePr>
          <p:cNvPr id="13" name="object 13"/>
          <p:cNvGraphicFramePr>
            <a:graphicFrameLocks noGrp="1"/>
          </p:cNvGraphicFramePr>
          <p:nvPr/>
        </p:nvGraphicFramePr>
        <p:xfrm>
          <a:off x="4285234" y="2671826"/>
          <a:ext cx="7526654" cy="34670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79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42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4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86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775460">
                <a:tc>
                  <a:txBody>
                    <a:bodyPr/>
                    <a:lstStyle/>
                    <a:p>
                      <a:pPr marL="274955" marR="86995" indent="-180340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Профили</a:t>
                      </a:r>
                      <a:r>
                        <a:rPr sz="1050" b="1" spc="-3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обучения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ФГОС</a:t>
                      </a:r>
                      <a:r>
                        <a:rPr sz="105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СОО</a:t>
                      </a:r>
                      <a:endParaRPr sz="1050" dirty="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470534">
                        <a:lnSpc>
                          <a:spcPts val="1235"/>
                        </a:lnSpc>
                      </a:pP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Направленность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235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Перечень</a:t>
                      </a:r>
                      <a:r>
                        <a:rPr sz="105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учебных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29539" marR="120650" indent="1270" algn="ct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предметов</a:t>
                      </a:r>
                      <a:r>
                        <a:rPr sz="1050" b="1" spc="-3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выбору</a:t>
                      </a:r>
                      <a:r>
                        <a:rPr sz="1050" b="1" spc="-3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для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государственной</a:t>
                      </a:r>
                      <a:r>
                        <a:rPr sz="1050" b="1" spc="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итоговой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аттестации</a:t>
                      </a:r>
                      <a:r>
                        <a:rPr sz="1050" b="1" spc="-6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образовательным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47015" marR="234950" algn="ct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программам</a:t>
                      </a:r>
                      <a:r>
                        <a:rPr sz="1050" b="1" spc="-6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основного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общего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образования,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соответствующих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примерным</a:t>
                      </a:r>
                      <a:r>
                        <a:rPr sz="105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профилям</a:t>
                      </a:r>
                      <a:r>
                        <a:rPr sz="105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и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направленностям</a:t>
                      </a:r>
                      <a:r>
                        <a:rPr sz="105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обучения</a:t>
                      </a:r>
                      <a:r>
                        <a:rPr sz="1050" b="1" spc="-15" baseline="23809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*</a:t>
                      </a:r>
                      <a:endParaRPr sz="1050" baseline="23809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288925" marR="279400" indent="1270" algn="ctr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Перечень</a:t>
                      </a:r>
                      <a:r>
                        <a:rPr sz="105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учебных предметов, рекомендуемых</a:t>
                      </a:r>
                      <a:r>
                        <a:rPr sz="1050" b="1" spc="1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для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12395" marR="102870" algn="ctr">
                        <a:lnSpc>
                          <a:spcPts val="126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изучения</a:t>
                      </a:r>
                      <a:r>
                        <a:rPr sz="1050" b="1" spc="-3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на</a:t>
                      </a:r>
                      <a:r>
                        <a:rPr sz="1050" b="1" spc="-4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углубленном уровне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304165" marR="292735" algn="ctr">
                        <a:lnSpc>
                          <a:spcPts val="126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050" b="1" spc="-3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учебным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планам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среднего</a:t>
                      </a:r>
                      <a:r>
                        <a:rPr sz="1050" b="1" spc="-3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общего образования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20"/>
                        </a:lnSpc>
                      </a:pP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по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ФГОС</a:t>
                      </a:r>
                      <a:r>
                        <a:rPr sz="105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СОО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3175" algn="ctr">
                        <a:lnSpc>
                          <a:spcPts val="1320"/>
                        </a:lnSpc>
                      </a:pP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(не</a:t>
                      </a:r>
                      <a:r>
                        <a:rPr sz="1100" b="1" spc="-4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менее</a:t>
                      </a:r>
                      <a:r>
                        <a:rPr sz="1100" b="1" spc="-3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5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2540" algn="ctr">
                        <a:lnSpc>
                          <a:spcPts val="1245"/>
                        </a:lnSpc>
                      </a:pP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из</a:t>
                      </a:r>
                      <a:r>
                        <a:rPr sz="1100" b="1" spc="-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предложенных)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19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284">
                <a:tc rowSpan="3">
                  <a:txBody>
                    <a:bodyPr/>
                    <a:lstStyle/>
                    <a:p>
                      <a:pPr marL="45720" marR="217804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Технологический профиль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45720">
                        <a:lnSpc>
                          <a:spcPts val="1295"/>
                        </a:lnSpc>
                      </a:pP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Технологическая,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45720">
                        <a:lnSpc>
                          <a:spcPct val="100000"/>
                        </a:lnSpc>
                      </a:pP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техническая,</a:t>
                      </a:r>
                      <a:r>
                        <a:rPr sz="1100" spc="-1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индустриально-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  <a:p>
                      <a:pPr marL="45720">
                        <a:lnSpc>
                          <a:spcPts val="1245"/>
                        </a:lnSpc>
                      </a:pP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технологическая</a:t>
                      </a:r>
                      <a:endParaRPr sz="11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6350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Физика,</a:t>
                      </a:r>
                      <a:r>
                        <a:rPr sz="1100" spc="-4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химия,</a:t>
                      </a:r>
                      <a:r>
                        <a:rPr sz="11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информатика, иностранный</a:t>
                      </a:r>
                      <a:r>
                        <a:rPr sz="11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язык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31242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Физика,</a:t>
                      </a:r>
                      <a:r>
                        <a:rPr sz="1100" b="1" spc="-4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информатика, математика,</a:t>
                      </a:r>
                      <a:r>
                        <a:rPr sz="1100" b="1" spc="1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химия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92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779780">
                        <a:lnSpc>
                          <a:spcPts val="1320"/>
                        </a:lnSpc>
                      </a:pP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Информационно- математическая, информационно- технологическая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50673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Информатика,</a:t>
                      </a:r>
                      <a:r>
                        <a:rPr sz="1100" spc="-5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физика, </a:t>
                      </a: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иностранный</a:t>
                      </a:r>
                      <a:r>
                        <a:rPr sz="11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язык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44704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Информатика, математика,</a:t>
                      </a:r>
                      <a:r>
                        <a:rPr sz="1100" b="1" spc="2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физика, </a:t>
                      </a: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иностранный</a:t>
                      </a:r>
                      <a:r>
                        <a:rPr sz="1100" b="1" spc="-7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язык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228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5B9BD4"/>
                    </a:solidFill>
                  </a:tcPr>
                </a:tc>
                <a:tc>
                  <a:txBody>
                    <a:bodyPr/>
                    <a:lstStyle/>
                    <a:p>
                      <a:pPr marL="45720" marR="830580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Инженерно- математическая,</a:t>
                      </a:r>
                      <a:endParaRPr sz="1100">
                        <a:latin typeface="Arial"/>
                        <a:cs typeface="Arial"/>
                      </a:endParaRPr>
                    </a:p>
                    <a:p>
                      <a:pPr marL="45720">
                        <a:lnSpc>
                          <a:spcPts val="1195"/>
                        </a:lnSpc>
                      </a:pP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физико-математическая</a:t>
                      </a:r>
                      <a:endParaRPr sz="11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66675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spc="-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Физика,</a:t>
                      </a:r>
                      <a:r>
                        <a:rPr sz="1100" spc="-3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информатика,</a:t>
                      </a:r>
                      <a:r>
                        <a:rPr sz="1100" spc="-2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1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химия, иностранный</a:t>
                      </a:r>
                      <a:r>
                        <a:rPr sz="1100" spc="35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1100" spc="-20" dirty="0">
                          <a:solidFill>
                            <a:srgbClr val="001F5F"/>
                          </a:solidFill>
                          <a:latin typeface="Microsoft Sans Serif"/>
                          <a:cs typeface="Microsoft Sans Serif"/>
                        </a:rPr>
                        <a:t>язык</a:t>
                      </a:r>
                      <a:endParaRPr sz="11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pPr marL="46355" marR="432434">
                        <a:lnSpc>
                          <a:spcPts val="1320"/>
                        </a:lnSpc>
                        <a:spcBef>
                          <a:spcPts val="20"/>
                        </a:spcBef>
                      </a:pP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Математика,</a:t>
                      </a:r>
                      <a:r>
                        <a:rPr sz="1100" b="1" spc="-6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1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физика, информатика,</a:t>
                      </a:r>
                      <a:endParaRPr sz="1100" dirty="0">
                        <a:latin typeface="Arial"/>
                        <a:cs typeface="Arial"/>
                      </a:endParaRPr>
                    </a:p>
                    <a:p>
                      <a:pPr marL="46355">
                        <a:lnSpc>
                          <a:spcPts val="1195"/>
                        </a:lnSpc>
                      </a:pPr>
                      <a:r>
                        <a:rPr sz="1100" b="1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иностранный</a:t>
                      </a:r>
                      <a:r>
                        <a:rPr sz="1100" b="1" spc="-75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100" b="1" spc="-20" dirty="0">
                          <a:solidFill>
                            <a:srgbClr val="001F5F"/>
                          </a:solidFill>
                          <a:latin typeface="Arial"/>
                          <a:cs typeface="Arial"/>
                        </a:rPr>
                        <a:t>язык</a:t>
                      </a:r>
                      <a:endParaRPr sz="1100" dirty="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4856" y="197021"/>
            <a:ext cx="87071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Формирование</a:t>
            </a:r>
            <a:r>
              <a:rPr spc="-75" dirty="0"/>
              <a:t> </a:t>
            </a:r>
            <a:r>
              <a:rPr dirty="0"/>
              <a:t>учебного</a:t>
            </a:r>
            <a:r>
              <a:rPr spc="-50" dirty="0"/>
              <a:t> </a:t>
            </a:r>
            <a:r>
              <a:rPr spc="-10" dirty="0" err="1"/>
              <a:t>плана</a:t>
            </a:r>
            <a:r>
              <a:rPr spc="-10" dirty="0"/>
              <a:t>: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50595" y="1760522"/>
            <a:ext cx="2535673" cy="259080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8839200" y="674795"/>
            <a:ext cx="295846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9560" marR="28511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10C21"/>
                </a:solidFill>
                <a:latin typeface="Arial"/>
                <a:cs typeface="Arial"/>
              </a:rPr>
              <a:t>Перечень</a:t>
            </a:r>
            <a:r>
              <a:rPr sz="1800" b="1" spc="-70" dirty="0">
                <a:solidFill>
                  <a:srgbClr val="010C2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10C21"/>
                </a:solidFill>
                <a:latin typeface="Arial"/>
                <a:cs typeface="Arial"/>
              </a:rPr>
              <a:t>поручений </a:t>
            </a:r>
            <a:r>
              <a:rPr sz="1800" b="1" dirty="0">
                <a:solidFill>
                  <a:srgbClr val="010C21"/>
                </a:solidFill>
                <a:latin typeface="Arial"/>
                <a:cs typeface="Arial"/>
              </a:rPr>
              <a:t>по</a:t>
            </a:r>
            <a:r>
              <a:rPr sz="1800" b="1" spc="-70" dirty="0">
                <a:solidFill>
                  <a:srgbClr val="010C21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010C21"/>
                </a:solidFill>
                <a:latin typeface="Arial"/>
                <a:cs typeface="Arial"/>
              </a:rPr>
              <a:t>итогам</a:t>
            </a:r>
            <a:r>
              <a:rPr sz="1800" b="1" spc="-15" dirty="0">
                <a:solidFill>
                  <a:srgbClr val="010C2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10C21"/>
                </a:solidFill>
                <a:latin typeface="Arial"/>
                <a:cs typeface="Arial"/>
              </a:rPr>
              <a:t>заседания Президиума</a:t>
            </a:r>
            <a:endParaRPr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20" dirty="0">
                <a:solidFill>
                  <a:srgbClr val="010C21"/>
                </a:solidFill>
                <a:latin typeface="Arial"/>
                <a:cs typeface="Arial"/>
              </a:rPr>
              <a:t>Государственного</a:t>
            </a:r>
            <a:r>
              <a:rPr sz="1800" b="1" spc="10" dirty="0">
                <a:solidFill>
                  <a:srgbClr val="010C21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010C21"/>
                </a:solidFill>
                <a:latin typeface="Arial"/>
                <a:cs typeface="Arial"/>
              </a:rPr>
              <a:t>Совета</a:t>
            </a:r>
            <a:endParaRPr sz="1800" dirty="0">
              <a:latin typeface="Arial"/>
              <a:cs typeface="Arial"/>
            </a:endParaRPr>
          </a:p>
        </p:txBody>
      </p:sp>
      <p:pic>
        <p:nvPicPr>
          <p:cNvPr id="5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" y="3406140"/>
            <a:ext cx="3451859" cy="34518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1066800"/>
            <a:ext cx="4800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75285" marR="367030" algn="ctr">
              <a:lnSpc>
                <a:spcPct val="100000"/>
              </a:lnSpc>
              <a:spcBef>
                <a:spcPts val="100"/>
              </a:spcBef>
            </a:pPr>
            <a:r>
              <a:rPr lang="ru-RU" sz="1800" b="1" dirty="0">
                <a:solidFill>
                  <a:srgbClr val="001F5F"/>
                </a:solidFill>
                <a:latin typeface="Arial"/>
                <a:cs typeface="Arial"/>
              </a:rPr>
              <a:t>Федеральная</a:t>
            </a:r>
            <a:r>
              <a:rPr lang="ru-RU" sz="18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Arial"/>
                <a:cs typeface="Arial"/>
              </a:rPr>
              <a:t>образовательная </a:t>
            </a:r>
            <a:r>
              <a:rPr lang="ru-RU" sz="1800" b="1" dirty="0">
                <a:solidFill>
                  <a:srgbClr val="001F5F"/>
                </a:solidFill>
                <a:latin typeface="Arial"/>
                <a:cs typeface="Arial"/>
              </a:rPr>
              <a:t>программа</a:t>
            </a:r>
            <a:r>
              <a:rPr lang="ru-RU" sz="1800" b="1" spc="-8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ru-RU" sz="1800" b="1" dirty="0">
                <a:solidFill>
                  <a:srgbClr val="001F5F"/>
                </a:solidFill>
                <a:latin typeface="Arial"/>
                <a:cs typeface="Arial"/>
              </a:rPr>
              <a:t>среднего</a:t>
            </a:r>
            <a:r>
              <a:rPr lang="ru-RU" sz="18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lang="ru-RU" sz="1800" b="1" spc="-10" dirty="0">
                <a:solidFill>
                  <a:srgbClr val="001F5F"/>
                </a:solidFill>
                <a:latin typeface="Arial"/>
                <a:cs typeface="Arial"/>
              </a:rPr>
              <a:t>общего</a:t>
            </a:r>
            <a:endParaRPr lang="ru-RU" sz="18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pc="-10" dirty="0">
                <a:solidFill>
                  <a:srgbClr val="001F5F"/>
                </a:solidFill>
                <a:latin typeface="Arial"/>
                <a:cs typeface="Arial"/>
              </a:rPr>
              <a:t>образования</a:t>
            </a:r>
            <a:endParaRPr lang="ru-RU" sz="1800" dirty="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lang="ru-RU"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Приказ</a:t>
            </a:r>
            <a:r>
              <a:rPr lang="ru-RU" sz="18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Министерства</a:t>
            </a:r>
            <a:r>
              <a:rPr lang="ru-RU" sz="1800" spc="-8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просвещения</a:t>
            </a:r>
            <a:endParaRPr lang="ru-RU" sz="1800" dirty="0">
              <a:latin typeface="Microsoft Sans Serif"/>
              <a:cs typeface="Microsoft Sans Serif"/>
            </a:endParaRPr>
          </a:p>
          <a:p>
            <a:pPr algn="ctr">
              <a:lnSpc>
                <a:spcPct val="100000"/>
              </a:lnSpc>
            </a:pPr>
            <a:r>
              <a:rPr lang="ru-RU"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Российской</a:t>
            </a:r>
            <a:r>
              <a:rPr lang="ru-RU" sz="1800" spc="-4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Федерации</a:t>
            </a:r>
            <a:r>
              <a:rPr lang="ru-RU" sz="1800" spc="-4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от</a:t>
            </a:r>
            <a:r>
              <a:rPr lang="ru-RU" sz="1800" spc="-3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18</a:t>
            </a:r>
            <a:r>
              <a:rPr lang="ru-RU"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мая</a:t>
            </a:r>
            <a:r>
              <a:rPr lang="ru-RU"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2023</a:t>
            </a:r>
            <a:r>
              <a:rPr lang="ru-RU" sz="18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г.</a:t>
            </a:r>
            <a:endParaRPr lang="ru-RU" sz="1800" dirty="0">
              <a:latin typeface="Microsoft Sans Serif"/>
              <a:cs typeface="Microsoft Sans Serif"/>
            </a:endParaRPr>
          </a:p>
          <a:p>
            <a:pPr marL="113030" marR="103505" indent="1270" algn="ctr">
              <a:lnSpc>
                <a:spcPct val="100000"/>
              </a:lnSpc>
            </a:pPr>
            <a:r>
              <a:rPr lang="ru-RU" sz="1800" spc="125" dirty="0">
                <a:solidFill>
                  <a:srgbClr val="001F5F"/>
                </a:solidFill>
                <a:latin typeface="Microsoft Sans Serif"/>
                <a:cs typeface="Microsoft Sans Serif"/>
              </a:rPr>
              <a:t>№</a:t>
            </a:r>
            <a:r>
              <a:rPr lang="ru-RU"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371 "Об</a:t>
            </a:r>
            <a:r>
              <a:rPr lang="ru-RU" sz="18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утверждении</a:t>
            </a:r>
            <a:r>
              <a:rPr lang="ru-RU" sz="1800" spc="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федеральной </a:t>
            </a:r>
            <a:r>
              <a:rPr lang="ru-RU" sz="1800" spc="-25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образовательной</a:t>
            </a:r>
            <a:r>
              <a:rPr lang="ru-RU" sz="1800" spc="-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20" dirty="0">
                <a:solidFill>
                  <a:srgbClr val="001F5F"/>
                </a:solidFill>
                <a:latin typeface="Microsoft Sans Serif"/>
                <a:cs typeface="Microsoft Sans Serif"/>
              </a:rPr>
              <a:t>программы</a:t>
            </a:r>
            <a:r>
              <a:rPr lang="ru-RU" sz="1800" spc="15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среднего </a:t>
            </a:r>
            <a:r>
              <a:rPr lang="ru-RU" sz="180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общего</a:t>
            </a:r>
            <a:r>
              <a:rPr lang="ru-RU" sz="1800" spc="-90" dirty="0">
                <a:solidFill>
                  <a:srgbClr val="001F5F"/>
                </a:solidFill>
                <a:latin typeface="Microsoft Sans Serif"/>
                <a:cs typeface="Microsoft Sans Serif"/>
              </a:rPr>
              <a:t> </a:t>
            </a:r>
            <a:r>
              <a:rPr lang="ru-RU" sz="1800" spc="-10" dirty="0">
                <a:solidFill>
                  <a:srgbClr val="001F5F"/>
                </a:solidFill>
                <a:latin typeface="Microsoft Sans Serif"/>
                <a:cs typeface="Microsoft Sans Serif"/>
              </a:rPr>
              <a:t>образования"</a:t>
            </a:r>
            <a:endParaRPr lang="ru-RU" sz="1800" dirty="0">
              <a:latin typeface="Microsoft Sans Serif"/>
              <a:cs typeface="Microsoft Sans Serif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8200" y="1905000"/>
            <a:ext cx="3733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Обязательная часть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математика – 8 часов                                      физика – 5 часов                                          информатика – 4 часа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Часть, формируемая участниками образовательных отношений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черчение – 1 час</a:t>
            </a:r>
            <a:endParaRPr kumimoji="0" lang="ru-RU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4024" y="4446940"/>
            <a:ext cx="3731075" cy="240812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951103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ru-RU" dirty="0"/>
              <a:t>План внеурочной деятельности (недельный)</a:t>
            </a:r>
            <a:endParaRPr spc="-1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252568"/>
              </p:ext>
            </p:extLst>
          </p:nvPr>
        </p:nvGraphicFramePr>
        <p:xfrm>
          <a:off x="1219200" y="1371600"/>
          <a:ext cx="9525001" cy="4289240"/>
        </p:xfrm>
        <a:graphic>
          <a:graphicData uri="http://schemas.openxmlformats.org/drawingml/2006/table">
            <a:tbl>
              <a:tblPr firstRow="1" firstCol="1" bandRow="1"/>
              <a:tblGrid>
                <a:gridCol w="4686301">
                  <a:extLst>
                    <a:ext uri="{9D8B030D-6E8A-4147-A177-3AD203B41FA5}">
                      <a16:colId xmlns:a16="http://schemas.microsoft.com/office/drawing/2014/main" val="587294135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516782538"/>
                    </a:ext>
                  </a:extLst>
                </a:gridCol>
                <a:gridCol w="2419350">
                  <a:extLst>
                    <a:ext uri="{9D8B030D-6E8A-4147-A177-3AD203B41FA5}">
                      <a16:colId xmlns:a16="http://schemas.microsoft.com/office/drawing/2014/main" val="1529243196"/>
                    </a:ext>
                  </a:extLst>
                </a:gridCol>
              </a:tblGrid>
              <a:tr h="279400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Учебные курсы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часов в неделю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420220"/>
                  </a:ext>
                </a:extLst>
              </a:tr>
              <a:tr h="2794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 класс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2000" b="1" baseline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класс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943124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Компьютерное моделирование физических процессов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103553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Альтернативная электроэнергетика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241793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Физика в задачах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8826775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en-US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thon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 нуля до первых проектов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394536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Сайтостроение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7355293"/>
                  </a:ext>
                </a:extLst>
              </a:tr>
              <a:tr h="397824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Лаборатория проектно-исследовательской деятельности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2309847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Графический дизайн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37399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ru-RU" sz="20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старт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218300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0218801"/>
                  </a:ext>
                </a:extLst>
              </a:tr>
              <a:tr h="27940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53773" marR="537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0756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0925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46676-967C-E4D9-FEEC-D15A22BE4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16D38-3589-8D24-7728-55C2595C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0" y="609599"/>
            <a:ext cx="5691554" cy="141899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Georgia" panose="02040502050405020303" pitchFamily="18" charset="0"/>
                <a:ea typeface="+mn-ea"/>
                <a:cs typeface="+mn-cs"/>
              </a:rPr>
              <a:t>1 сентября </a:t>
            </a:r>
            <a:br>
              <a:rPr lang="ru-RU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dirty="0">
                <a:latin typeface="Georgia" panose="02040502050405020303" pitchFamily="18" charset="0"/>
                <a:ea typeface="+mn-ea"/>
                <a:cs typeface="+mn-cs"/>
              </a:rPr>
              <a:t>2024 года</a:t>
            </a:r>
          </a:p>
        </p:txBody>
      </p:sp>
      <p:pic>
        <p:nvPicPr>
          <p:cNvPr id="8" name="Объект 7" descr="Изображение выглядит как в помещении, мебель, стул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D659B09A-363D-63C4-CE3E-8958993F6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78" y="1988680"/>
            <a:ext cx="6187626" cy="4640720"/>
          </a:xfrm>
        </p:spPr>
      </p:pic>
      <p:pic>
        <p:nvPicPr>
          <p:cNvPr id="10" name="Рисунок 9" descr="Изображение выглядит как в помещении, одежда, человек, Офисное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6090E3D9-33A5-7F17-AF79-BBAFD5C0EC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1" y="228600"/>
            <a:ext cx="6187626" cy="464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14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A46A4D-C9F2-6E66-E461-C2F090C9E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4F2FC05-7D27-410F-BDA9-ADF483136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080D120-BD54-46E1-BA37-82F5E8089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3" y="633619"/>
            <a:ext cx="5457817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A043EB-9E79-6109-7067-31769F221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89" y="642763"/>
            <a:ext cx="5329801" cy="962517"/>
          </a:xfrm>
        </p:spPr>
        <p:txBody>
          <a:bodyPr>
            <a:normAutofit/>
          </a:bodyPr>
          <a:lstStyle/>
          <a:p>
            <a:r>
              <a:rPr lang="ru-RU" sz="2900" dirty="0">
                <a:latin typeface="Georgia" panose="02040502050405020303" pitchFamily="18" charset="0"/>
                <a:ea typeface="+mn-ea"/>
                <a:cs typeface="+mn-cs"/>
              </a:rPr>
              <a:t>Газета «Зори» </a:t>
            </a:r>
            <a:br>
              <a:rPr lang="ru-RU" sz="2900" dirty="0">
                <a:latin typeface="Georgia" panose="02040502050405020303" pitchFamily="18" charset="0"/>
                <a:ea typeface="+mn-ea"/>
                <a:cs typeface="+mn-cs"/>
              </a:rPr>
            </a:br>
            <a:r>
              <a:rPr lang="ru-RU" sz="2900" dirty="0">
                <a:latin typeface="Georgia" panose="02040502050405020303" pitchFamily="18" charset="0"/>
                <a:ea typeface="+mn-ea"/>
                <a:cs typeface="+mn-cs"/>
              </a:rPr>
              <a:t>27 сентября 2024 года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1D83946-74FA-498A-AC80-9926F041B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60D983-8B52-443A-8183-2A1DE0561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6" y="2185416"/>
            <a:ext cx="4446484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3CC06644-5288-EFC7-0637-39FFE9AD74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353"/>
          <a:stretch/>
        </p:blipFill>
        <p:spPr>
          <a:xfrm>
            <a:off x="162560" y="1788160"/>
            <a:ext cx="6085839" cy="4998218"/>
          </a:xfrm>
          <a:prstGeom prst="rect">
            <a:avLst/>
          </a:prstGeom>
        </p:spPr>
      </p:pic>
      <p:pic>
        <p:nvPicPr>
          <p:cNvPr id="7" name="Объект 6" descr="Изображение выглядит как в помещении, стена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7CF3BCF-E3C2-A4DE-184C-A7F6AB362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64" r="3" b="3"/>
          <a:stretch/>
        </p:blipFill>
        <p:spPr>
          <a:xfrm>
            <a:off x="6324599" y="10"/>
            <a:ext cx="5457817" cy="3337549"/>
          </a:xfrm>
          <a:prstGeom prst="rect">
            <a:avLst/>
          </a:prstGeom>
        </p:spPr>
      </p:pic>
      <p:pic>
        <p:nvPicPr>
          <p:cNvPr id="9" name="Рисунок 8" descr="Изображение выглядит как в помещении, одежда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3BB05974-FE63-C541-CB76-F974C82E0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0" r="3" b="1566"/>
          <a:stretch/>
        </p:blipFill>
        <p:spPr>
          <a:xfrm>
            <a:off x="6324590" y="3520439"/>
            <a:ext cx="5457817" cy="333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78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5750"/>
            <a:ext cx="11187430" cy="430887"/>
          </a:xfrm>
        </p:spPr>
        <p:txBody>
          <a:bodyPr/>
          <a:lstStyle/>
          <a:p>
            <a:pPr algn="ctr"/>
            <a:r>
              <a:rPr lang="ru-RU" sz="2800" dirty="0"/>
              <a:t>Наши сетевые партнёры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010018" y="762000"/>
            <a:ext cx="4859922" cy="1200329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Круглый стол «Основные вопросы организации сетевого взаимодействия»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(апрель 2024г.)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9\Downloads\image-10-04-24-02-57-6.jpe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5940425" cy="44553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621463" y="1720840"/>
            <a:ext cx="518953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ГБПОУ КК «Краснодарский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политехнический техникум»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ФГБОУ ВО «Кубанский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государственный технологический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университет» (региональный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технопарк «Квант Кубань –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КубГТУ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ООО «</a:t>
            </a:r>
            <a:r>
              <a:rPr kumimoji="0" lang="ru-RU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ГлобалЛаб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ООО «АС-ЭНЕРГО»</a:t>
            </a:r>
          </a:p>
        </p:txBody>
      </p:sp>
    </p:spTree>
    <p:extLst>
      <p:ext uri="{BB962C8B-B14F-4D97-AF65-F5344CB8AC3E}">
        <p14:creationId xmlns:p14="http://schemas.microsoft.com/office/powerpoint/2010/main" val="3280871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A93838-4211-C8D7-A31D-7674255E1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8" name="Rectangle 57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Рисунок 17" descr="Изображение выглядит как одежда, в помещении, человек, семинар&#10;&#10;Автоматически созданное описание">
            <a:extLst>
              <a:ext uri="{FF2B5EF4-FFF2-40B4-BE49-F238E27FC236}">
                <a16:creationId xmlns:a16="http://schemas.microsoft.com/office/drawing/2014/main" id="{63435BAB-B89E-9A67-ED1C-3B19DA452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5" r="-2" b="-2"/>
          <a:stretch/>
        </p:blipFill>
        <p:spPr>
          <a:xfrm>
            <a:off x="3136388" y="10"/>
            <a:ext cx="5440891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160869D-A1C5-00CA-BEDF-2558B7F6E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5716"/>
          <a:stretch/>
        </p:blipFill>
        <p:spPr>
          <a:xfrm>
            <a:off x="7985758" y="3456433"/>
            <a:ext cx="4206241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25" name="Рисунок 24" descr="Изображение выглядит как одежда, человек, обувь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8B105D26-01E8-339C-4601-1DD1BA776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" r="2" b="4546"/>
          <a:stretch/>
        </p:blipFill>
        <p:spPr>
          <a:xfrm>
            <a:off x="3189428" y="3456432"/>
            <a:ext cx="5387851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60" name="Freeform: Shape 59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2" name="Freeform: Shape 61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67454-A7D1-372D-764D-7AA8036D1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0"/>
            <a:ext cx="2807208" cy="156362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Georgia" panose="02040502050405020303" pitchFamily="18" charset="0"/>
                <a:ea typeface="+mn-ea"/>
                <a:cs typeface="+mn-cs"/>
              </a:rPr>
              <a:t>25 октября 2024 года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5840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Content Placeholder 28">
            <a:extLst>
              <a:ext uri="{FF2B5EF4-FFF2-40B4-BE49-F238E27FC236}">
                <a16:creationId xmlns:a16="http://schemas.microsoft.com/office/drawing/2014/main" id="{6A46A39C-9906-2695-A0CD-96175F052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47" y="1659743"/>
            <a:ext cx="3862667" cy="516168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Georgia" panose="02040502050405020303" pitchFamily="18" charset="0"/>
              </a:rPr>
              <a:t>Фестиваль «Наука+»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Georgia" panose="02040502050405020303" pitchFamily="18" charset="0"/>
              </a:rPr>
              <a:t>в </a:t>
            </a:r>
            <a:r>
              <a:rPr lang="ru-RU" sz="2400" dirty="0" err="1">
                <a:latin typeface="Georgia" panose="02040502050405020303" pitchFamily="18" charset="0"/>
              </a:rPr>
              <a:t>КубГТУ</a:t>
            </a:r>
            <a:r>
              <a:rPr lang="ru-RU" sz="2400" dirty="0">
                <a:latin typeface="Georgia" panose="02040502050405020303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latin typeface="Georgia" panose="02040502050405020303" pitchFamily="18" charset="0"/>
              </a:rPr>
              <a:t>Посетили научный интенсив с элементами интерактивной выставки «Презентация разработок обучающихся регионального технопарка «Квант Кубань-</a:t>
            </a:r>
            <a:r>
              <a:rPr lang="ru-RU" sz="2400" dirty="0" err="1">
                <a:latin typeface="Georgia" panose="02040502050405020303" pitchFamily="18" charset="0"/>
              </a:rPr>
              <a:t>КубГТУ</a:t>
            </a:r>
            <a:r>
              <a:rPr lang="ru-RU" sz="2400" dirty="0">
                <a:latin typeface="Georgia" panose="02040502050405020303" pitchFamily="18" charset="0"/>
              </a:rPr>
              <a:t>»</a:t>
            </a:r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15" name="Объект 14" descr="Изображение выглядит как человек, одежда, ст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9B8B445F-E4FF-9F37-0A0A-68F6976EE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5" r="2" b="38420"/>
          <a:stretch/>
        </p:blipFill>
        <p:spPr>
          <a:xfrm>
            <a:off x="7902612" y="95513"/>
            <a:ext cx="4206240" cy="3306054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96762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388</TotalTime>
  <Words>612</Words>
  <Application>Microsoft Office PowerPoint</Application>
  <PresentationFormat>Широкоэкранный</PresentationFormat>
  <Paragraphs>123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Georgia</vt:lpstr>
      <vt:lpstr>Microsoft Sans Serif</vt:lpstr>
      <vt:lpstr>Segoe UI</vt:lpstr>
      <vt:lpstr>Times New Roman</vt:lpstr>
      <vt:lpstr>Wingdings</vt:lpstr>
      <vt:lpstr>Office Theme</vt:lpstr>
      <vt:lpstr>Тема Office</vt:lpstr>
      <vt:lpstr> «Опыт взаимодействия муниципальных систем образования с предприятиями Краснодарского края»  Модель инженерного класса в коллаборации: Школа – СПО – ВУЗ – Предприятие  </vt:lpstr>
      <vt:lpstr>Краевой конкурс на создание классов технологического профиля в рамках образовательного проекта «Инженерные классы 2.0"</vt:lpstr>
      <vt:lpstr>Определение направленности профильного инженерного класса</vt:lpstr>
      <vt:lpstr>Формирование учебного плана:</vt:lpstr>
      <vt:lpstr>План внеурочной деятельности (недельный)</vt:lpstr>
      <vt:lpstr>1 сентября  2024 года</vt:lpstr>
      <vt:lpstr>Газета «Зори»  27 сентября 2024 года</vt:lpstr>
      <vt:lpstr>Наши сетевые партнёры</vt:lpstr>
      <vt:lpstr>25 октября 2024 года</vt:lpstr>
      <vt:lpstr>25 октября 2024 года</vt:lpstr>
      <vt:lpstr>29.10-31.10 2024 года</vt:lpstr>
      <vt:lpstr>КубГТУ  30 ноября 2024 года</vt:lpstr>
      <vt:lpstr>КубГТУ</vt:lpstr>
      <vt:lpstr>ООО «ГлобалЛаб»</vt:lpstr>
      <vt:lpstr>10 декабря 2024 года</vt:lpstr>
      <vt:lpstr>Познакомились с системой работы предприятия</vt:lpstr>
      <vt:lpstr>Презентация PowerPoint</vt:lpstr>
      <vt:lpstr>В конструкторском бюро (под руководством инженеров-конструкторов выполняли элементы конструирования согласно техническому заданию)</vt:lpstr>
      <vt:lpstr>Физико-математический квиз с проведением опытов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Колчанов Андрей Викторович</dc:creator>
  <cp:lastModifiedBy>Admin</cp:lastModifiedBy>
  <cp:revision>36</cp:revision>
  <dcterms:created xsi:type="dcterms:W3CDTF">2024-08-26T13:58:37Z</dcterms:created>
  <dcterms:modified xsi:type="dcterms:W3CDTF">2025-03-10T18:50:55Z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2024-05-13T00:00:00Z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2024-08-26T00:00:00Z</vt:filetime>
  </property>
  <property fmtid="{D5CDD505-2E9C-101B-9397-08002B2CF9AE}" pid="5" name="Producer">
    <vt:lpwstr>Microsoft® PowerPoint® 2013</vt:lpwstr>
  </property>
</Properties>
</file>