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72" r:id="rId6"/>
    <p:sldId id="268" r:id="rId7"/>
    <p:sldId id="269" r:id="rId8"/>
    <p:sldId id="271" r:id="rId9"/>
    <p:sldId id="266" r:id="rId10"/>
    <p:sldId id="270" r:id="rId11"/>
    <p:sldId id="273" r:id="rId12"/>
    <p:sldId id="267" r:id="rId13"/>
    <p:sldId id="274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4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9E07-DDCC-46EF-BD76-F398C6B06E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369" y="539262"/>
            <a:ext cx="7651262" cy="2970701"/>
          </a:xfrm>
        </p:spPr>
        <p:txBody>
          <a:bodyPr>
            <a:normAutofit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Физика</a:t>
            </a:r>
            <a:b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ОГЭ </a:t>
            </a:r>
            <a:b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7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00" y="4453913"/>
            <a:ext cx="6908800" cy="165576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99"/>
                </a:solidFill>
              </a:rPr>
              <a:t>Арнаутова Татьяна Михайловна</a:t>
            </a:r>
          </a:p>
          <a:p>
            <a:r>
              <a:rPr lang="ru-RU" dirty="0">
                <a:solidFill>
                  <a:srgbClr val="000099"/>
                </a:solidFill>
              </a:rPr>
              <a:t>учитель физики МАОУ СОШ№3</a:t>
            </a:r>
          </a:p>
          <a:p>
            <a:r>
              <a:rPr lang="ru-RU" dirty="0">
                <a:solidFill>
                  <a:srgbClr val="000099"/>
                </a:solidFill>
              </a:rPr>
              <a:t>им. С.В. Дубинского ст. Березанской</a:t>
            </a:r>
          </a:p>
          <a:p>
            <a:r>
              <a:rPr lang="ru-RU" dirty="0">
                <a:solidFill>
                  <a:srgbClr val="000099"/>
                </a:solidFill>
              </a:rPr>
              <a:t>МО Выселковский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409822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82A7A-C05F-4763-AAE7-AB2803DB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7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591497C-7696-4315-9AA1-885568E54E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1781581"/>
              </p:ext>
            </p:extLst>
          </p:nvPr>
        </p:nvGraphicFramePr>
        <p:xfrm>
          <a:off x="470065" y="1825625"/>
          <a:ext cx="5181600" cy="1536516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2786818425"/>
                    </a:ext>
                  </a:extLst>
                </a:gridCol>
              </a:tblGrid>
              <a:tr h="282860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dirty="0">
                          <a:effectLst/>
                          <a:latin typeface="Times New Roman" panose="02020603050405020304" pitchFamily="18" charset="0"/>
                        </a:rPr>
                        <a:t>Камень массой 1 кг, брошенный вертикально вверх, достиг максимальной высоты </a:t>
                      </a:r>
                      <a:r>
                        <a:rPr lang="ru-RU" sz="2000" b="0" i="0" u="none" strike="noStrike" dirty="0">
                          <a:effectLst/>
                          <a:latin typeface="MathJax_Main"/>
                        </a:rPr>
                        <a:t>–</a:t>
                      </a: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–</a:t>
                      </a:r>
                      <a:r>
                        <a:rPr lang="ru-RU" sz="2000" b="0" i="0" dirty="0">
                          <a:effectLst/>
                          <a:latin typeface="Times New Roman" panose="02020603050405020304" pitchFamily="18" charset="0"/>
                        </a:rPr>
                        <a:t> 20 м. Чему равна кинетическая энергия камня в момент броска? Сопротивлением воздуха пренебречь.</a:t>
                      </a:r>
                    </a:p>
                  </a:txBody>
                  <a:tcPr marL="6258" marR="6258" marT="6258" marB="62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016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77DF33BF-AD01-4D39-AFC0-4F82E0A7DFB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ru-RU" dirty="0"/>
                  <a:t>Решение:</a:t>
                </a:r>
              </a:p>
              <a:p>
                <a:r>
                  <a:rPr lang="ru-RU" sz="2000" dirty="0"/>
                  <a:t>По закону сохранения энергии кинетическая энергия в момент броска равна потенциальной энергии в верхней точке, так как пренебрегаем сопротивлением воздуха.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000" dirty="0"/>
              </a:p>
              <a:p>
                <a:r>
                  <a:rPr lang="ru-RU" sz="2000" dirty="0"/>
                  <a:t>Вычисляем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20=200 </m:t>
                    </m:r>
                    <m:d>
                      <m:d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Дж</m:t>
                        </m:r>
                      </m:e>
                    </m:d>
                  </m:oMath>
                </a14:m>
                <a:endParaRPr lang="ru-RU" sz="2000" b="0" dirty="0"/>
              </a:p>
              <a:p>
                <a:r>
                  <a:rPr lang="ru-RU" sz="2000" dirty="0"/>
                  <a:t>Ответ: </a:t>
                </a:r>
                <a:r>
                  <a:rPr lang="ru-RU" sz="2000" u="sng" dirty="0"/>
                  <a:t>200 Дж</a:t>
                </a:r>
                <a:r>
                  <a:rPr lang="ru-RU" sz="2000" dirty="0"/>
                  <a:t>.</a:t>
                </a:r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77DF33BF-AD01-4D39-AFC0-4F82E0A7DF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5384377B-C972-43EC-AFB7-63C815A9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579" y="132961"/>
            <a:ext cx="138250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7E07F-32C3-4803-A715-C128B869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8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D9F384D-0B16-4186-B9F9-26216A9DA9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8311299"/>
              </p:ext>
            </p:extLst>
          </p:nvPr>
        </p:nvGraphicFramePr>
        <p:xfrm>
          <a:off x="476003" y="1816284"/>
          <a:ext cx="5181600" cy="1612716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2611266804"/>
                    </a:ext>
                  </a:extLst>
                </a:gridCol>
              </a:tblGrid>
              <a:tr h="418032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</a:rPr>
                        <a:t>Во сколько раз уменьшилась кинетическая энергия движущегося тела, если его скорость уменьшилась в 4 раза?</a:t>
                      </a:r>
                    </a:p>
                    <a:p>
                      <a:pPr algn="just"/>
                      <a:r>
                        <a:rPr lang="ru-RU" sz="9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8" marR="6258" marT="6258" marB="62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958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F99D5E49-B982-4893-A637-0E4DF45824C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400" dirty="0"/>
                  <a:t>Решение: Кинетическая энергия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к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к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к1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к2</m:t>
                            </m:r>
                          </m:sub>
                        </m:sSub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ru-RU" sz="2400" dirty="0"/>
              </a:p>
              <a:p>
                <a:r>
                  <a:rPr lang="ru-RU" sz="2400" dirty="0"/>
                  <a:t>Ответ: 16 раз</a:t>
                </a: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F99D5E49-B982-4893-A637-0E4DF4582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647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C8E217C7-83C6-4F13-8126-4032ABEC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579" y="132961"/>
            <a:ext cx="138250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05B86-CAC1-4E96-9FAB-CC03B5DA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9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DDFB4E-A44E-4B38-977E-FA2608CBC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474" y="3220975"/>
            <a:ext cx="5655623" cy="3506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Решение:</a:t>
            </a:r>
          </a:p>
          <a:p>
            <a:pPr lvl="0"/>
            <a:r>
              <a:rPr lang="ru-RU" sz="2400" i="1" dirty="0"/>
              <a:t>1. Рисунок до взаимодействия. </a:t>
            </a:r>
          </a:p>
          <a:p>
            <a:pPr lvl="0"/>
            <a:endParaRPr lang="ru-RU" sz="2400" i="1" dirty="0"/>
          </a:p>
          <a:p>
            <a:pPr lvl="0"/>
            <a:endParaRPr lang="ru-RU" sz="2400" i="1" dirty="0"/>
          </a:p>
          <a:p>
            <a:pPr lvl="0"/>
            <a:r>
              <a:rPr lang="ru-RU" sz="2400" i="1" dirty="0"/>
              <a:t>2. Рисунок после взаимодействия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80EF380-0DDE-403F-8645-BF286155581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47474" y="1534680"/>
            <a:ext cx="602472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Движущийся со скоростью 3 м/с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 массой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кг соударяется с неподвижным шаром массой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кг. После удара шары движутся  как единое целое.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равна скорость движения шаров после 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соударения?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3">
                <a:extLst>
                  <a:ext uri="{FF2B5EF4-FFF2-40B4-BE49-F238E27FC236}">
                    <a16:creationId xmlns:a16="http://schemas.microsoft.com/office/drawing/2014/main" id="{7231C822-7138-43B3-A3BA-6DDCDFC067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7130" y="1627703"/>
                <a:ext cx="5655623" cy="47857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i="1" dirty="0"/>
                  <a:t>3. Закон сохранения импульса (ЗСИ) в векторной форме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+0=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</m:acc>
                  </m:oMath>
                </a14:m>
                <a:endParaRPr lang="ru-RU" dirty="0"/>
              </a:p>
              <a:p>
                <a:r>
                  <a:rPr lang="ru-RU" i="1" dirty="0"/>
                  <a:t>4. Закон сохранения импульса (ЗСИ) в проекции 0х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endParaRPr lang="ru-RU" dirty="0"/>
              </a:p>
              <a:p>
                <a:r>
                  <a:rPr lang="ru-RU" i="1" dirty="0"/>
                  <a:t>5. Выражаем неизвестное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𝜗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dirty="0"/>
              </a:p>
              <a:p>
                <a:r>
                  <a:rPr lang="en-US" i="1" dirty="0"/>
                  <a:t>6</a:t>
                </a:r>
                <a:r>
                  <a:rPr lang="ru-RU" i="1" dirty="0"/>
                  <a:t>. Вычисляем.</a:t>
                </a: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𝜗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3∙2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2+1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=2 (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ru-RU" dirty="0"/>
              </a:p>
              <a:p>
                <a:r>
                  <a:rPr lang="ru-RU" dirty="0"/>
                  <a:t>Ответ: 2 м/с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6" name="Объект 3">
                <a:extLst>
                  <a:ext uri="{FF2B5EF4-FFF2-40B4-BE49-F238E27FC236}">
                    <a16:creationId xmlns:a16="http://schemas.microsoft.com/office/drawing/2014/main" id="{7231C822-7138-43B3-A3BA-6DDCDFC06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130" y="1627703"/>
                <a:ext cx="5655623" cy="4785724"/>
              </a:xfrm>
              <a:prstGeom prst="rect">
                <a:avLst/>
              </a:prstGeom>
              <a:blipFill>
                <a:blip r:embed="rId2"/>
                <a:stretch>
                  <a:fillRect l="-1510" t="-2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530D4F6-68F1-49F2-AEFB-E0A6D7633EAA}"/>
              </a:ext>
            </a:extLst>
          </p:cNvPr>
          <p:cNvGrpSpPr/>
          <p:nvPr/>
        </p:nvGrpSpPr>
        <p:grpSpPr>
          <a:xfrm>
            <a:off x="1196913" y="4173208"/>
            <a:ext cx="2530475" cy="676274"/>
            <a:chOff x="0" y="0"/>
            <a:chExt cx="2001592" cy="49179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0983718-F50D-4E9C-898D-E60DC5915EA3}"/>
                </a:ext>
              </a:extLst>
            </p:cNvPr>
            <p:cNvGrpSpPr/>
            <p:nvPr/>
          </p:nvGrpSpPr>
          <p:grpSpPr>
            <a:xfrm>
              <a:off x="0" y="0"/>
              <a:ext cx="1965812" cy="473433"/>
              <a:chOff x="0" y="0"/>
              <a:chExt cx="1965812" cy="473433"/>
            </a:xfrm>
          </p:grpSpPr>
          <p:cxnSp>
            <p:nvCxnSpPr>
              <p:cNvPr id="11" name="Прямая со стрелкой 10">
                <a:extLst>
                  <a:ext uri="{FF2B5EF4-FFF2-40B4-BE49-F238E27FC236}">
                    <a16:creationId xmlns:a16="http://schemas.microsoft.com/office/drawing/2014/main" id="{A6F7D46D-5544-4A99-8CAE-A73284C695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3200"/>
                <a:ext cx="1965812" cy="102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2808691D-4FF7-4A25-BA52-282C6414622A}"/>
                  </a:ext>
                </a:extLst>
              </p:cNvPr>
              <p:cNvSpPr/>
              <p:nvPr/>
            </p:nvSpPr>
            <p:spPr>
              <a:xfrm>
                <a:off x="379527" y="149418"/>
                <a:ext cx="314077" cy="298174"/>
              </a:xfrm>
              <a:prstGeom prst="ellipse">
                <a:avLst/>
              </a:prstGeom>
              <a:effectLst>
                <a:reflection blurRad="6350" stA="50000" endA="300" endPos="55000" dir="5400000" sy="-100000" algn="bl" rotWithShape="0"/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A795A57B-3C2B-430E-ACE8-63A227EAAD0C}"/>
                  </a:ext>
                </a:extLst>
              </p:cNvPr>
              <p:cNvSpPr/>
              <p:nvPr/>
            </p:nvSpPr>
            <p:spPr>
              <a:xfrm>
                <a:off x="1285975" y="97735"/>
                <a:ext cx="357808" cy="349498"/>
              </a:xfrm>
              <a:prstGeom prst="ellips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38C2844E-A0BB-4125-9B99-7145DAFD7DC5}"/>
                  </a:ext>
                </a:extLst>
              </p:cNvPr>
              <p:cNvGrpSpPr/>
              <p:nvPr/>
            </p:nvGrpSpPr>
            <p:grpSpPr>
              <a:xfrm>
                <a:off x="604153" y="0"/>
                <a:ext cx="480694" cy="302899"/>
                <a:chOff x="604153" y="0"/>
                <a:chExt cx="480694" cy="302899"/>
              </a:xfrm>
            </p:grpSpPr>
            <p:sp>
              <p:nvSpPr>
                <p:cNvPr id="15" name="Надпись 2">
                  <a:extLst>
                    <a:ext uri="{FF2B5EF4-FFF2-40B4-BE49-F238E27FC236}">
                      <a16:creationId xmlns:a16="http://schemas.microsoft.com/office/drawing/2014/main" id="{2437BB3B-A162-4414-8CFD-E12FCCFAB1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4153" y="12853"/>
                  <a:ext cx="480694" cy="290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1400" kern="1200" baseline="-250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ϑ</a:t>
                  </a:r>
                  <a:r>
                    <a:rPr lang="en-US" sz="1400" kern="1200" baseline="-250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6" name="Прямая со стрелкой 15">
                  <a:extLst>
                    <a:ext uri="{FF2B5EF4-FFF2-40B4-BE49-F238E27FC236}">
                      <a16:creationId xmlns:a16="http://schemas.microsoft.com/office/drawing/2014/main" id="{357F16E7-FABA-4731-873A-D3C06297E3F0}"/>
                    </a:ext>
                  </a:extLst>
                </p:cNvPr>
                <p:cNvCxnSpPr/>
                <p:nvPr/>
              </p:nvCxnSpPr>
              <p:spPr>
                <a:xfrm>
                  <a:off x="757214" y="0"/>
                  <a:ext cx="16697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B08961D9-C4EA-4027-9BEE-4EDBAC909EB4}"/>
                </a:ext>
              </a:extLst>
            </p:cNvPr>
            <p:cNvCxnSpPr/>
            <p:nvPr/>
          </p:nvCxnSpPr>
          <p:spPr>
            <a:xfrm>
              <a:off x="530601" y="296517"/>
              <a:ext cx="3935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Надпись 2">
              <a:extLst>
                <a:ext uri="{FF2B5EF4-FFF2-40B4-BE49-F238E27FC236}">
                  <a16:creationId xmlns:a16="http://schemas.microsoft.com/office/drawing/2014/main" id="{EE47A54F-CE76-4AC9-AAFD-8654FE0D9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980" y="224955"/>
              <a:ext cx="226612" cy="26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ACCFDD3-FBDF-447B-8D6B-A805A8B8B889}"/>
              </a:ext>
            </a:extLst>
          </p:cNvPr>
          <p:cNvGrpSpPr/>
          <p:nvPr/>
        </p:nvGrpSpPr>
        <p:grpSpPr>
          <a:xfrm>
            <a:off x="1029970" y="5721391"/>
            <a:ext cx="3076879" cy="692036"/>
            <a:chOff x="-9445" y="98345"/>
            <a:chExt cx="2318960" cy="47352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E8448AC0-052A-4AC5-B2E8-AE80647636B8}"/>
                </a:ext>
              </a:extLst>
            </p:cNvPr>
            <p:cNvGrpSpPr/>
            <p:nvPr/>
          </p:nvGrpSpPr>
          <p:grpSpPr>
            <a:xfrm>
              <a:off x="-9445" y="98345"/>
              <a:ext cx="2318960" cy="441770"/>
              <a:chOff x="-9446" y="98408"/>
              <a:chExt cx="2319282" cy="442040"/>
            </a:xfrm>
          </p:grpSpPr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id="{8977063D-AF43-4F5E-A26A-35186E13DB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446" y="476874"/>
                <a:ext cx="1997272" cy="180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446B0DB8-4052-43C4-9C15-C2EAF60DC703}"/>
                  </a:ext>
                </a:extLst>
              </p:cNvPr>
              <p:cNvSpPr/>
              <p:nvPr/>
            </p:nvSpPr>
            <p:spPr>
              <a:xfrm>
                <a:off x="740033" y="187746"/>
                <a:ext cx="314077" cy="298174"/>
              </a:xfrm>
              <a:prstGeom prst="ellipse">
                <a:avLst/>
              </a:prstGeom>
              <a:effectLst>
                <a:reflection blurRad="6350" stA="50000" endA="300" endPos="55000" dir="5400000" sy="-100000" algn="bl" rotWithShape="0"/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19EC573F-9A12-4F2A-9EB4-4B3F2BFA84F5}"/>
                  </a:ext>
                </a:extLst>
              </p:cNvPr>
              <p:cNvSpPr/>
              <p:nvPr/>
            </p:nvSpPr>
            <p:spPr>
              <a:xfrm>
                <a:off x="1025719" y="131204"/>
                <a:ext cx="357808" cy="349498"/>
              </a:xfrm>
              <a:prstGeom prst="ellips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23" name="Прямая со стрелкой 22">
                <a:extLst>
                  <a:ext uri="{FF2B5EF4-FFF2-40B4-BE49-F238E27FC236}">
                    <a16:creationId xmlns:a16="http://schemas.microsoft.com/office/drawing/2014/main" id="{62F7F489-FE26-42D5-9693-70FBDA29C5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953" y="305953"/>
                <a:ext cx="516654" cy="178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Надпись 2">
                    <a:extLst>
                      <a:ext uri="{FF2B5EF4-FFF2-40B4-BE49-F238E27FC236}">
                        <a16:creationId xmlns:a16="http://schemas.microsoft.com/office/drawing/2014/main" id="{20566AA9-ACB9-4AD3-A4DA-E4FA4A1DE4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8466" y="98408"/>
                    <a:ext cx="1191370" cy="4420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acc>
                        </m:oMath>
                      </m:oMathPara>
                    </a14:m>
                    <a:endParaRPr lang="ru-RU" sz="1400" dirty="0"/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endParaRPr lang="ru-RU" sz="1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Надпись 2">
                    <a:extLst>
                      <a:ext uri="{FF2B5EF4-FFF2-40B4-BE49-F238E27FC236}">
                        <a16:creationId xmlns:a16="http://schemas.microsoft.com/office/drawing/2014/main" id="{20566AA9-ACB9-4AD3-A4DA-E4FA4A1DE4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18466" y="98408"/>
                    <a:ext cx="1191370" cy="44204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Надпись 2">
              <a:extLst>
                <a:ext uri="{FF2B5EF4-FFF2-40B4-BE49-F238E27FC236}">
                  <a16:creationId xmlns:a16="http://schemas.microsoft.com/office/drawing/2014/main" id="{40E1EB95-9E56-4906-A942-CDF56DC04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2945" y="305171"/>
              <a:ext cx="22606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 descr="Picture background">
            <a:extLst>
              <a:ext uri="{FF2B5EF4-FFF2-40B4-BE49-F238E27FC236}">
                <a16:creationId xmlns:a16="http://schemas.microsoft.com/office/drawing/2014/main" id="{6766F67D-B291-4988-92AB-D7660496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579" y="132961"/>
            <a:ext cx="138250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73494-8E3D-4D69-A356-4358E3F5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10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396549E-8B33-435A-B126-953BDA2BE8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2138107"/>
              </p:ext>
            </p:extLst>
          </p:nvPr>
        </p:nvGraphicFramePr>
        <p:xfrm>
          <a:off x="624444" y="1690688"/>
          <a:ext cx="5181600" cy="2207076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1510531442"/>
                    </a:ext>
                  </a:extLst>
                </a:gridCol>
              </a:tblGrid>
              <a:tr h="282860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 массой 3 кг, движущийся со скоростью 10 </a:t>
                      </a:r>
                      <a:r>
                        <a:rPr lang="ru-RU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м/с</a:t>
                      </a: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соударяется с неподвижным шаром массой 2 кг. Определите скорость шаров после удара, если они стали двигаться как единое целое.</a:t>
                      </a:r>
                    </a:p>
                  </a:txBody>
                  <a:tcPr marL="6258" marR="6258" marT="6258" marB="62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720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FA562C56-101E-422C-AB6E-094F4E2FDC8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ru-RU" i="1" dirty="0"/>
                  <a:t>3. Закон сохранения импульса (ЗСИ) в векторной форме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+0=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</m:acc>
                  </m:oMath>
                </a14:m>
                <a:endParaRPr lang="ru-RU" dirty="0"/>
              </a:p>
              <a:p>
                <a:r>
                  <a:rPr lang="ru-RU" i="1" dirty="0"/>
                  <a:t>4. Закон сохранения импульса (ЗСИ) в проекции 0х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endParaRPr lang="ru-RU" dirty="0"/>
              </a:p>
              <a:p>
                <a:r>
                  <a:rPr lang="ru-RU" i="1" dirty="0"/>
                  <a:t>5. Выражаем неизвестное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𝜗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dirty="0"/>
              </a:p>
              <a:p>
                <a:r>
                  <a:rPr lang="en-US" i="1" dirty="0"/>
                  <a:t>6</a:t>
                </a:r>
                <a:r>
                  <a:rPr lang="ru-RU" i="1" dirty="0"/>
                  <a:t>. Вычисляем.</a:t>
                </a: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𝜗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3∙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(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ru-RU" dirty="0"/>
              </a:p>
              <a:p>
                <a:r>
                  <a:rPr lang="ru-RU" dirty="0"/>
                  <a:t>Ответ: 6 м/с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FA562C56-101E-422C-AB6E-094F4E2FD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12" t="-2801" b="-2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B0706-DAF3-45F9-94AB-874E8C1AFD88}"/>
              </a:ext>
            </a:extLst>
          </p:cNvPr>
          <p:cNvSpPr/>
          <p:nvPr/>
        </p:nvSpPr>
        <p:spPr>
          <a:xfrm>
            <a:off x="417616" y="4045605"/>
            <a:ext cx="56021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Решение:</a:t>
            </a:r>
          </a:p>
          <a:p>
            <a:pPr lvl="0"/>
            <a:r>
              <a:rPr lang="ru-RU" sz="2000" i="1" dirty="0"/>
              <a:t>1. Рисунок до взаимодействия. </a:t>
            </a:r>
          </a:p>
          <a:p>
            <a:pPr lvl="0"/>
            <a:endParaRPr lang="ru-RU" sz="2000" i="1" dirty="0"/>
          </a:p>
          <a:p>
            <a:pPr lvl="0"/>
            <a:endParaRPr lang="ru-RU" sz="2000" i="1" dirty="0"/>
          </a:p>
          <a:p>
            <a:pPr lvl="0"/>
            <a:r>
              <a:rPr lang="ru-RU" sz="2000" i="1" dirty="0"/>
              <a:t>2. Рисунок после взаимодействия</a:t>
            </a:r>
            <a:endParaRPr lang="ru-RU" sz="20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2E297DA-A364-4C56-B4BF-07009D5289EA}"/>
              </a:ext>
            </a:extLst>
          </p:cNvPr>
          <p:cNvGrpSpPr/>
          <p:nvPr/>
        </p:nvGrpSpPr>
        <p:grpSpPr>
          <a:xfrm>
            <a:off x="1042534" y="4766974"/>
            <a:ext cx="2530475" cy="676274"/>
            <a:chOff x="0" y="0"/>
            <a:chExt cx="2001592" cy="49179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56FEFC55-0324-4FB9-A018-ACE1D6A14AA1}"/>
                </a:ext>
              </a:extLst>
            </p:cNvPr>
            <p:cNvGrpSpPr/>
            <p:nvPr/>
          </p:nvGrpSpPr>
          <p:grpSpPr>
            <a:xfrm>
              <a:off x="0" y="0"/>
              <a:ext cx="1965812" cy="473433"/>
              <a:chOff x="0" y="0"/>
              <a:chExt cx="1965812" cy="473433"/>
            </a:xfrm>
          </p:grpSpPr>
          <p:cxnSp>
            <p:nvCxnSpPr>
              <p:cNvPr id="11" name="Прямая со стрелкой 10">
                <a:extLst>
                  <a:ext uri="{FF2B5EF4-FFF2-40B4-BE49-F238E27FC236}">
                    <a16:creationId xmlns:a16="http://schemas.microsoft.com/office/drawing/2014/main" id="{FF9BB456-5545-4F97-BE4E-A93A6E81B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3200"/>
                <a:ext cx="1965812" cy="102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44CF7A4C-8CC4-46E4-BFDE-8ECE16483EF4}"/>
                  </a:ext>
                </a:extLst>
              </p:cNvPr>
              <p:cNvSpPr/>
              <p:nvPr/>
            </p:nvSpPr>
            <p:spPr>
              <a:xfrm>
                <a:off x="379527" y="149418"/>
                <a:ext cx="314077" cy="298174"/>
              </a:xfrm>
              <a:prstGeom prst="ellipse">
                <a:avLst/>
              </a:prstGeom>
              <a:effectLst>
                <a:reflection blurRad="6350" stA="50000" endA="300" endPos="55000" dir="5400000" sy="-100000" algn="bl" rotWithShape="0"/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7656647F-D6E9-4CC2-A5DF-D7743D70A65C}"/>
                  </a:ext>
                </a:extLst>
              </p:cNvPr>
              <p:cNvSpPr/>
              <p:nvPr/>
            </p:nvSpPr>
            <p:spPr>
              <a:xfrm>
                <a:off x="1285975" y="97735"/>
                <a:ext cx="357808" cy="349498"/>
              </a:xfrm>
              <a:prstGeom prst="ellips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439748F0-DC36-42BD-B70F-E6FA3705ECE6}"/>
                  </a:ext>
                </a:extLst>
              </p:cNvPr>
              <p:cNvGrpSpPr/>
              <p:nvPr/>
            </p:nvGrpSpPr>
            <p:grpSpPr>
              <a:xfrm>
                <a:off x="604153" y="0"/>
                <a:ext cx="480694" cy="302899"/>
                <a:chOff x="604153" y="0"/>
                <a:chExt cx="480694" cy="302899"/>
              </a:xfrm>
            </p:grpSpPr>
            <p:sp>
              <p:nvSpPr>
                <p:cNvPr id="15" name="Надпись 2">
                  <a:extLst>
                    <a:ext uri="{FF2B5EF4-FFF2-40B4-BE49-F238E27FC236}">
                      <a16:creationId xmlns:a16="http://schemas.microsoft.com/office/drawing/2014/main" id="{3F16A313-456F-405C-8200-8D5BCC1516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4153" y="12853"/>
                  <a:ext cx="480694" cy="290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1400" kern="1200" baseline="-250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ϑ</a:t>
                  </a:r>
                  <a:r>
                    <a:rPr lang="en-US" sz="1400" kern="1200" baseline="-250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6" name="Прямая со стрелкой 15">
                  <a:extLst>
                    <a:ext uri="{FF2B5EF4-FFF2-40B4-BE49-F238E27FC236}">
                      <a16:creationId xmlns:a16="http://schemas.microsoft.com/office/drawing/2014/main" id="{81351F97-8BBB-46B3-8D03-E347ED149D37}"/>
                    </a:ext>
                  </a:extLst>
                </p:cNvPr>
                <p:cNvCxnSpPr/>
                <p:nvPr/>
              </p:nvCxnSpPr>
              <p:spPr>
                <a:xfrm>
                  <a:off x="757214" y="0"/>
                  <a:ext cx="16697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6CCF5765-7BF8-4B82-A1E2-5E7E0A298416}"/>
                </a:ext>
              </a:extLst>
            </p:cNvPr>
            <p:cNvCxnSpPr/>
            <p:nvPr/>
          </p:nvCxnSpPr>
          <p:spPr>
            <a:xfrm>
              <a:off x="530601" y="296517"/>
              <a:ext cx="3935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Надпись 2">
              <a:extLst>
                <a:ext uri="{FF2B5EF4-FFF2-40B4-BE49-F238E27FC236}">
                  <a16:creationId xmlns:a16="http://schemas.microsoft.com/office/drawing/2014/main" id="{9269C1A7-BCF1-4C95-9FB6-AE4A76C34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980" y="224955"/>
              <a:ext cx="226612" cy="26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7682AEE-ECF6-466B-9E2E-2C489CE16918}"/>
              </a:ext>
            </a:extLst>
          </p:cNvPr>
          <p:cNvGrpSpPr/>
          <p:nvPr/>
        </p:nvGrpSpPr>
        <p:grpSpPr>
          <a:xfrm>
            <a:off x="875591" y="5807192"/>
            <a:ext cx="3076879" cy="692036"/>
            <a:chOff x="-9445" y="98345"/>
            <a:chExt cx="2318960" cy="47352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93A0707C-AD6A-4CAA-AEA7-4BD2DFEF2FA9}"/>
                </a:ext>
              </a:extLst>
            </p:cNvPr>
            <p:cNvGrpSpPr/>
            <p:nvPr/>
          </p:nvGrpSpPr>
          <p:grpSpPr>
            <a:xfrm>
              <a:off x="-9445" y="98345"/>
              <a:ext cx="2318960" cy="441770"/>
              <a:chOff x="-9446" y="98408"/>
              <a:chExt cx="2319282" cy="442040"/>
            </a:xfrm>
          </p:grpSpPr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id="{41F3047D-D5BC-49C3-BF4B-A383AFD060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446" y="476874"/>
                <a:ext cx="1997272" cy="180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6CA2EC20-0FA8-4305-ADA0-654697B6AE09}"/>
                  </a:ext>
                </a:extLst>
              </p:cNvPr>
              <p:cNvSpPr/>
              <p:nvPr/>
            </p:nvSpPr>
            <p:spPr>
              <a:xfrm>
                <a:off x="740033" y="187746"/>
                <a:ext cx="314077" cy="298174"/>
              </a:xfrm>
              <a:prstGeom prst="ellipse">
                <a:avLst/>
              </a:prstGeom>
              <a:effectLst>
                <a:reflection blurRad="6350" stA="50000" endA="300" endPos="55000" dir="5400000" sy="-100000" algn="bl" rotWithShape="0"/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BD0DCD91-E3EA-4D1B-8815-7F3369FBC4AC}"/>
                  </a:ext>
                </a:extLst>
              </p:cNvPr>
              <p:cNvSpPr/>
              <p:nvPr/>
            </p:nvSpPr>
            <p:spPr>
              <a:xfrm>
                <a:off x="1025719" y="131204"/>
                <a:ext cx="357808" cy="349498"/>
              </a:xfrm>
              <a:prstGeom prst="ellips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23" name="Прямая со стрелкой 22">
                <a:extLst>
                  <a:ext uri="{FF2B5EF4-FFF2-40B4-BE49-F238E27FC236}">
                    <a16:creationId xmlns:a16="http://schemas.microsoft.com/office/drawing/2014/main" id="{F044C5B7-DAE7-41A6-8F60-F77F838668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953" y="305953"/>
                <a:ext cx="516654" cy="178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Надпись 2">
                    <a:extLst>
                      <a:ext uri="{FF2B5EF4-FFF2-40B4-BE49-F238E27FC236}">
                        <a16:creationId xmlns:a16="http://schemas.microsoft.com/office/drawing/2014/main" id="{DC13A556-6FE2-4DFC-9C01-F04947B013B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8466" y="98408"/>
                    <a:ext cx="1191370" cy="4420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acc>
                        </m:oMath>
                      </m:oMathPara>
                    </a14:m>
                    <a:endParaRPr lang="ru-RU" sz="1400" dirty="0"/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endParaRPr lang="ru-RU" sz="1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Надпись 2">
                    <a:extLst>
                      <a:ext uri="{FF2B5EF4-FFF2-40B4-BE49-F238E27FC236}">
                        <a16:creationId xmlns:a16="http://schemas.microsoft.com/office/drawing/2014/main" id="{DC13A556-6FE2-4DFC-9C01-F04947B013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18466" y="98408"/>
                    <a:ext cx="1191370" cy="44204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Надпись 2">
              <a:extLst>
                <a:ext uri="{FF2B5EF4-FFF2-40B4-BE49-F238E27FC236}">
                  <a16:creationId xmlns:a16="http://schemas.microsoft.com/office/drawing/2014/main" id="{C5B59D2A-D032-4468-84A9-8E90365C7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2945" y="305171"/>
              <a:ext cx="22606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 descr="Picture background">
            <a:extLst>
              <a:ext uri="{FF2B5EF4-FFF2-40B4-BE49-F238E27FC236}">
                <a16:creationId xmlns:a16="http://schemas.microsoft.com/office/drawing/2014/main" id="{B215875D-F603-4C2A-A322-2DD8C5CB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579" y="132961"/>
            <a:ext cx="138250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F6120E-0C73-4CC1-8F25-1A6C9A852B7A}"/>
              </a:ext>
            </a:extLst>
          </p:cNvPr>
          <p:cNvSpPr/>
          <p:nvPr/>
        </p:nvSpPr>
        <p:spPr>
          <a:xfrm>
            <a:off x="3919846" y="2421070"/>
            <a:ext cx="42335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Удачи на ОГЭ!</a:t>
            </a:r>
          </a:p>
        </p:txBody>
      </p:sp>
    </p:spTree>
    <p:extLst>
      <p:ext uri="{BB962C8B-B14F-4D97-AF65-F5344CB8AC3E}">
        <p14:creationId xmlns:p14="http://schemas.microsoft.com/office/powerpoint/2010/main" val="209863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E4F52-FA34-4708-BB13-25E21581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7" y="0"/>
            <a:ext cx="11230263" cy="10656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Общая характеристика. </a:t>
            </a:r>
            <a:br>
              <a:rPr lang="ru-RU" dirty="0"/>
            </a:br>
            <a:r>
              <a:rPr lang="ru-RU" dirty="0"/>
              <a:t>Перечень элементов содержания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706FF-93A7-4B16-8905-5858F4221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789" y="1307254"/>
            <a:ext cx="5901211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Линия 7 – задание с кратким ответом в виде числа, задание базового уровня сложности, проверяют умение вычислять значение физических величин,</a:t>
            </a:r>
            <a:r>
              <a:rPr lang="en-US" sz="2000" dirty="0"/>
              <a:t> </a:t>
            </a:r>
            <a:r>
              <a:rPr lang="ru-RU" sz="2000" dirty="0"/>
              <a:t> максимальный балл –1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8A37CCE-CE46-456F-BC73-0736A2A03A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4166106"/>
              </p:ext>
            </p:extLst>
          </p:nvPr>
        </p:nvGraphicFramePr>
        <p:xfrm>
          <a:off x="111662" y="2692194"/>
          <a:ext cx="5984338" cy="4161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169">
                  <a:extLst>
                    <a:ext uri="{9D8B030D-6E8A-4147-A177-3AD203B41FA5}">
                      <a16:colId xmlns:a16="http://schemas.microsoft.com/office/drawing/2014/main" val="3428213497"/>
                    </a:ext>
                  </a:extLst>
                </a:gridCol>
                <a:gridCol w="2992169">
                  <a:extLst>
                    <a:ext uri="{9D8B030D-6E8A-4147-A177-3AD203B41FA5}">
                      <a16:colId xmlns:a16="http://schemas.microsoft.com/office/drawing/2014/main" val="297702010"/>
                    </a:ext>
                  </a:extLst>
                </a:gridCol>
              </a:tblGrid>
              <a:tr h="381745">
                <a:tc>
                  <a:txBody>
                    <a:bodyPr/>
                    <a:lstStyle/>
                    <a:p>
                      <a:r>
                        <a:rPr lang="ru-RU" dirty="0"/>
                        <a:t>Что нужно знать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Что нужно уметь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24678"/>
                  </a:ext>
                </a:extLst>
              </a:tr>
              <a:tr h="3439677">
                <a:tc>
                  <a:txBody>
                    <a:bodyPr/>
                    <a:lstStyle/>
                    <a:p>
                      <a:r>
                        <a:rPr lang="ru-RU" sz="2200" dirty="0"/>
                        <a:t>Импульс, механическая работа и мощность, механическая энергия,  простые механизмы, давление твердых тел, гидростатическое давление, сила Архимеда, механические колебания и волны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Различать основные свойства механических явлений и процессов. Вычислять значение физических величин в стандартных учебных ситуациях, используя изученные формулы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72343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5A8C9BE0-411C-4188-B3A5-72AAFA603F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903160"/>
                  </p:ext>
                </p:extLst>
              </p:nvPr>
            </p:nvGraphicFramePr>
            <p:xfrm>
              <a:off x="6213929" y="1124982"/>
              <a:ext cx="5866409" cy="4915091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56089">
                      <a:extLst>
                        <a:ext uri="{9D8B030D-6E8A-4147-A177-3AD203B41FA5}">
                          <a16:colId xmlns:a16="http://schemas.microsoft.com/office/drawing/2014/main" val="1407991657"/>
                        </a:ext>
                      </a:extLst>
                    </a:gridCol>
                    <a:gridCol w="5510320">
                      <a:extLst>
                        <a:ext uri="{9D8B030D-6E8A-4147-A177-3AD203B41FA5}">
                          <a16:colId xmlns:a16="http://schemas.microsoft.com/office/drawing/2014/main" val="3963108266"/>
                        </a:ext>
                      </a:extLst>
                    </a:gridCol>
                  </a:tblGrid>
                  <a:tr h="26526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Импульс тела – векторная физическая величина. </a:t>
                          </a:r>
                        </a:p>
                        <a:p>
                          <a:pPr inden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16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6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ru-RU" sz="16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ru-RU" sz="16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ru-RU" sz="16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ru-RU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6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𝜗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1600" b="1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inden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Импульс системы тел</a:t>
                          </a: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r>
                            <a:rPr lang="ru-RU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Изменение импульса. Импульс силы</a:t>
                          </a: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49471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1" u="none" strike="noStrike" kern="1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Закон сохранения импульса для замкнутой системы тел:</a:t>
                          </a:r>
                          <a:r>
                            <a:rPr lang="en-US" sz="1600" b="1" u="none" strike="noStrike" kern="1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ru-RU" sz="16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ru-RU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160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ru-RU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160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𝑐𝑜𝑛𝑠𝑡</m:t>
                              </m:r>
                            </m:oMath>
                          </a14:m>
                          <a:endParaRPr lang="ru-RU" sz="16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inden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1" u="none" strike="noStrike" kern="1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Реактивное движение.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8875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Механическая работа. Формула для вычисления работы силы:</a:t>
                          </a:r>
                          <a:r>
                            <a:rPr lang="ru-RU" sz="1600" b="0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𝑐𝑜𝑠</m:t>
                              </m:r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oMath>
                          </a14:m>
                          <a:endParaRPr lang="ru-RU" sz="1600" b="0" i="0" u="none" strike="noStrike" kern="12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Механическая мощность:</a:t>
                          </a:r>
                          <a:r>
                            <a:rPr lang="ru-RU" sz="1600" b="0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sz="16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endPara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539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Кинетическая и потенциальная энергия.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Формула для вычисления кинетической энергии:</a:t>
                          </a:r>
                          <a:endParaRPr lang="en-US" sz="1600" b="1" i="0" u="none" strike="noStrike" kern="12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Е</m:t>
                                  </m:r>
                                </m:e>
                                <m:sub>
                                  <m:r>
                                    <a:rPr lang="en-US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к</m:t>
                                  </m:r>
                                </m:sub>
                              </m:sSub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lang="en-US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ru-RU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𝜗</m:t>
                                      </m:r>
                                    </m:e>
                                    <m:sup>
                                      <m:r>
                                        <a:rPr lang="en-US" sz="180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inden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Теорема о кинетической энергии. </a:t>
                          </a:r>
                        </a:p>
                        <a:p>
                          <a:pPr inden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Формула для вычисления потенциальной энергии тела, поднятого над Землёй: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Е</m:t>
                                  </m:r>
                                </m:e>
                                <m:sub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oMath>
                          </a14:m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32689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5A8C9BE0-411C-4188-B3A5-72AAFA603F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903160"/>
                  </p:ext>
                </p:extLst>
              </p:nvPr>
            </p:nvGraphicFramePr>
            <p:xfrm>
              <a:off x="6213929" y="1124982"/>
              <a:ext cx="5866409" cy="4915091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56089">
                      <a:extLst>
                        <a:ext uri="{9D8B030D-6E8A-4147-A177-3AD203B41FA5}">
                          <a16:colId xmlns:a16="http://schemas.microsoft.com/office/drawing/2014/main" val="1407991657"/>
                        </a:ext>
                      </a:extLst>
                    </a:gridCol>
                    <a:gridCol w="5510320">
                      <a:extLst>
                        <a:ext uri="{9D8B030D-6E8A-4147-A177-3AD203B41FA5}">
                          <a16:colId xmlns:a16="http://schemas.microsoft.com/office/drawing/2014/main" val="3963108266"/>
                        </a:ext>
                      </a:extLst>
                    </a:gridCol>
                  </a:tblGrid>
                  <a:tr h="13437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519" t="-2262" r="-331" b="-268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4947154"/>
                      </a:ext>
                    </a:extLst>
                  </a:tr>
                  <a:tr h="85610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519" t="-161429" r="-331" b="-32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8875212"/>
                      </a:ext>
                    </a:extLst>
                  </a:tr>
                  <a:tr h="926656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519" t="-240789" r="-331" b="-198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0539354"/>
                      </a:ext>
                    </a:extLst>
                  </a:tr>
                  <a:tr h="178854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519" t="-176190" r="-331" b="-2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32689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952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96032-7707-4816-BDF0-3A334B7C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283" y="0"/>
            <a:ext cx="10515600" cy="1153814"/>
          </a:xfrm>
        </p:spPr>
        <p:txBody>
          <a:bodyPr/>
          <a:lstStyle/>
          <a:p>
            <a:pPr algn="ctr"/>
            <a:r>
              <a:rPr lang="ru-RU" dirty="0"/>
              <a:t>Перечень элементов содержания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D77F431A-18E5-403F-87E6-E0D1260B3B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755289"/>
                  </p:ext>
                </p:extLst>
              </p:nvPr>
            </p:nvGraphicFramePr>
            <p:xfrm>
              <a:off x="49481" y="1060716"/>
              <a:ext cx="5951517" cy="5774633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69418">
                      <a:extLst>
                        <a:ext uri="{9D8B030D-6E8A-4147-A177-3AD203B41FA5}">
                          <a16:colId xmlns:a16="http://schemas.microsoft.com/office/drawing/2014/main" val="1407991657"/>
                        </a:ext>
                      </a:extLst>
                    </a:gridCol>
                    <a:gridCol w="5582099">
                      <a:extLst>
                        <a:ext uri="{9D8B030D-6E8A-4147-A177-3AD203B41FA5}">
                          <a16:colId xmlns:a16="http://schemas.microsoft.com/office/drawing/2014/main" val="3963108266"/>
                        </a:ext>
                      </a:extLst>
                    </a:gridCol>
                  </a:tblGrid>
                  <a:tr h="173219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Механическая энергия: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Е=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Е</m:t>
                                  </m:r>
                                </m:e>
                                <m:sub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к</m:t>
                                  </m:r>
                                </m:sub>
                              </m:sSub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Е</m:t>
                                  </m:r>
                                </m:e>
                                <m:sub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en-US" sz="1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Закон сохранения механической энергии. </a:t>
                          </a:r>
                          <a:r>
                            <a:rPr lang="ru-RU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Формула для закона сохранения механической энергии в отсутствие сил трения: 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 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const.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Превращение механической энергии при наличии силы трения 	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4947154"/>
                      </a:ext>
                    </a:extLst>
                  </a:tr>
                  <a:tr h="169554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Простые механизмы. «Золотое правило» механики.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Рычаг. </a:t>
                          </a:r>
                          <a:r>
                            <a:rPr lang="ru-RU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Момент силы: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𝐹𝑙</m:t>
                              </m:r>
                            </m:oMath>
                          </a14:m>
                          <a:endParaRPr lang="ru-RU" sz="1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Условие равновесия рычага:</a:t>
                          </a:r>
                          <a:r>
                            <a:rPr lang="en-US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+⋯=0</m:t>
                              </m:r>
                            </m:oMath>
                          </a14:m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Подвижный и неподвижный блоки.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КПД простых механизмов, </a:t>
                          </a: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А</m:t>
                                      </m:r>
                                    </m:e>
                                    <m:sub>
                                      <m:r>
                                        <a:rPr lang="en-US" sz="18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полезная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А</m:t>
                                      </m:r>
                                    </m:e>
                                    <m:sub>
                                      <m:r>
                                        <a:rPr lang="en-US" sz="18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затраченная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8875212"/>
                      </a:ext>
                    </a:extLst>
                  </a:tr>
                  <a:tr h="1933531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Давление твёрдого тела. </a:t>
                          </a:r>
                          <a:r>
                            <a:rPr lang="ru-RU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Формула для вычисления давления твёрдого тела:</a:t>
                          </a: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den>
                              </m:f>
                            </m:oMath>
                          </a14:m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Давление газа. Атмосферное давление.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Гидростатическое давление внутри жидкости.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Формула для вычисления давления внутри жидкости: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𝜌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𝑔h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атм</m:t>
                                  </m:r>
                                </m:sub>
                              </m:sSub>
                            </m:oMath>
                          </a14:m>
                          <a:endParaRPr lang="ru-RU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539354"/>
                      </a:ext>
                    </a:extLst>
                  </a:tr>
                  <a:tr h="386984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Закон Паскаля. Гидравлический пресс 	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862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D77F431A-18E5-403F-87E6-E0D1260B3B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755289"/>
                  </p:ext>
                </p:extLst>
              </p:nvPr>
            </p:nvGraphicFramePr>
            <p:xfrm>
              <a:off x="49481" y="1060716"/>
              <a:ext cx="5951517" cy="5774633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69418">
                      <a:extLst>
                        <a:ext uri="{9D8B030D-6E8A-4147-A177-3AD203B41FA5}">
                          <a16:colId xmlns:a16="http://schemas.microsoft.com/office/drawing/2014/main" val="1407991657"/>
                        </a:ext>
                      </a:extLst>
                    </a:gridCol>
                    <a:gridCol w="5582099">
                      <a:extLst>
                        <a:ext uri="{9D8B030D-6E8A-4147-A177-3AD203B41FA5}">
                          <a16:colId xmlns:a16="http://schemas.microsoft.com/office/drawing/2014/main" val="3963108266"/>
                        </a:ext>
                      </a:extLst>
                    </a:gridCol>
                  </a:tblGrid>
                  <a:tr h="175856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769" t="-1730" r="-328" b="-2321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4947154"/>
                      </a:ext>
                    </a:extLst>
                  </a:tr>
                  <a:tr h="169554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769" t="-105755" r="-328" b="-141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8875212"/>
                      </a:ext>
                    </a:extLst>
                  </a:tr>
                  <a:tr h="1933531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769" t="-180442" r="-328" b="-239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0539354"/>
                      </a:ext>
                    </a:extLst>
                  </a:tr>
                  <a:tr h="386984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Закон Паскаля. Гидравлический пресс 	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8623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Объект 4">
                <a:extLst>
                  <a:ext uri="{FF2B5EF4-FFF2-40B4-BE49-F238E27FC236}">
                    <a16:creationId xmlns:a16="http://schemas.microsoft.com/office/drawing/2014/main" id="{D2A067ED-2B52-402D-B45E-7E45ED49AA83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822957048"/>
                  </p:ext>
                </p:extLst>
              </p:nvPr>
            </p:nvGraphicFramePr>
            <p:xfrm>
              <a:off x="6096000" y="961599"/>
              <a:ext cx="5955475" cy="587375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4405">
                      <a:extLst>
                        <a:ext uri="{9D8B030D-6E8A-4147-A177-3AD203B41FA5}">
                          <a16:colId xmlns:a16="http://schemas.microsoft.com/office/drawing/2014/main" val="1407991657"/>
                        </a:ext>
                      </a:extLst>
                    </a:gridCol>
                    <a:gridCol w="5481070">
                      <a:extLst>
                        <a:ext uri="{9D8B030D-6E8A-4147-A177-3AD203B41FA5}">
                          <a16:colId xmlns:a16="http://schemas.microsoft.com/office/drawing/2014/main" val="39631082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Закон Архимеда. </a:t>
                          </a:r>
                          <a:r>
                            <a:rPr lang="ru-RU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Формула для определения выталкивающей силы, действующей на тело, погружённое в жидкость или газ: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А</m:t>
                                  </m:r>
                                </m:sub>
                              </m:sSub>
                              <m:r>
                                <a:rPr lang="ru-RU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𝜌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𝑔𝑉</m:t>
                              </m:r>
                            </m:oMath>
                          </a14:m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где </a:t>
                          </a:r>
                          <a:r>
                            <a:rPr lang="ru-RU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 объем погруженной в жидкость части тела. Условие плавания тела. Плавание судов и воздухоплавание 	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8875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Механические колебания. Амплитуда, период и частота колебаний.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Формула, связывающая частоту и период колебаний: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den>
                              </m:f>
                            </m:oMath>
                          </a14:m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539354"/>
                      </a:ext>
                    </a:extLst>
                  </a:tr>
                  <a:tr h="264409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Математический и пружинный маятники. Превращение энергии при колебательном движении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3268907"/>
                      </a:ext>
                    </a:extLst>
                  </a:tr>
                  <a:tr h="264409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Затухающие колебания. Вынужденные колебания. Резонанс 	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236452"/>
                      </a:ext>
                    </a:extLst>
                  </a:tr>
                  <a:tr h="159277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Механические волны. Продольные и поперечные волны. </a:t>
                          </a:r>
                          <a:r>
                            <a:rPr lang="ru-RU" sz="1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Длина волны и скорость распространения волны:</a:t>
                          </a: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𝜗</m:t>
                              </m:r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  <m:r>
                                <a:rPr lang="en-US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oMath>
                          </a14:m>
                          <a:endParaRPr lang="ru-RU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4907677"/>
                      </a:ext>
                    </a:extLst>
                  </a:tr>
                  <a:tr h="264409"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14</a:t>
                          </a:r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Звук. Громкость и высота звука. Отражение звуковой волны на границе двух сред. Инфразвук и ультразвук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6671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Объект 4">
                <a:extLst>
                  <a:ext uri="{FF2B5EF4-FFF2-40B4-BE49-F238E27FC236}">
                    <a16:creationId xmlns:a16="http://schemas.microsoft.com/office/drawing/2014/main" id="{D2A067ED-2B52-402D-B45E-7E45ED49AA83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822957048"/>
                  </p:ext>
                </p:extLst>
              </p:nvPr>
            </p:nvGraphicFramePr>
            <p:xfrm>
              <a:off x="6096000" y="961599"/>
              <a:ext cx="5955475" cy="587375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4405">
                      <a:extLst>
                        <a:ext uri="{9D8B030D-6E8A-4147-A177-3AD203B41FA5}">
                          <a16:colId xmlns:a16="http://schemas.microsoft.com/office/drawing/2014/main" val="1407991657"/>
                        </a:ext>
                      </a:extLst>
                    </a:gridCol>
                    <a:gridCol w="5481070">
                      <a:extLst>
                        <a:ext uri="{9D8B030D-6E8A-4147-A177-3AD203B41FA5}">
                          <a16:colId xmlns:a16="http://schemas.microsoft.com/office/drawing/2014/main" val="3963108266"/>
                        </a:ext>
                      </a:extLst>
                    </a:gridCol>
                  </a:tblGrid>
                  <a:tr h="1737360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8899" t="-1754" r="-445" b="-2438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8875212"/>
                      </a:ext>
                    </a:extLst>
                  </a:tr>
                  <a:tr h="1301750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8899" t="-135514" r="-445" b="-2247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053935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Математический и пружинный маятники. Превращение энергии при колебательном движении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32689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Затухающие колебания. Вынужденные колебания. Резонанс 	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23645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ru-RU" b="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8899" t="-476667" r="-445" b="-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490767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14</a:t>
                          </a:r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Звук. Громкость и высота звука. Отражение звуковой волны на границе двух сред. Инфразвук и ультразвук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6671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7094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43C44-45C4-421F-BB77-A9E59BFB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61" y="23449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Задание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51A9D86F-D219-4F0D-99EA-EC00450A84B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02036" y="1386237"/>
                <a:ext cx="6068291" cy="496112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/>
                  <a:t>Решение:</a:t>
                </a:r>
                <a:endParaRPr lang="en-US" dirty="0"/>
              </a:p>
              <a:p>
                <a:r>
                  <a:rPr lang="ru-RU" dirty="0"/>
                  <a:t>Сообщающиеся сосуды с двумя несмешивающимися жидкостями разной плотности.</a:t>
                </a:r>
              </a:p>
              <a:p>
                <a:r>
                  <a:rPr lang="ru-RU" dirty="0"/>
                  <a:t>По закону Паскаля давление жидкостей на одном уровне будут равны.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=1,5</m:t>
                    </m:r>
                  </m:oMath>
                </a14:m>
                <a:endParaRPr lang="en-US" dirty="0"/>
              </a:p>
              <a:p>
                <a:r>
                  <a:rPr lang="ru-RU" dirty="0"/>
                  <a:t>Ответ: </a:t>
                </a:r>
                <a:r>
                  <a:rPr lang="ru-RU" u="sng" dirty="0"/>
                  <a:t>1,5 раза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51A9D86F-D219-4F0D-99EA-EC00450A8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02036" y="1386237"/>
                <a:ext cx="6068291" cy="4961123"/>
              </a:xfrm>
              <a:blipFill>
                <a:blip r:embed="rId2"/>
                <a:stretch>
                  <a:fillRect l="-1506" t="-3071" r="-25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5">
            <a:extLst>
              <a:ext uri="{FF2B5EF4-FFF2-40B4-BE49-F238E27FC236}">
                <a16:creationId xmlns:a16="http://schemas.microsoft.com/office/drawing/2014/main" id="{E22FCC32-FAB7-4CA5-8A8E-44333E20B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70" y="1516865"/>
            <a:ext cx="3524991" cy="448017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 U-образном сосуде находятся две несмешивающиеся жидкости.</a:t>
            </a:r>
            <a:br>
              <a:rPr lang="ru-RU" dirty="0"/>
            </a:br>
            <a:r>
              <a:rPr lang="ru-RU" dirty="0"/>
              <a:t>Во сколько раз плотность жидкости 1 меньше плотности жидкости 2?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B330FEF-599B-4E3A-A26D-F283A9E7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11" y="1622590"/>
            <a:ext cx="2089223" cy="426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E2658DAB-7606-4749-8EDA-B19415E0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939" y="148954"/>
            <a:ext cx="1436019" cy="14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05B4D-9622-42A1-BFA2-A86F3980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2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39204AD-5BF0-47B1-9A04-B8FA67D51FE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1018943"/>
              </p:ext>
            </p:extLst>
          </p:nvPr>
        </p:nvGraphicFramePr>
        <p:xfrm>
          <a:off x="784761" y="3451763"/>
          <a:ext cx="5181600" cy="137160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1766464905"/>
                    </a:ext>
                  </a:extLst>
                </a:gridCol>
              </a:tblGrid>
              <a:tr h="135172">
                <a:tc>
                  <a:txBody>
                    <a:bodyPr/>
                    <a:lstStyle/>
                    <a:p>
                      <a:pPr algn="just"/>
                      <a:endParaRPr lang="ru-RU" sz="9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804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8C48BB0C-CF17-4ED2-9802-33FDD20C07F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А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𝑔𝑉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1 груза: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2 груза: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𝑔𝑉</m:t>
                    </m:r>
                  </m:oMath>
                </a14:m>
                <a:endParaRPr lang="ru-RU" sz="2000" dirty="0"/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Разделим 1 на 2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А1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А2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𝑔𝑉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А1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=2∙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А2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=2∙2,4=4,8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8C48BB0C-CF17-4ED2-9802-33FDD20C0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059" t="-1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">
            <a:extLst>
              <a:ext uri="{FF2B5EF4-FFF2-40B4-BE49-F238E27FC236}">
                <a16:creationId xmlns:a16="http://schemas.microsoft.com/office/drawing/2014/main" id="{ADF24D89-AB97-4D6E-989D-72C5E9A43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27" y="1908413"/>
            <a:ext cx="549431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шара полностью погружены в воду: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 1 на глубину 8 см, шар 2 на глубину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см. Объём шара 1 в 2 раза больше объёма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шара 2. На шар 2 действует выталкивающая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сила, равная 2,4 Н. Определите выталкивающую  силу, действующую на шар 1.</a:t>
            </a:r>
            <a:endParaRPr kumimoji="0" lang="ru-RU" altLang="ru-RU" sz="1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16FF2ADB-E7D0-4EE2-B271-96A001BD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2" y="4001293"/>
            <a:ext cx="1744559" cy="20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A5B1DBC6-9AF5-4772-A1FE-6EC5EED6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579" y="132961"/>
            <a:ext cx="138250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DF1B1-90F9-48E6-BEEF-65FB4C1D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88F7E-BD2D-438C-AE86-D7F1578D8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27" y="1784061"/>
            <a:ext cx="5479473" cy="252668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Лёгкий рычаг находится в равновесии под действием двух сил. Сила </a:t>
            </a:r>
            <a:r>
              <a:rPr lang="ru-RU" i="1" dirty="0"/>
              <a:t>F</a:t>
            </a:r>
            <a:r>
              <a:rPr lang="ru-RU" baseline="-25000" dirty="0"/>
              <a:t>1</a:t>
            </a:r>
            <a:r>
              <a:rPr lang="ru-RU" dirty="0"/>
              <a:t> = 6 Н. Чему равна сила </a:t>
            </a:r>
            <a:r>
              <a:rPr lang="ru-RU" i="1" dirty="0"/>
              <a:t>F</a:t>
            </a:r>
            <a:r>
              <a:rPr lang="ru-RU" baseline="-25000" dirty="0"/>
              <a:t>2</a:t>
            </a:r>
            <a:r>
              <a:rPr lang="ru-RU" dirty="0"/>
              <a:t>, если длина рычага равна 25 см, а плечо силы </a:t>
            </a:r>
            <a:r>
              <a:rPr lang="ru-RU" i="1" dirty="0"/>
              <a:t>F</a:t>
            </a:r>
            <a:r>
              <a:rPr lang="ru-RU" baseline="-25000" dirty="0"/>
              <a:t>1 </a:t>
            </a:r>
            <a:r>
              <a:rPr lang="ru-RU" dirty="0"/>
              <a:t>равно 15 см?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936820E6-39C5-4DAE-AC84-565228E6CB6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62456" y="1690688"/>
                <a:ext cx="5181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dirty="0"/>
                  <a:t>Решение:</a:t>
                </a:r>
                <a:endParaRPr lang="en-US" dirty="0"/>
              </a:p>
              <a:p>
                <a:r>
                  <a:rPr lang="ru-RU" dirty="0"/>
                  <a:t>Так как рычаг находится в равновесии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-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=25-15=10 </a:t>
                </a:r>
                <a:r>
                  <a:rPr lang="ru-RU" dirty="0"/>
                  <a:t>(см)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6∗15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/>
                  <a:t>=9 (Н)</a:t>
                </a:r>
              </a:p>
              <a:p>
                <a:r>
                  <a:rPr lang="ru-RU" dirty="0"/>
                  <a:t>Ответ: 9Н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936820E6-39C5-4DAE-AC84-565228E6C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62456" y="1690688"/>
                <a:ext cx="5181600" cy="4351338"/>
              </a:xfrm>
              <a:blipFill>
                <a:blip r:embed="rId2"/>
                <a:stretch>
                  <a:fillRect l="-1882" t="-2801" b="-2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E3A8B52F-1F9C-43AD-8879-34B46A99D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60" y="3866357"/>
            <a:ext cx="2780805" cy="12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70D2A4B6-FFAB-4A56-BDFA-41DCA79A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579" y="132961"/>
            <a:ext cx="138250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22375-5761-45D7-A96F-45AB5EC7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4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CCD84E7-E9EF-4448-ABBA-7942263590B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4724834"/>
              </p:ext>
            </p:extLst>
          </p:nvPr>
        </p:nvGraphicFramePr>
        <p:xfrm>
          <a:off x="416626" y="1776428"/>
          <a:ext cx="5181600" cy="1536516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4271435581"/>
                    </a:ext>
                  </a:extLst>
                </a:gridCol>
              </a:tblGrid>
              <a:tr h="418032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dirty="0">
                          <a:effectLst/>
                          <a:latin typeface="Times New Roman" panose="02020603050405020304" pitchFamily="18" charset="0"/>
                        </a:rPr>
                        <a:t>На рисунке изображён неподвижный блок, с помощью которого равномерно поднимают груз массой 200 кг. Какую силу при этом прикладывают к свободному концу нити? Трением в блоке и массой нити пренебречь.</a:t>
                      </a:r>
                    </a:p>
                  </a:txBody>
                  <a:tcPr marL="6258" marR="6258" marT="6258" marB="62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9709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0C598DB9-D89E-4114-854D-3BA92444DC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Решение: неподвижный блок не дает выигрыша в силе, только меняет ее направление.</a:t>
                </a:r>
              </a:p>
              <a:p>
                <a:pPr marL="0" indent="0">
                  <a:buNone/>
                </a:pPr>
                <a:r>
                  <a:rPr lang="ru-RU" dirty="0"/>
                  <a:t>Значит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F=200*10=2000 (</a:t>
                </a:r>
                <a:r>
                  <a:rPr lang="ru-RU" dirty="0"/>
                  <a:t>Н)</a:t>
                </a:r>
              </a:p>
              <a:p>
                <a:pPr marL="0" indent="0">
                  <a:buNone/>
                </a:pPr>
                <a:r>
                  <a:rPr lang="ru-RU" dirty="0"/>
                  <a:t>Ответ: </a:t>
                </a:r>
                <a:r>
                  <a:rPr lang="ru-RU" u="sng" dirty="0"/>
                  <a:t>2000</a:t>
                </a:r>
                <a:r>
                  <a:rPr lang="ru-RU" dirty="0"/>
                  <a:t> Н.</a:t>
                </a:r>
              </a:p>
            </p:txBody>
          </p:sp>
        </mc:Choice>
        <mc:Fallback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0C598DB9-D89E-4114-854D-3BA92444DC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471" t="-2241" r="-2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522CEE50-6CE6-411C-BEE2-F97A5EE1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73" y="3616718"/>
            <a:ext cx="1397639" cy="213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217423AA-93DA-4D1F-94DE-A693C515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270" y="126033"/>
            <a:ext cx="138250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675FF-97F1-4751-8983-1851D24C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5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F551E63-16B1-459F-AB9B-C7A729BF33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333494"/>
              </p:ext>
            </p:extLst>
          </p:nvPr>
        </p:nvGraphicFramePr>
        <p:xfrm>
          <a:off x="1624266" y="2026243"/>
          <a:ext cx="3986825" cy="2450916"/>
        </p:xfrm>
        <a:graphic>
          <a:graphicData uri="http://schemas.openxmlformats.org/drawingml/2006/table">
            <a:tbl>
              <a:tblPr/>
              <a:tblGrid>
                <a:gridCol w="3986825">
                  <a:extLst>
                    <a:ext uri="{9D8B030D-6E8A-4147-A177-3AD203B41FA5}">
                      <a16:colId xmlns:a16="http://schemas.microsoft.com/office/drawing/2014/main" val="2468325374"/>
                    </a:ext>
                  </a:extLst>
                </a:gridCol>
              </a:tblGrid>
              <a:tr h="2296373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dirty="0">
                          <a:effectLst/>
                          <a:latin typeface="Times New Roman" panose="02020603050405020304" pitchFamily="18" charset="0"/>
                        </a:rPr>
                        <a:t>На рисунке изображён подвижный блок, с помощью которого, прикладывая к свободному концу нити силу величиной 30 Н, равномерно поднимают груз.</a:t>
                      </a:r>
                    </a:p>
                    <a:p>
                      <a:pPr algn="just"/>
                      <a:r>
                        <a:rPr lang="ru-RU" sz="2000" b="0" i="0" dirty="0">
                          <a:effectLst/>
                          <a:latin typeface="Times New Roman" panose="02020603050405020304" pitchFamily="18" charset="0"/>
                        </a:rPr>
                        <a:t>Чему равна масса поднимаемого груза, если трением пренебречь, а нить и блок считать невесомыми?</a:t>
                      </a:r>
                    </a:p>
                  </a:txBody>
                  <a:tcPr marL="6258" marR="6258" marT="6258" marB="62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17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CDC78A8-0C3A-4423-A9AF-EB609A62A5F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ru-RU" dirty="0"/>
                  <a:t>Решение:</a:t>
                </a:r>
              </a:p>
              <a:p>
                <a:r>
                  <a:rPr lang="ru-RU" dirty="0"/>
                  <a:t>Подвижный блок дает выигрыш в силе в 2 раза.</a:t>
                </a:r>
              </a:p>
              <a:p>
                <a:r>
                  <a:rPr lang="ru-RU" dirty="0"/>
                  <a:t>Соответственно силой 30 Н поднимаем груз, весом 60Н.</a:t>
                </a: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=6 (кг)</m:t>
                    </m:r>
                  </m:oMath>
                </a14:m>
                <a:endParaRPr lang="ru-RU" dirty="0"/>
              </a:p>
              <a:p>
                <a:r>
                  <a:rPr lang="ru-RU" dirty="0"/>
                  <a:t>Ответ: </a:t>
                </a:r>
                <a:r>
                  <a:rPr lang="ru-RU" u="sng" dirty="0"/>
                  <a:t>6 кг</a:t>
                </a:r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CDC78A8-0C3A-4423-A9AF-EB609A62A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69" name="Picture 1" descr="undefined">
            <a:extLst>
              <a:ext uri="{FF2B5EF4-FFF2-40B4-BE49-F238E27FC236}">
                <a16:creationId xmlns:a16="http://schemas.microsoft.com/office/drawing/2014/main" id="{39BB0DEA-B36D-41E4-8816-D4F42F626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" y="1981632"/>
            <a:ext cx="1572132" cy="23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22E5738F-4AD6-4CC8-BF6C-7F832D2C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579" y="132961"/>
            <a:ext cx="138250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314EA-94E4-401D-AB14-30AFFB72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6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A90D3AA-B173-4101-8C5A-79AE9CEFC5F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9497607"/>
              </p:ext>
            </p:extLst>
          </p:nvPr>
        </p:nvGraphicFramePr>
        <p:xfrm>
          <a:off x="190006" y="1594439"/>
          <a:ext cx="5717968" cy="1932756"/>
        </p:xfrm>
        <a:graphic>
          <a:graphicData uri="http://schemas.openxmlformats.org/drawingml/2006/table">
            <a:tbl>
              <a:tblPr/>
              <a:tblGrid>
                <a:gridCol w="5717968">
                  <a:extLst>
                    <a:ext uri="{9D8B030D-6E8A-4147-A177-3AD203B41FA5}">
                      <a16:colId xmlns:a16="http://schemas.microsoft.com/office/drawing/2014/main" val="3615457687"/>
                    </a:ext>
                  </a:extLst>
                </a:gridCol>
              </a:tblGrid>
              <a:tr h="418032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 брошено вертикально вверх. На рисунке показан график зависимости кинетической энергии тела от его высоты над точкой броска.</a:t>
                      </a:r>
                    </a:p>
                  </a:txBody>
                  <a:tcPr marL="6258" marR="6258" marT="6258" marB="62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790153"/>
                  </a:ext>
                </a:extLst>
              </a:tr>
              <a:tr h="429044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Чему равна потенциальная энергия тела на высоте 2 м относительно точки броска? Сопротивлением воздуха пренебречь. Потенциальную энергию тела в точке броска считать равной нулю.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853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DC5180B1-51E7-44A5-86FB-387E0FD3DA8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0" y="1573834"/>
                <a:ext cx="5717968" cy="5029229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Изучаем график. Дана зависимость кинетической энергии движения тела от высоты. В нижней точке бросания кинетическая энергия тела будет максимальна.  Потенциальная энергия равна 0. Полная механическая энергия в этой точке равна кинетической энергии и равна Е=9Дж.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высоте 2м кинетическая энергия равна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 Дж. Полная энергия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Е=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отсюда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=Е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=9−6=3 (Дж)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3 Дж.</a:t>
                </a:r>
              </a:p>
            </p:txBody>
          </p:sp>
        </mc:Choice>
        <mc:Fallback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DC5180B1-51E7-44A5-86FB-387E0FD3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0" y="1573834"/>
                <a:ext cx="5717968" cy="5029229"/>
              </a:xfrm>
              <a:blipFill>
                <a:blip r:embed="rId2"/>
                <a:stretch>
                  <a:fillRect l="-1173" t="-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" descr="undefined">
            <a:extLst>
              <a:ext uri="{FF2B5EF4-FFF2-40B4-BE49-F238E27FC236}">
                <a16:creationId xmlns:a16="http://schemas.microsoft.com/office/drawing/2014/main" id="{5E144833-1BAB-4DDF-91E8-0A3553DA9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96" y="3646814"/>
            <a:ext cx="3312226" cy="284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D70AAB7-0B51-4CC9-9B5B-220909B6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579" y="132961"/>
            <a:ext cx="1382504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1404</Words>
  <Application>Microsoft Office PowerPoint</Application>
  <PresentationFormat>Широкоэкранный</PresentationFormat>
  <Paragraphs>174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MathJax_Main</vt:lpstr>
      <vt:lpstr>Times New Roman</vt:lpstr>
      <vt:lpstr>Тема Office</vt:lpstr>
      <vt:lpstr>Физика ОГЭ  Задание 7</vt:lpstr>
      <vt:lpstr>Общая характеристика.  Перечень элементов содержания</vt:lpstr>
      <vt:lpstr>Перечень элементов содержания</vt:lpstr>
      <vt:lpstr>Задание 1</vt:lpstr>
      <vt:lpstr>Задание 2</vt:lpstr>
      <vt:lpstr>Задание 3</vt:lpstr>
      <vt:lpstr>Задание 4</vt:lpstr>
      <vt:lpstr>Задание 5</vt:lpstr>
      <vt:lpstr>Задание 6</vt:lpstr>
      <vt:lpstr>Задание 7</vt:lpstr>
      <vt:lpstr>Задание 8</vt:lpstr>
      <vt:lpstr>Задание 9</vt:lpstr>
      <vt:lpstr>Задание 10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Татьяна Арнаутова</cp:lastModifiedBy>
  <cp:revision>37</cp:revision>
  <dcterms:created xsi:type="dcterms:W3CDTF">2025-01-10T06:09:35Z</dcterms:created>
  <dcterms:modified xsi:type="dcterms:W3CDTF">2025-03-07T03:29:15Z</dcterms:modified>
</cp:coreProperties>
</file>