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  <p:sldMasterId id="2147483709" r:id="rId5"/>
    <p:sldMasterId id="2147483721" r:id="rId6"/>
    <p:sldMasterId id="2147483735" r:id="rId7"/>
    <p:sldMasterId id="2147483749" r:id="rId8"/>
    <p:sldMasterId id="2147483763" r:id="rId9"/>
  </p:sldMasterIdLst>
  <p:notesMasterIdLst>
    <p:notesMasterId r:id="rId21"/>
  </p:notesMasterIdLst>
  <p:handoutMasterIdLst>
    <p:handoutMasterId r:id="rId22"/>
  </p:handoutMasterIdLst>
  <p:sldIdLst>
    <p:sldId id="1886" r:id="rId10"/>
    <p:sldId id="1848" r:id="rId11"/>
    <p:sldId id="1878" r:id="rId12"/>
    <p:sldId id="1888" r:id="rId13"/>
    <p:sldId id="1889" r:id="rId14"/>
    <p:sldId id="1887" r:id="rId15"/>
    <p:sldId id="1890" r:id="rId16"/>
    <p:sldId id="1881" r:id="rId17"/>
    <p:sldId id="1882" r:id="rId18"/>
    <p:sldId id="1880" r:id="rId19"/>
    <p:sldId id="1883" r:id="rId20"/>
  </p:sldIdLst>
  <p:sldSz cx="12192000" cy="6858000"/>
  <p:notesSz cx="6808788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8AF"/>
    <a:srgbClr val="FE4387"/>
    <a:srgbClr val="6E6E6E"/>
    <a:srgbClr val="EE838E"/>
    <a:srgbClr val="FFFFFF"/>
    <a:srgbClr val="E23042"/>
    <a:srgbClr val="00B050"/>
    <a:srgbClr val="E2E2E2"/>
    <a:srgbClr val="C4C4C4"/>
    <a:srgbClr val="FF2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724" autoAdjust="0"/>
  </p:normalViewPr>
  <p:slideViewPr>
    <p:cSldViewPr snapToGrid="0">
      <p:cViewPr>
        <p:scale>
          <a:sx n="112" d="100"/>
          <a:sy n="112" d="100"/>
        </p:scale>
        <p:origin x="-558" y="-72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2BE0A-78FB-4B49-9310-75918928C71B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97965-E646-4096-9FF3-1E776E4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72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=""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=""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737" y="0"/>
            <a:ext cx="2950475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=""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4538"/>
            <a:ext cx="6618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=""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879" y="4716661"/>
            <a:ext cx="544703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=""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50475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=""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737" y="9431599"/>
            <a:ext cx="2950475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4514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>
                <a:solidFill>
                  <a:prstClr val="black"/>
                </a:solidFill>
              </a:rPr>
              <a:pPr eaLnBrk="1" hangingPunct="1"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8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11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A89C7E07-3C67-C64C-8DA0-0404F6303970}" type="slidenum">
              <a:rPr smtClean="0">
                <a:solidFill>
                  <a:prstClr val="black"/>
                </a:solidFill>
              </a:rPr>
              <a:pPr/>
              <a:t>4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9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A89C7E07-3C67-C64C-8DA0-0404F6303970}" type="slidenum">
              <a:rPr smtClean="0">
                <a:solidFill>
                  <a:prstClr val="black"/>
                </a:solidFill>
              </a:rPr>
              <a:pPr/>
              <a:t>5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62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A89C7E07-3C67-C64C-8DA0-0404F6303970}" type="slidenum">
              <a:rPr smtClean="0">
                <a:solidFill>
                  <a:prstClr val="black"/>
                </a:solidFill>
              </a:rPr>
              <a:pPr/>
              <a:t>6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83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A89C7E07-3C67-C64C-8DA0-0404F6303970}" type="slidenum">
              <a:rPr smtClean="0">
                <a:solidFill>
                  <a:prstClr val="black"/>
                </a:solidFill>
              </a:rPr>
              <a:pPr/>
              <a:t>7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90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26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CF5191-0569-4DC4-91C0-32BE2B3AB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906BF34F-6945-4E11-BAEC-F66F7254C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="" xmlns:a16="http://schemas.microsoft.com/office/drawing/2014/main" id="{BC85C715-EF0D-4E33-AC89-C35DD25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CF5191-0569-4DC4-91C0-32BE2B3AB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78674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340929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:a16="http://schemas.microsoft.com/office/drawing/2014/main" xmlns="" id="{8FD53BA4-73D2-4CCA-8580-11F422152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White Striped background">
            <a:extLst>
              <a:ext uri="{FF2B5EF4-FFF2-40B4-BE49-F238E27FC236}">
                <a16:creationId xmlns:a16="http://schemas.microsoft.com/office/drawing/2014/main" xmlns="" id="{3917D528-010E-4303-97BF-F7F67BC66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099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xmlns="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xmlns="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5" descr="Red, blue grey white pattern background">
            <a:extLst>
              <a:ext uri="{FF2B5EF4-FFF2-40B4-BE49-F238E27FC236}">
                <a16:creationId xmlns:a16="http://schemas.microsoft.com/office/drawing/2014/main" xmlns="" id="{CD2D4C14-919B-45F8-8FB9-55AAC8A8F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1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6" descr="Red, blue grey white pattern background">
            <a:extLst>
              <a:ext uri="{FF2B5EF4-FFF2-40B4-BE49-F238E27FC236}">
                <a16:creationId xmlns:a16="http://schemas.microsoft.com/office/drawing/2014/main" xmlns="" id="{3A82D859-AED3-485F-A04E-40320B104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xmlns="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xmlns="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8" descr="Red, blue grey white pattern background">
            <a:extLst>
              <a:ext uri="{FF2B5EF4-FFF2-40B4-BE49-F238E27FC236}">
                <a16:creationId xmlns:a16="http://schemas.microsoft.com/office/drawing/2014/main" xmlns="" id="{EFDBB6A3-9760-4B41-9E31-6D5DD396E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77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xmlns="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xmlns="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1" name="Picture Placeholder 5" descr="Red, blue grey white pattern background">
            <a:extLst>
              <a:ext uri="{FF2B5EF4-FFF2-40B4-BE49-F238E27FC236}">
                <a16:creationId xmlns:a16="http://schemas.microsoft.com/office/drawing/2014/main" xmlns="" id="{1014381E-E235-4624-9267-69EEEE982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701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:a16="http://schemas.microsoft.com/office/drawing/2014/main" xmlns="" id="{6696C96D-182E-490E-A117-B60FF1853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340929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8FD53BA4-73D2-4CCA-8580-11F422152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Picture placeholder ">
            <a:extLst>
              <a:ext uri="{FF2B5EF4-FFF2-40B4-BE49-F238E27FC236}">
                <a16:creationId xmlns:a16="http://schemas.microsoft.com/office/drawing/2014/main" xmlns="" id="{21F9B252-B7D4-4DA8-92E8-8A98BFEF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106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:a16="http://schemas.microsoft.com/office/drawing/2014/main" xmlns="" id="{906BF34F-6945-4E11-BAEC-F66F7254C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5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:a16="http://schemas.microsoft.com/office/drawing/2014/main" xmlns="" id="{BC85C715-EF0D-4E33-AC89-C35DD25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564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806C6F65-35CD-D64B-992A-0C1C1E003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=""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=""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=""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 baseline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ru-RU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=""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2" name="Дата 41">
            <a:extLst>
              <a:ext uri="{FF2B5EF4-FFF2-40B4-BE49-F238E27FC236}">
                <a16:creationId xmlns=""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979826C1-7A52-DA25-F422-EE62DED7D1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040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96BA398-1ED2-1FCA-63B9-8915A8C7A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039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29169ED6-4B82-6844-119F-AC15CDF2D3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62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57F1500-1A16-D1EF-4F0C-030852B29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D07A0BE-3890-193E-9439-F294E61A7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>
              <a:extLst>
                <a:ext uri="{FF2B5EF4-FFF2-40B4-BE49-F238E27FC236}">
                  <a16:creationId xmlns=""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20">
              <a:extLst>
                <a:ext uri="{FF2B5EF4-FFF2-40B4-BE49-F238E27FC236}">
                  <a16:creationId xmlns=""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21">
              <a:extLst>
                <a:ext uri="{FF2B5EF4-FFF2-40B4-BE49-F238E27FC236}">
                  <a16:creationId xmlns=""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98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952415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480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White Striped background">
            <a:extLst>
              <a:ext uri="{FF2B5EF4-FFF2-40B4-BE49-F238E27FC236}">
                <a16:creationId xmlns="" xmlns:a16="http://schemas.microsoft.com/office/drawing/2014/main" id="{3917D528-010E-4303-97BF-F7F67BC66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2E558A9-6DD6-E21D-3A8F-6707E1DD1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>
              <a:extLst>
                <a:ext uri="{FF2B5EF4-FFF2-40B4-BE49-F238E27FC236}">
                  <a16:creationId xmlns=""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8">
              <a:extLst>
                <a:ext uri="{FF2B5EF4-FFF2-40B4-BE49-F238E27FC236}">
                  <a16:creationId xmlns=""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8" name="Полилиния 9">
              <a:extLst>
                <a:ext uri="{FF2B5EF4-FFF2-40B4-BE49-F238E27FC236}">
                  <a16:creationId xmlns=""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9" name="Полилиния 10">
              <a:extLst>
                <a:ext uri="{FF2B5EF4-FFF2-40B4-BE49-F238E27FC236}">
                  <a16:creationId xmlns=""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5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рисун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682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CF555767-B3D8-BD57-1D42-7F6E1E668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>
              <a:extLst>
                <a:ext uri="{FF2B5EF4-FFF2-40B4-BE49-F238E27FC236}">
                  <a16:creationId xmlns=""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=""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7" name="Полилиния 15">
              <a:extLst>
                <a:ext uri="{FF2B5EF4-FFF2-40B4-BE49-F238E27FC236}">
                  <a16:creationId xmlns=""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74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727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9" name="Местозаполнитель таблицы 2">
            <a:extLst>
              <a:ext uri="{FF2B5EF4-FFF2-40B4-BE49-F238E27FC236}">
                <a16:creationId xmlns=""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67153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58B149C6-5AAC-B8E5-5411-EA38821F67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410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943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806C6F65-35CD-D64B-992A-0C1C1E003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=""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=""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=""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 baseline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ru-RU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=""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2" name="Дата 41">
            <a:extLst>
              <a:ext uri="{FF2B5EF4-FFF2-40B4-BE49-F238E27FC236}">
                <a16:creationId xmlns=""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979826C1-7A52-DA25-F422-EE62DED7D1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930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96BA398-1ED2-1FCA-63B9-8915A8C7A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235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29169ED6-4B82-6844-119F-AC15CDF2D3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26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=""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=""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CD2D4C14-919B-45F8-8FB9-55AAC8A8F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57F1500-1A16-D1EF-4F0C-030852B29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D07A0BE-3890-193E-9439-F294E61A7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>
              <a:extLst>
                <a:ext uri="{FF2B5EF4-FFF2-40B4-BE49-F238E27FC236}">
                  <a16:creationId xmlns=""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20">
              <a:extLst>
                <a:ext uri="{FF2B5EF4-FFF2-40B4-BE49-F238E27FC236}">
                  <a16:creationId xmlns=""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21">
              <a:extLst>
                <a:ext uri="{FF2B5EF4-FFF2-40B4-BE49-F238E27FC236}">
                  <a16:creationId xmlns=""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48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27514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673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2E558A9-6DD6-E21D-3A8F-6707E1DD1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>
              <a:extLst>
                <a:ext uri="{FF2B5EF4-FFF2-40B4-BE49-F238E27FC236}">
                  <a16:creationId xmlns=""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8">
              <a:extLst>
                <a:ext uri="{FF2B5EF4-FFF2-40B4-BE49-F238E27FC236}">
                  <a16:creationId xmlns=""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8" name="Полилиния 9">
              <a:extLst>
                <a:ext uri="{FF2B5EF4-FFF2-40B4-BE49-F238E27FC236}">
                  <a16:creationId xmlns=""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9" name="Полилиния 10">
              <a:extLst>
                <a:ext uri="{FF2B5EF4-FFF2-40B4-BE49-F238E27FC236}">
                  <a16:creationId xmlns=""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882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рисун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143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CF555767-B3D8-BD57-1D42-7F6E1E668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>
              <a:extLst>
                <a:ext uri="{FF2B5EF4-FFF2-40B4-BE49-F238E27FC236}">
                  <a16:creationId xmlns=""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=""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7" name="Полилиния 15">
              <a:extLst>
                <a:ext uri="{FF2B5EF4-FFF2-40B4-BE49-F238E27FC236}">
                  <a16:creationId xmlns=""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027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234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9" name="Местозаполнитель таблицы 2">
            <a:extLst>
              <a:ext uri="{FF2B5EF4-FFF2-40B4-BE49-F238E27FC236}">
                <a16:creationId xmlns=""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0273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58B149C6-5AAC-B8E5-5411-EA38821F67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840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1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6" descr="Red, blue grey white pattern background">
            <a:extLst>
              <a:ext uri="{FF2B5EF4-FFF2-40B4-BE49-F238E27FC236}">
                <a16:creationId xmlns="" xmlns:a16="http://schemas.microsoft.com/office/drawing/2014/main" id="{3A82D859-AED3-485F-A04E-40320B104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806C6F65-35CD-D64B-992A-0C1C1E003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=""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=""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=""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 baseline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ru-RU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=""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2" name="Дата 41">
            <a:extLst>
              <a:ext uri="{FF2B5EF4-FFF2-40B4-BE49-F238E27FC236}">
                <a16:creationId xmlns=""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979826C1-7A52-DA25-F422-EE62DED7D1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914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96BA398-1ED2-1FCA-63B9-8915A8C7A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017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29169ED6-4B82-6844-119F-AC15CDF2D3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85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57F1500-1A16-D1EF-4F0C-030852B29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D07A0BE-3890-193E-9439-F294E61A7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>
              <a:extLst>
                <a:ext uri="{FF2B5EF4-FFF2-40B4-BE49-F238E27FC236}">
                  <a16:creationId xmlns=""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20">
              <a:extLst>
                <a:ext uri="{FF2B5EF4-FFF2-40B4-BE49-F238E27FC236}">
                  <a16:creationId xmlns=""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21">
              <a:extLst>
                <a:ext uri="{FF2B5EF4-FFF2-40B4-BE49-F238E27FC236}">
                  <a16:creationId xmlns=""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88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93228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93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2E558A9-6DD6-E21D-3A8F-6707E1DD1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>
              <a:extLst>
                <a:ext uri="{FF2B5EF4-FFF2-40B4-BE49-F238E27FC236}">
                  <a16:creationId xmlns=""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8">
              <a:extLst>
                <a:ext uri="{FF2B5EF4-FFF2-40B4-BE49-F238E27FC236}">
                  <a16:creationId xmlns=""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8" name="Полилиния 9">
              <a:extLst>
                <a:ext uri="{FF2B5EF4-FFF2-40B4-BE49-F238E27FC236}">
                  <a16:creationId xmlns=""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9" name="Полилиния 10">
              <a:extLst>
                <a:ext uri="{FF2B5EF4-FFF2-40B4-BE49-F238E27FC236}">
                  <a16:creationId xmlns=""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483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рисун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889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CF555767-B3D8-BD57-1D42-7F6E1E668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>
              <a:extLst>
                <a:ext uri="{FF2B5EF4-FFF2-40B4-BE49-F238E27FC236}">
                  <a16:creationId xmlns=""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=""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7" name="Полилиния 15">
              <a:extLst>
                <a:ext uri="{FF2B5EF4-FFF2-40B4-BE49-F238E27FC236}">
                  <a16:creationId xmlns=""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14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79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=""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=""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8" descr="Red, blue grey white pattern background">
            <a:extLst>
              <a:ext uri="{FF2B5EF4-FFF2-40B4-BE49-F238E27FC236}">
                <a16:creationId xmlns="" xmlns:a16="http://schemas.microsoft.com/office/drawing/2014/main" id="{EFDBB6A3-9760-4B41-9E31-6D5DD396E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9" name="Местозаполнитель таблицы 2">
            <a:extLst>
              <a:ext uri="{FF2B5EF4-FFF2-40B4-BE49-F238E27FC236}">
                <a16:creationId xmlns=""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504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58B149C6-5AAC-B8E5-5411-EA38821F67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47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763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806C6F65-35CD-D64B-992A-0C1C1E003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=""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=""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=""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 baseline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ru-RU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=""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2" name="Дата 41">
            <a:extLst>
              <a:ext uri="{FF2B5EF4-FFF2-40B4-BE49-F238E27FC236}">
                <a16:creationId xmlns=""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979826C1-7A52-DA25-F422-EE62DED7D1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12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96BA398-1ED2-1FCA-63B9-8915A8C7A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446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29169ED6-4B82-6844-119F-AC15CDF2D3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050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57F1500-1A16-D1EF-4F0C-030852B29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D07A0BE-3890-193E-9439-F294E61A7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>
              <a:extLst>
                <a:ext uri="{FF2B5EF4-FFF2-40B4-BE49-F238E27FC236}">
                  <a16:creationId xmlns=""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20">
              <a:extLst>
                <a:ext uri="{FF2B5EF4-FFF2-40B4-BE49-F238E27FC236}">
                  <a16:creationId xmlns=""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21">
              <a:extLst>
                <a:ext uri="{FF2B5EF4-FFF2-40B4-BE49-F238E27FC236}">
                  <a16:creationId xmlns=""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69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40416523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18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2E558A9-6DD6-E21D-3A8F-6707E1DD1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>
              <a:extLst>
                <a:ext uri="{FF2B5EF4-FFF2-40B4-BE49-F238E27FC236}">
                  <a16:creationId xmlns=""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8">
              <a:extLst>
                <a:ext uri="{FF2B5EF4-FFF2-40B4-BE49-F238E27FC236}">
                  <a16:creationId xmlns=""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8" name="Полилиния 9">
              <a:extLst>
                <a:ext uri="{FF2B5EF4-FFF2-40B4-BE49-F238E27FC236}">
                  <a16:creationId xmlns=""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9" name="Полилиния 10">
              <a:extLst>
                <a:ext uri="{FF2B5EF4-FFF2-40B4-BE49-F238E27FC236}">
                  <a16:creationId xmlns=""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=""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93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=""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=""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1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1014381E-E235-4624-9267-69EEEE982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рисун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=""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26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CF555767-B3D8-BD57-1D42-7F6E1E668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>
              <a:extLst>
                <a:ext uri="{FF2B5EF4-FFF2-40B4-BE49-F238E27FC236}">
                  <a16:creationId xmlns=""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=""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7" name="Полилиния 15">
              <a:extLst>
                <a:ext uri="{FF2B5EF4-FFF2-40B4-BE49-F238E27FC236}">
                  <a16:creationId xmlns=""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364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013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9" name="Местозаполнитель таблицы 2">
            <a:extLst>
              <a:ext uri="{FF2B5EF4-FFF2-40B4-BE49-F238E27FC236}">
                <a16:creationId xmlns=""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fld id="{294A09A9-5501-47C1-A89A-A340965A2BE2}" type="slidenum">
              <a:rPr smtClean="0"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627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58B149C6-5AAC-B8E5-5411-EA38821F67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04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="" xmlns:a16="http://schemas.microsoft.com/office/drawing/2014/main" id="{6696C96D-182E-490E-A117-B60FF1853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Picture placeholder ">
            <a:extLst>
              <a:ext uri="{FF2B5EF4-FFF2-40B4-BE49-F238E27FC236}">
                <a16:creationId xmlns="" xmlns:a16="http://schemas.microsoft.com/office/drawing/2014/main" id="{21F9B252-B7D4-4DA8-92E8-8A98BFEF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07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703" r:id="rId9"/>
    <p:sldLayoutId id="2147483690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891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=""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=""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82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ru-RU">
          <a:solidFill>
            <a:schemeClr val="tx2"/>
          </a:solidFill>
        </a:defRPr>
      </a:lvl2pPr>
      <a:lvl3pPr eaLnBrk="1" hangingPunct="1">
        <a:defRPr lang="ru-RU">
          <a:solidFill>
            <a:schemeClr val="tx2"/>
          </a:solidFill>
        </a:defRPr>
      </a:lvl3pPr>
      <a:lvl4pPr eaLnBrk="1" hangingPunct="1">
        <a:defRPr lang="ru-RU">
          <a:solidFill>
            <a:schemeClr val="tx2"/>
          </a:solidFill>
        </a:defRPr>
      </a:lvl4pPr>
      <a:lvl5pPr eaLnBrk="1" hangingPunct="1">
        <a:defRPr lang="ru-RU">
          <a:solidFill>
            <a:schemeClr val="tx2"/>
          </a:solidFill>
        </a:defRPr>
      </a:lvl5pPr>
      <a:lvl6pPr eaLnBrk="1" hangingPunct="1">
        <a:defRPr lang="ru-RU">
          <a:solidFill>
            <a:schemeClr val="tx2"/>
          </a:solidFill>
        </a:defRPr>
      </a:lvl6pPr>
      <a:lvl7pPr eaLnBrk="1" hangingPunct="1">
        <a:defRPr lang="ru-RU">
          <a:solidFill>
            <a:schemeClr val="tx2"/>
          </a:solidFill>
        </a:defRPr>
      </a:lvl7pPr>
      <a:lvl8pPr eaLnBrk="1" hangingPunct="1">
        <a:defRPr lang="ru-RU">
          <a:solidFill>
            <a:schemeClr val="tx2"/>
          </a:solidFill>
        </a:defRPr>
      </a:lvl8pPr>
      <a:lvl9pPr eaLnBrk="1" hangingPunct="1">
        <a:defRPr lang="ru-RU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=""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=""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71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ru-RU">
          <a:solidFill>
            <a:schemeClr val="tx2"/>
          </a:solidFill>
        </a:defRPr>
      </a:lvl2pPr>
      <a:lvl3pPr eaLnBrk="1" hangingPunct="1">
        <a:defRPr lang="ru-RU">
          <a:solidFill>
            <a:schemeClr val="tx2"/>
          </a:solidFill>
        </a:defRPr>
      </a:lvl3pPr>
      <a:lvl4pPr eaLnBrk="1" hangingPunct="1">
        <a:defRPr lang="ru-RU">
          <a:solidFill>
            <a:schemeClr val="tx2"/>
          </a:solidFill>
        </a:defRPr>
      </a:lvl4pPr>
      <a:lvl5pPr eaLnBrk="1" hangingPunct="1">
        <a:defRPr lang="ru-RU">
          <a:solidFill>
            <a:schemeClr val="tx2"/>
          </a:solidFill>
        </a:defRPr>
      </a:lvl5pPr>
      <a:lvl6pPr eaLnBrk="1" hangingPunct="1">
        <a:defRPr lang="ru-RU">
          <a:solidFill>
            <a:schemeClr val="tx2"/>
          </a:solidFill>
        </a:defRPr>
      </a:lvl6pPr>
      <a:lvl7pPr eaLnBrk="1" hangingPunct="1">
        <a:defRPr lang="ru-RU">
          <a:solidFill>
            <a:schemeClr val="tx2"/>
          </a:solidFill>
        </a:defRPr>
      </a:lvl7pPr>
      <a:lvl8pPr eaLnBrk="1" hangingPunct="1">
        <a:defRPr lang="ru-RU">
          <a:solidFill>
            <a:schemeClr val="tx2"/>
          </a:solidFill>
        </a:defRPr>
      </a:lvl8pPr>
      <a:lvl9pPr eaLnBrk="1" hangingPunct="1">
        <a:defRPr lang="ru-RU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=""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=""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308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ru-RU">
          <a:solidFill>
            <a:schemeClr val="tx2"/>
          </a:solidFill>
        </a:defRPr>
      </a:lvl2pPr>
      <a:lvl3pPr eaLnBrk="1" hangingPunct="1">
        <a:defRPr lang="ru-RU">
          <a:solidFill>
            <a:schemeClr val="tx2"/>
          </a:solidFill>
        </a:defRPr>
      </a:lvl3pPr>
      <a:lvl4pPr eaLnBrk="1" hangingPunct="1">
        <a:defRPr lang="ru-RU">
          <a:solidFill>
            <a:schemeClr val="tx2"/>
          </a:solidFill>
        </a:defRPr>
      </a:lvl4pPr>
      <a:lvl5pPr eaLnBrk="1" hangingPunct="1">
        <a:defRPr lang="ru-RU">
          <a:solidFill>
            <a:schemeClr val="tx2"/>
          </a:solidFill>
        </a:defRPr>
      </a:lvl5pPr>
      <a:lvl6pPr eaLnBrk="1" hangingPunct="1">
        <a:defRPr lang="ru-RU">
          <a:solidFill>
            <a:schemeClr val="tx2"/>
          </a:solidFill>
        </a:defRPr>
      </a:lvl6pPr>
      <a:lvl7pPr eaLnBrk="1" hangingPunct="1">
        <a:defRPr lang="ru-RU">
          <a:solidFill>
            <a:schemeClr val="tx2"/>
          </a:solidFill>
        </a:defRPr>
      </a:lvl7pPr>
      <a:lvl8pPr eaLnBrk="1" hangingPunct="1">
        <a:defRPr lang="ru-RU">
          <a:solidFill>
            <a:schemeClr val="tx2"/>
          </a:solidFill>
        </a:defRPr>
      </a:lvl8pPr>
      <a:lvl9pPr eaLnBrk="1" hangingPunct="1">
        <a:defRPr lang="ru-RU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=""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=""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4A09A9-5501-47C1-A89A-A340965A2BE2}" type="slidenum">
              <a:rPr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78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ru-RU">
          <a:solidFill>
            <a:schemeClr val="tx2"/>
          </a:solidFill>
        </a:defRPr>
      </a:lvl2pPr>
      <a:lvl3pPr eaLnBrk="1" hangingPunct="1">
        <a:defRPr lang="ru-RU">
          <a:solidFill>
            <a:schemeClr val="tx2"/>
          </a:solidFill>
        </a:defRPr>
      </a:lvl3pPr>
      <a:lvl4pPr eaLnBrk="1" hangingPunct="1">
        <a:defRPr lang="ru-RU">
          <a:solidFill>
            <a:schemeClr val="tx2"/>
          </a:solidFill>
        </a:defRPr>
      </a:lvl4pPr>
      <a:lvl5pPr eaLnBrk="1" hangingPunct="1">
        <a:defRPr lang="ru-RU">
          <a:solidFill>
            <a:schemeClr val="tx2"/>
          </a:solidFill>
        </a:defRPr>
      </a:lvl5pPr>
      <a:lvl6pPr eaLnBrk="1" hangingPunct="1">
        <a:defRPr lang="ru-RU">
          <a:solidFill>
            <a:schemeClr val="tx2"/>
          </a:solidFill>
        </a:defRPr>
      </a:lvl6pPr>
      <a:lvl7pPr eaLnBrk="1" hangingPunct="1">
        <a:defRPr lang="ru-RU">
          <a:solidFill>
            <a:schemeClr val="tx2"/>
          </a:solidFill>
        </a:defRPr>
      </a:lvl7pPr>
      <a:lvl8pPr eaLnBrk="1" hangingPunct="1">
        <a:defRPr lang="ru-RU">
          <a:solidFill>
            <a:schemeClr val="tx2"/>
          </a:solidFill>
        </a:defRPr>
      </a:lvl8pPr>
      <a:lvl9pPr eaLnBrk="1" hangingPunct="1">
        <a:defRPr lang="ru-RU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62.png"/><Relationship Id="rId7" Type="http://schemas.openxmlformats.org/officeDocument/2006/relationships/image" Target="../media/image5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74036" y="4135489"/>
            <a:ext cx="7817964" cy="2252132"/>
          </a:xfrm>
        </p:spPr>
        <p:txBody>
          <a:bodyPr anchor="ctr">
            <a:noAutofit/>
          </a:bodyPr>
          <a:lstStyle/>
          <a:p>
            <a:pPr algn="ctr"/>
            <a:r>
              <a:rPr lang="ru-RU" altLang="en-US" sz="1600" dirty="0">
                <a:solidFill>
                  <a:srgbClr val="3578AF"/>
                </a:solidFill>
              </a:rPr>
              <a:t>ПОДВАРКО ЕЛЕНА </a:t>
            </a:r>
            <a:r>
              <a:rPr lang="ru-RU" altLang="en-US" sz="1600" dirty="0" smtClean="0">
                <a:solidFill>
                  <a:srgbClr val="3578AF"/>
                </a:solidFill>
              </a:rPr>
              <a:t>ЮРЬЕВНА</a:t>
            </a:r>
            <a:r>
              <a:rPr lang="ru-RU" altLang="en-US" sz="1600" dirty="0">
                <a:solidFill>
                  <a:srgbClr val="3578AF"/>
                </a:solidFill>
              </a:rPr>
              <a:t/>
            </a:r>
            <a:br>
              <a:rPr lang="ru-RU" altLang="en-US" sz="1600" dirty="0">
                <a:solidFill>
                  <a:srgbClr val="3578AF"/>
                </a:solidFill>
              </a:rPr>
            </a:br>
            <a:r>
              <a:rPr lang="ru-RU" altLang="en-US" sz="1600" dirty="0" smtClean="0">
                <a:solidFill>
                  <a:srgbClr val="3578AF"/>
                </a:solidFill>
              </a:rPr>
              <a:t>директор </a:t>
            </a:r>
            <a:r>
              <a:rPr lang="ru-RU" altLang="en-US" sz="1600" smtClean="0">
                <a:solidFill>
                  <a:srgbClr val="3578AF"/>
                </a:solidFill>
              </a:rPr>
              <a:t>муниципального общеобразовательного </a:t>
            </a:r>
            <a:r>
              <a:rPr lang="ru-RU" altLang="en-US" sz="1600" dirty="0">
                <a:solidFill>
                  <a:srgbClr val="3578AF"/>
                </a:solidFill>
              </a:rPr>
              <a:t>учреждения </a:t>
            </a:r>
            <a:r>
              <a:rPr lang="ru-RU" altLang="en-US" sz="1600" dirty="0" smtClean="0">
                <a:solidFill>
                  <a:srgbClr val="3578AF"/>
                </a:solidFill>
              </a:rPr>
              <a:t/>
            </a:r>
            <a:br>
              <a:rPr lang="ru-RU" altLang="en-US" sz="1600" dirty="0" smtClean="0">
                <a:solidFill>
                  <a:srgbClr val="3578AF"/>
                </a:solidFill>
              </a:rPr>
            </a:br>
            <a:r>
              <a:rPr lang="ru-RU" altLang="en-US" sz="1600" dirty="0" smtClean="0">
                <a:solidFill>
                  <a:srgbClr val="3578AF"/>
                </a:solidFill>
              </a:rPr>
              <a:t>муниципального образования город Краснодар </a:t>
            </a:r>
            <a:r>
              <a:rPr lang="ru-RU" altLang="en-US" sz="1600" smtClean="0">
                <a:solidFill>
                  <a:srgbClr val="3578AF"/>
                </a:solidFill>
              </a:rPr>
              <a:t>гимназии № 87 </a:t>
            </a:r>
            <a:r>
              <a:rPr lang="ru-RU" altLang="en-US" sz="1600" dirty="0" smtClean="0">
                <a:solidFill>
                  <a:srgbClr val="3578AF"/>
                </a:solidFill>
              </a:rPr>
              <a:t/>
            </a:r>
            <a:br>
              <a:rPr lang="ru-RU" altLang="en-US" sz="1600" dirty="0" smtClean="0">
                <a:solidFill>
                  <a:srgbClr val="3578AF"/>
                </a:solidFill>
              </a:rPr>
            </a:br>
            <a:r>
              <a:rPr lang="ru-RU" altLang="en-US" sz="1600" dirty="0" smtClean="0">
                <a:solidFill>
                  <a:srgbClr val="3578AF"/>
                </a:solidFill>
              </a:rPr>
              <a:t>имени </a:t>
            </a:r>
            <a:r>
              <a:rPr lang="ru-RU" altLang="en-US" sz="1600" dirty="0">
                <a:solidFill>
                  <a:srgbClr val="3578AF"/>
                </a:solidFill>
              </a:rPr>
              <a:t>Героя Советского Союза Емельяна Герасименко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036" y="0"/>
            <a:ext cx="5914489" cy="20020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74036" y="2381163"/>
            <a:ext cx="7817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A80B22">
                    <a:lumMod val="75000"/>
                  </a:srgbClr>
                </a:solidFill>
                <a:latin typeface="Segoe UI"/>
              </a:rPr>
              <a:t>Реализация инженерного образования с использованием ресурсов ЦЦОД «</a:t>
            </a:r>
            <a:r>
              <a:rPr lang="en-US" sz="3600" b="1" dirty="0" smtClean="0">
                <a:solidFill>
                  <a:srgbClr val="A80B22">
                    <a:lumMod val="75000"/>
                  </a:srgbClr>
                </a:solidFill>
                <a:latin typeface="Segoe UI"/>
              </a:rPr>
              <a:t>IT-</a:t>
            </a:r>
            <a:r>
              <a:rPr lang="ru-RU" sz="3600" b="1" dirty="0" smtClean="0">
                <a:solidFill>
                  <a:srgbClr val="A80B22">
                    <a:lumMod val="75000"/>
                  </a:srgbClr>
                </a:solidFill>
                <a:latin typeface="Segoe UI"/>
              </a:rPr>
              <a:t>Куб»</a:t>
            </a:r>
            <a:endParaRPr lang="ru-RU" sz="3600" b="1" dirty="0">
              <a:solidFill>
                <a:srgbClr val="A80B22">
                  <a:lumMod val="75000"/>
                </a:srgbClr>
              </a:solidFill>
              <a:latin typeface="Segoe UI"/>
            </a:endParaRPr>
          </a:p>
        </p:txBody>
      </p:sp>
      <p:pic>
        <p:nvPicPr>
          <p:cNvPr id="6" name="Рисунок 5" descr="C:\Users\Секретарь\Desktop\Эмблема_Гимназия_87_на_согласование (1)_page-000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20282" r="19532" b="18001"/>
          <a:stretch/>
        </p:blipFill>
        <p:spPr bwMode="auto">
          <a:xfrm>
            <a:off x="10415525" y="193942"/>
            <a:ext cx="1545060" cy="1524791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43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485"/>
          <a:stretch/>
        </p:blipFill>
        <p:spPr bwMode="auto">
          <a:xfrm>
            <a:off x="4194353" y="1388418"/>
            <a:ext cx="3684491" cy="21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0783" y="315911"/>
            <a:ext cx="6881812" cy="118903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3578AF"/>
                </a:solidFill>
              </a:rPr>
              <a:t>РЕАЛИЗУЕМЫЕ ПРОЕКТЫ</a:t>
            </a:r>
          </a:p>
        </p:txBody>
      </p:sp>
      <p:pic>
        <p:nvPicPr>
          <p:cNvPr id="3078" name="Picture 6" descr="https://sun9-52.userapi.com/s/v1/ig2/1i5pjIb4MgCyUq5H-Gaa6nqL-UPC6pfu3i9KzIc6433zMdwmSWbv585CoFPkTiukID8FxmzUoiXUgPGbFnUI4wgd.jpg?quality=95&amp;as=32x17,48x25,72x38,108x57,160x85,240x127,360x191,480x254,540x286,640x339,720x381,1080x572,1280x678,1440x762,1876x993&amp;from=bu&amp;u=gKu-zvR-Ag6_MM-shY1czWvyE_gn7pikr36C4BGzJKg&amp;cs=1280x6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5" y="1388418"/>
            <a:ext cx="3900378" cy="20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36" y="4046448"/>
            <a:ext cx="2082666" cy="18894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38403" y="4112831"/>
            <a:ext cx="6122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инициатив родительских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</a:t>
            </a:r>
          </a:p>
          <a:p>
            <a:pPr algn="ctr"/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2024-2025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учебном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 algn="ctr"/>
            <a:r>
              <a:rPr lang="ru-RU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«Мультимедиа – </a:t>
            </a:r>
          </a:p>
          <a:p>
            <a:pPr algn="ctr"/>
            <a:r>
              <a:rPr lang="ru-RU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 </a:t>
            </a:r>
            <a:r>
              <a:rPr lang="ru-RU" sz="2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прошлого к будущему</a:t>
            </a:r>
            <a:r>
              <a:rPr lang="ru-RU" sz="2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4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3636" y="3930524"/>
            <a:ext cx="7197031" cy="2121299"/>
          </a:xfrm>
          <a:prstGeom prst="rect">
            <a:avLst/>
          </a:prstGeom>
          <a:noFill/>
          <a:ln w="12700" cap="flat" cmpd="sng" algn="ctr">
            <a:solidFill>
              <a:srgbClr val="A9D4D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noFill/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22374" y="1312333"/>
            <a:ext cx="10320867" cy="1303867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accent1"/>
                </a:solidFill>
              </a:rPr>
              <a:t>Спасибо за внимание</a:t>
            </a:r>
            <a:endParaRPr lang="ru-RU" sz="7200" dirty="0">
              <a:solidFill>
                <a:schemeClr val="accent1"/>
              </a:solidFill>
            </a:endParaRPr>
          </a:p>
        </p:txBody>
      </p:sp>
      <p:pic>
        <p:nvPicPr>
          <p:cNvPr id="12" name="Picture 2" descr="Picture background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b="-258"/>
          <a:stretch/>
        </p:blipFill>
        <p:spPr bwMode="auto">
          <a:xfrm>
            <a:off x="397933" y="3046785"/>
            <a:ext cx="256764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13" y="3021386"/>
            <a:ext cx="3939961" cy="2520000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3144" r="3116" b="6141"/>
          <a:stretch/>
        </p:blipFill>
        <p:spPr bwMode="auto">
          <a:xfrm>
            <a:off x="6282808" y="3114519"/>
            <a:ext cx="55705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5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64367"/>
          <a:stretch/>
        </p:blipFill>
        <p:spPr>
          <a:xfrm>
            <a:off x="-23503" y="987740"/>
            <a:ext cx="2002420" cy="1800000"/>
          </a:xfrm>
          <a:prstGeom prst="rect">
            <a:avLst/>
          </a:prstGeom>
        </p:spPr>
      </p:pic>
      <p:pic>
        <p:nvPicPr>
          <p:cNvPr id="2056" name="Picture 8" descr="http://it-cube71.ru/wp-content/uploads/2022/04/%D0%BF%D1%80%D0%BE%D0%B3%D1%80%D0%B0%D0%BC%D0%BC%D0%B8%D1%80%D0%BE%D0%B2%D0%B0%D0%BD%D0%B8%D0%B5-%D1%80%D0%BE%D0%B1%D0%BE%D1%82%D0%BE%D0%B2-1024x3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r="63543"/>
          <a:stretch/>
        </p:blipFill>
        <p:spPr bwMode="auto">
          <a:xfrm>
            <a:off x="2046408" y="976862"/>
            <a:ext cx="17709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t-cube71.ru/wp-content/uploads/2023/06/%D0%9B%D0%BE%D0%B3%D0%BE%D1%82%D0%B8%D0%BF-%D0%93%D1%80%D0%B0%D1%84%D0%B8%D1%87%D0%B5%D1%81%D0%BA%D0%B8%D0%B9-%D0%B4%D0%B8%D0%B7%D0%B0%D0%B9%D0%BD-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405"/>
          <a:stretch/>
        </p:blipFill>
        <p:spPr bwMode="auto">
          <a:xfrm>
            <a:off x="275481" y="3022791"/>
            <a:ext cx="17709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 rot="19623678">
            <a:off x="331698" y="3439510"/>
            <a:ext cx="72084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E6E6E"/>
                </a:solidFill>
              </a:rPr>
              <a:t>COMP</a:t>
            </a:r>
            <a:endParaRPr lang="ru-RU" sz="1400" b="1" dirty="0">
              <a:solidFill>
                <a:srgbClr val="6E6E6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481" y="383465"/>
            <a:ext cx="4140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E4387"/>
                </a:solidFill>
              </a:rPr>
              <a:t>ДЛЯ МЛАДШИХ ШКОЛЬНИКОВ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6321" y="346655"/>
            <a:ext cx="4047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E4387"/>
                </a:solidFill>
              </a:rPr>
              <a:t>ДЛЯ СТАРШИХ ШКОЛЬНИКОВ</a:t>
            </a:r>
          </a:p>
        </p:txBody>
      </p:sp>
      <p:pic>
        <p:nvPicPr>
          <p:cNvPr id="2062" name="Picture 14" descr="http://it-cube71.ru/wp-content/uploads/2022/04/%D0%BA%D0%B8%D0%B1%D0%B5%D1%80%D0%B3%D0%B8%D0%B3%D0%B8%D0%B5%D0%BD%D0%B0-1024x32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r="60449"/>
          <a:stretch/>
        </p:blipFill>
        <p:spPr bwMode="auto">
          <a:xfrm>
            <a:off x="8001825" y="976862"/>
            <a:ext cx="18172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it-cube71.ru/wp-content/uploads/2022/04/vr-1024x3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60449"/>
          <a:stretch/>
        </p:blipFill>
        <p:spPr bwMode="auto">
          <a:xfrm>
            <a:off x="9910282" y="4182960"/>
            <a:ext cx="17736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t-cube71.ru/wp-content/uploads/2022/11/2-1024x32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60037"/>
          <a:stretch/>
        </p:blipFill>
        <p:spPr bwMode="auto">
          <a:xfrm>
            <a:off x="9871136" y="824176"/>
            <a:ext cx="18519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t-cube71.ru/wp-content/uploads/2022/04/pyathon-1024x32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60751"/>
          <a:stretch/>
        </p:blipFill>
        <p:spPr bwMode="auto">
          <a:xfrm>
            <a:off x="6028343" y="942444"/>
            <a:ext cx="192139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http://it-cube71.ru/wp-content/uploads/2022/04/pyathon-1024x32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60751"/>
          <a:stretch/>
        </p:blipFill>
        <p:spPr bwMode="auto">
          <a:xfrm>
            <a:off x="7929775" y="2787740"/>
            <a:ext cx="192139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 rot="20230341">
            <a:off x="7877272" y="3196821"/>
            <a:ext cx="977997" cy="4818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prstTxWarp prst="textSlantUp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6E6E6E"/>
                </a:solidFill>
              </a:rPr>
              <a:t>Java</a:t>
            </a:r>
            <a:endParaRPr lang="ru-RU" sz="2000" b="1" dirty="0">
              <a:solidFill>
                <a:srgbClr val="6E6E6E"/>
              </a:solidFill>
            </a:endParaRPr>
          </a:p>
        </p:txBody>
      </p:sp>
      <p:pic>
        <p:nvPicPr>
          <p:cNvPr id="2068" name="Picture 20" descr="Picture backgroun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4" t="10179" r="37766" b="17737"/>
          <a:stretch/>
        </p:blipFill>
        <p:spPr bwMode="auto">
          <a:xfrm>
            <a:off x="8650669" y="3620139"/>
            <a:ext cx="519540" cy="87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://it-cube71.ru/wp-content/uploads/2022/11/2-1024x32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60037"/>
          <a:stretch/>
        </p:blipFill>
        <p:spPr bwMode="auto">
          <a:xfrm>
            <a:off x="10012980" y="2537746"/>
            <a:ext cx="18519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784380" y="3620139"/>
            <a:ext cx="457200" cy="56282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70" name="Picture 22" descr="Picture backgrou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012" y="4893916"/>
            <a:ext cx="844853" cy="6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19732430">
            <a:off x="10017760" y="3125913"/>
            <a:ext cx="955866" cy="2847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prstTxWarp prst="textCascadeUp">
              <a:avLst>
                <a:gd name="adj" fmla="val 100000"/>
              </a:avLst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6E6E6E"/>
                </a:solidFill>
              </a:rPr>
              <a:t>System</a:t>
            </a:r>
            <a:endParaRPr lang="ru-RU" sz="1600" b="1" dirty="0">
              <a:solidFill>
                <a:srgbClr val="6E6E6E"/>
              </a:solidFill>
            </a:endParaRPr>
          </a:p>
        </p:txBody>
      </p:sp>
      <p:pic>
        <p:nvPicPr>
          <p:cNvPr id="2072" name="Picture 24" descr="Picture background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64" y="783575"/>
            <a:ext cx="1746645" cy="174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036164" y="2532908"/>
            <a:ext cx="1811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E4387"/>
                </a:solidFill>
              </a:rPr>
              <a:t>ШАХМАТЫ</a:t>
            </a:r>
          </a:p>
          <a:p>
            <a:pPr algn="ctr"/>
            <a:r>
              <a:rPr lang="ru-RU" sz="2000" b="1" dirty="0">
                <a:solidFill>
                  <a:srgbClr val="FE4387"/>
                </a:solidFill>
              </a:rPr>
              <a:t>(1-11 КЛАСС)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57070"/>
              </p:ext>
            </p:extLst>
          </p:nvPr>
        </p:nvGraphicFramePr>
        <p:xfrm>
          <a:off x="2692804" y="3429852"/>
          <a:ext cx="4954119" cy="2138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05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89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ГОД ОТКРЫТИЯ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Количество обучающихся</a:t>
                      </a:r>
                      <a:endParaRPr lang="ru-RU" sz="1400" baseline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В 2024 году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550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Число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</a:rPr>
                        <a:t> принявших участие в мероприятий Центра 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В 2024 году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1559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Количество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</a:rPr>
                        <a:t> реализуемых программ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r="22931"/>
          <a:stretch/>
        </p:blipFill>
        <p:spPr bwMode="auto">
          <a:xfrm>
            <a:off x="0" y="-1570"/>
            <a:ext cx="3791022" cy="216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2456" r="3786" b="7806"/>
          <a:stretch/>
        </p:blipFill>
        <p:spPr bwMode="auto">
          <a:xfrm>
            <a:off x="0" y="4348022"/>
            <a:ext cx="5147910" cy="216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76" y="-1570"/>
            <a:ext cx="36094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172" t="-613" r="4257" b="613"/>
          <a:stretch/>
        </p:blipFill>
        <p:spPr>
          <a:xfrm>
            <a:off x="6116170" y="4348022"/>
            <a:ext cx="6075830" cy="2160000"/>
          </a:xfrm>
          <a:prstGeom prst="rect">
            <a:avLst/>
          </a:prstGeom>
        </p:spPr>
      </p:pic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30" y="-1570"/>
            <a:ext cx="3844270" cy="216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2428" r="7074" b="3854"/>
          <a:stretch/>
        </p:blipFill>
        <p:spPr bwMode="auto">
          <a:xfrm>
            <a:off x="8835032" y="2173226"/>
            <a:ext cx="3356968" cy="216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7.userapi.com/impg/QvisKPMkSlW0m2bhrJEYz6TOJBJwK-pRPqhZww/h0sxTn9ThcM.jpg?size=1000x1000&amp;quality=95&amp;sign=f414708910d20c5777728908acd3cb6a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0" r="3456" b="1300"/>
          <a:stretch/>
        </p:blipFill>
        <p:spPr bwMode="auto">
          <a:xfrm>
            <a:off x="0" y="2173226"/>
            <a:ext cx="2974814" cy="216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22157" r="20012" b="23216"/>
          <a:stretch/>
        </p:blipFill>
        <p:spPr bwMode="auto">
          <a:xfrm>
            <a:off x="3378822" y="2173226"/>
            <a:ext cx="5052203" cy="216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r="30303"/>
          <a:stretch/>
        </p:blipFill>
        <p:spPr bwMode="auto">
          <a:xfrm>
            <a:off x="3289757" y="511235"/>
            <a:ext cx="1239567" cy="20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59DC4-8B30-98A0-5BAB-C78BA4A4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9" y="-119369"/>
            <a:ext cx="5291420" cy="1261208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rgbClr val="7CA655"/>
                </a:solidFill>
              </a:rPr>
              <a:t>Программирование</a:t>
            </a:r>
            <a:endParaRPr lang="ru-RU" dirty="0">
              <a:solidFill>
                <a:srgbClr val="7CA655"/>
              </a:solidFill>
            </a:endParaRPr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t="7672" r="36277" b="23653"/>
          <a:stretch/>
        </p:blipFill>
        <p:spPr bwMode="auto">
          <a:xfrm>
            <a:off x="1902656" y="911713"/>
            <a:ext cx="1370921" cy="14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r="20019"/>
          <a:stretch/>
        </p:blipFill>
        <p:spPr bwMode="auto">
          <a:xfrm>
            <a:off x="592666" y="886313"/>
            <a:ext cx="1309990" cy="14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0759DC4-8B30-98A0-5BAB-C78BA4A4AD55}"/>
              </a:ext>
            </a:extLst>
          </p:cNvPr>
          <p:cNvSpPr txBox="1">
            <a:spLocks/>
          </p:cNvSpPr>
          <p:nvPr/>
        </p:nvSpPr>
        <p:spPr>
          <a:xfrm>
            <a:off x="266769" y="2420575"/>
            <a:ext cx="4763947" cy="11615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ru-RU">
                <a:solidFill>
                  <a:schemeClr val="tx2"/>
                </a:solidFill>
              </a:defRPr>
            </a:lvl2pPr>
            <a:lvl3pPr eaLnBrk="1" hangingPunct="1">
              <a:defRPr lang="ru-RU">
                <a:solidFill>
                  <a:schemeClr val="tx2"/>
                </a:solidFill>
              </a:defRPr>
            </a:lvl3pPr>
            <a:lvl4pPr eaLnBrk="1" hangingPunct="1">
              <a:defRPr lang="ru-RU">
                <a:solidFill>
                  <a:schemeClr val="tx2"/>
                </a:solidFill>
              </a:defRPr>
            </a:lvl4pPr>
            <a:lvl5pPr eaLnBrk="1" hangingPunct="1">
              <a:defRPr lang="ru-RU">
                <a:solidFill>
                  <a:schemeClr val="tx2"/>
                </a:solidFill>
              </a:defRPr>
            </a:lvl5pPr>
            <a:lvl6pPr eaLnBrk="1" hangingPunct="1">
              <a:defRPr lang="ru-RU">
                <a:solidFill>
                  <a:schemeClr val="tx2"/>
                </a:solidFill>
              </a:defRPr>
            </a:lvl6pPr>
            <a:lvl7pPr eaLnBrk="1" hangingPunct="1">
              <a:defRPr lang="ru-RU">
                <a:solidFill>
                  <a:schemeClr val="tx2"/>
                </a:solidFill>
              </a:defRPr>
            </a:lvl7pPr>
            <a:lvl8pPr eaLnBrk="1" hangingPunct="1">
              <a:defRPr lang="ru-RU">
                <a:solidFill>
                  <a:schemeClr val="tx2"/>
                </a:solidFill>
              </a:defRPr>
            </a:lvl8pPr>
            <a:lvl9pPr eaLnBrk="1" hangingPunct="1">
              <a:defRPr lang="ru-RU"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dirty="0" smtClean="0">
                <a:solidFill>
                  <a:srgbClr val="7CA655"/>
                </a:solidFill>
              </a:rPr>
              <a:t>Робототехника</a:t>
            </a:r>
          </a:p>
          <a:p>
            <a:pPr fontAlgn="auto">
              <a:spcAft>
                <a:spcPts val="0"/>
              </a:spcAft>
            </a:pPr>
            <a:endParaRPr dirty="0">
              <a:solidFill>
                <a:srgbClr val="7CA655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4" y="3010474"/>
            <a:ext cx="1686561" cy="1146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17623" t="17685" r="17168" b="15925"/>
          <a:stretch/>
        </p:blipFill>
        <p:spPr>
          <a:xfrm>
            <a:off x="2229835" y="2993864"/>
            <a:ext cx="2633892" cy="1508387"/>
          </a:xfrm>
          <a:prstGeom prst="rect">
            <a:avLst/>
          </a:prstGeom>
        </p:spPr>
      </p:pic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6" y="4539137"/>
            <a:ext cx="3807020" cy="231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user\Desktop\фото\WhatsApp Image 2023-03-16 at 23.01.47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9" b="19477"/>
          <a:stretch/>
        </p:blipFill>
        <p:spPr bwMode="auto">
          <a:xfrm>
            <a:off x="4863727" y="909208"/>
            <a:ext cx="2015365" cy="25192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фото\WhatsApp Image 2023-03-16 at 22.59.20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/>
          <a:stretch/>
        </p:blipFill>
        <p:spPr bwMode="auto">
          <a:xfrm rot="5400000">
            <a:off x="6715645" y="1188826"/>
            <a:ext cx="2516727" cy="196250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WhatsApp Video 2023-03-16 at 22.59.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3727" y="3482258"/>
            <a:ext cx="4091532" cy="219574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EEE5614-3EF7-95A7-43C7-C6D7AB6637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4526" y="911713"/>
            <a:ext cx="3074161" cy="23056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4C5AE05-66FC-CCFE-49C0-DCFB4029C1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2881" y="3306952"/>
            <a:ext cx="3035806" cy="22768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Заголовок 1"/>
          <p:cNvSpPr txBox="1">
            <a:spLocks noGrp="1"/>
          </p:cNvSpPr>
          <p:nvPr>
            <p:ph sz="quarter" idx="14"/>
          </p:nvPr>
        </p:nvSpPr>
        <p:spPr>
          <a:xfrm>
            <a:off x="5352449" y="5832972"/>
            <a:ext cx="6146800" cy="855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cap="all" dirty="0">
                <a:ln w="9525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От увлечения к изобретению</a:t>
            </a:r>
            <a:r>
              <a:rPr lang="en-US" sz="2400" b="1" cap="all" dirty="0">
                <a:ln w="9525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endParaRPr lang="ru-RU" sz="2400" b="1" cap="all" dirty="0">
              <a:ln w="9525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  <a:p>
            <a:r>
              <a:rPr lang="ru-RU" sz="2400" b="1" cap="all" dirty="0">
                <a:ln w="9525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Робота-</a:t>
            </a:r>
            <a:r>
              <a:rPr lang="ru-RU" sz="2400" b="1" cap="all" dirty="0" err="1">
                <a:ln w="9525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МАНИПУЛЯТОРа</a:t>
            </a:r>
            <a:endParaRPr lang="ru-RU" sz="2400" b="1" cap="all" dirty="0">
              <a:ln w="9525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4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16703" r="19171" b="6377"/>
          <a:stretch/>
        </p:blipFill>
        <p:spPr>
          <a:xfrm>
            <a:off x="7108347" y="77462"/>
            <a:ext cx="4975841" cy="2478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9" b="15966"/>
          <a:stretch/>
        </p:blipFill>
        <p:spPr>
          <a:xfrm>
            <a:off x="4733715" y="77462"/>
            <a:ext cx="225136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11295"/>
          <a:stretch/>
        </p:blipFill>
        <p:spPr>
          <a:xfrm>
            <a:off x="2429989" y="77462"/>
            <a:ext cx="2180456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5" b="11295"/>
          <a:stretch/>
        </p:blipFill>
        <p:spPr>
          <a:xfrm>
            <a:off x="131698" y="77462"/>
            <a:ext cx="2173345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8" y="3854548"/>
            <a:ext cx="6244480" cy="28783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6" b="11402"/>
          <a:stretch/>
        </p:blipFill>
        <p:spPr>
          <a:xfrm>
            <a:off x="7042750" y="2555810"/>
            <a:ext cx="4793650" cy="26810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6"/>
          <a:stretch/>
        </p:blipFill>
        <p:spPr>
          <a:xfrm>
            <a:off x="6474448" y="4758643"/>
            <a:ext cx="5609739" cy="19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3609" r="3116" b="9754"/>
          <a:stretch/>
        </p:blipFill>
        <p:spPr bwMode="auto">
          <a:xfrm>
            <a:off x="394907" y="101600"/>
            <a:ext cx="6031293" cy="19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10" y="2286413"/>
            <a:ext cx="5481424" cy="38412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72201" y="934761"/>
            <a:ext cx="5588000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Bahnschrift Light" panose="020B0502040204020203" pitchFamily="34" charset="0"/>
              </a:rPr>
              <a:t>7 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победителей и призеров </a:t>
            </a:r>
            <a:r>
              <a:rPr lang="ru-RU" sz="1600" b="1" dirty="0" err="1" smtClean="0">
                <a:solidFill>
                  <a:srgbClr val="002060"/>
                </a:solidFill>
                <a:latin typeface="Bahnschrift Light" panose="020B0502040204020203" pitchFamily="34" charset="0"/>
              </a:rPr>
              <a:t>ВсОШ</a:t>
            </a:r>
            <a:r>
              <a:rPr lang="ru-RU" sz="1600" b="1" dirty="0" smtClean="0">
                <a:solidFill>
                  <a:srgbClr val="002060"/>
                </a:solidFill>
                <a:latin typeface="Bahnschrift Light" panose="020B0502040204020203" pitchFamily="34" charset="0"/>
              </a:rPr>
              <a:t> по 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информатике</a:t>
            </a:r>
          </a:p>
          <a:p>
            <a:pPr marL="285750" lvl="0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3 призера </a:t>
            </a:r>
            <a:r>
              <a:rPr lang="ru-RU" sz="1600" b="1" dirty="0" err="1">
                <a:solidFill>
                  <a:srgbClr val="002060"/>
                </a:solidFill>
                <a:latin typeface="Bahnschrift Light" panose="020B0502040204020203" pitchFamily="34" charset="0"/>
              </a:rPr>
              <a:t>ВсОШ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Bahnschrift Light" panose="020B0502040204020203" pitchFamily="34" charset="0"/>
              </a:rPr>
              <a:t> по 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технологии</a:t>
            </a:r>
          </a:p>
          <a:p>
            <a:pPr marL="285750" lvl="0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3 победителя и призера </a:t>
            </a:r>
            <a:r>
              <a:rPr lang="ru-RU" sz="1600" b="1" dirty="0" err="1">
                <a:solidFill>
                  <a:srgbClr val="002060"/>
                </a:solidFill>
                <a:latin typeface="Bahnschrift Light" panose="020B0502040204020203" pitchFamily="34" charset="0"/>
              </a:rPr>
              <a:t>ВсОШ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Bahnschrift Light" panose="020B0502040204020203" pitchFamily="34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физике</a:t>
            </a:r>
          </a:p>
          <a:p>
            <a:pPr marL="285750" lvl="0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победитель международной физической </a:t>
            </a:r>
            <a:r>
              <a:rPr lang="ru-RU" sz="1600" b="1" dirty="0" smtClean="0">
                <a:solidFill>
                  <a:srgbClr val="002060"/>
                </a:solidFill>
                <a:latin typeface="Bahnschrift Light" panose="020B0502040204020203" pitchFamily="34" charset="0"/>
              </a:rPr>
              <a:t>            олимпиады 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«Формула единства. Третье тысячелетие»</a:t>
            </a:r>
          </a:p>
          <a:p>
            <a:pPr marL="285750" lvl="0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призер отраслевой олимпиады школьников по профилю «Физика»</a:t>
            </a:r>
          </a:p>
          <a:p>
            <a:pPr marL="285750" lvl="0" indent="-28575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призеры </a:t>
            </a:r>
            <a:r>
              <a:rPr lang="ru-RU" sz="1600" b="1" dirty="0" smtClean="0">
                <a:solidFill>
                  <a:srgbClr val="002060"/>
                </a:solidFill>
                <a:latin typeface="Bahnschrift Light" panose="020B0502040204020203" pitchFamily="34" charset="0"/>
              </a:rPr>
              <a:t>городских </a:t>
            </a:r>
            <a:r>
              <a:rPr lang="ru-RU" sz="1600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и краевых турниров по шахматам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434A7FE-69D0-18B7-5438-F67F9E510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6" t="11709" r="22718" b="35305"/>
          <a:stretch/>
        </p:blipFill>
        <p:spPr>
          <a:xfrm>
            <a:off x="6087534" y="3884286"/>
            <a:ext cx="5757334" cy="2797183"/>
          </a:xfrm>
          <a:prstGeom prst="rect">
            <a:avLst/>
          </a:prstGeom>
        </p:spPr>
      </p:pic>
      <p:sp>
        <p:nvSpPr>
          <p:cNvPr id="6" name="Прямоугольник: скругленные углы 6">
            <a:extLst>
              <a:ext uri="{FF2B5EF4-FFF2-40B4-BE49-F238E27FC236}">
                <a16:creationId xmlns="" xmlns:a16="http://schemas.microsoft.com/office/drawing/2014/main" id="{A07D6177-94D1-5B0D-913E-185BAFBE22DA}"/>
              </a:ext>
            </a:extLst>
          </p:cNvPr>
          <p:cNvSpPr/>
          <p:nvPr/>
        </p:nvSpPr>
        <p:spPr>
          <a:xfrm>
            <a:off x="6172201" y="6232735"/>
            <a:ext cx="5757334" cy="355601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8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63075"/>
              </p:ext>
            </p:extLst>
          </p:nvPr>
        </p:nvGraphicFramePr>
        <p:xfrm>
          <a:off x="575733" y="1035210"/>
          <a:ext cx="6542715" cy="5659361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426539"/>
                <a:gridCol w="2931589"/>
                <a:gridCol w="1184587"/>
              </a:tblGrid>
              <a:tr h="4029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Предметная область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Учебный предмет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часов в неделю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 anchor="ctr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 anchor="ctr"/>
                </a:tc>
              </a:tr>
              <a:tr h="20148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48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Русский язык и литература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Русский язык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Литература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Иностранные языки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Иностранный язык (англ.)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Математика и информатика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Алгебра (углубленный уровень)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Геометрия (углубленный уровень)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Вероятность и статистика (углубленный уровень)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Информатика (углубленный уровень)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Общественно-научные предметы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История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Обществознание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География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Естественно-научные предметы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 (углубленный уровень)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Химия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Биология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Физическая культура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Физическая культура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Основы безопасности и защиты Родины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Основы безопасности и защиты Родины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-----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Индивидуальный проект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Итого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35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4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учебного курса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Компьютерное проектирование. Черчение.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Избранные вопросы физики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Итого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  <a:tr h="20148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ИТОГО недельная нагрузка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2" marR="51912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78990"/>
            <a:ext cx="8728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Franklin Gothic Book"/>
              </a:rPr>
              <a:t>Таблица-сетка часов учебного плана группы 10"Б" класса </a:t>
            </a:r>
            <a:r>
              <a:rPr lang="ru-RU" sz="2000" b="1" dirty="0" smtClean="0">
                <a:solidFill>
                  <a:srgbClr val="002060"/>
                </a:solidFill>
                <a:latin typeface="Franklin Gothic Book"/>
              </a:rPr>
              <a:t>технологического </a:t>
            </a:r>
            <a:r>
              <a:rPr lang="ru-RU" sz="2000" b="1" dirty="0">
                <a:solidFill>
                  <a:srgbClr val="002060"/>
                </a:solidFill>
                <a:latin typeface="Franklin Gothic Book"/>
              </a:rPr>
              <a:t>профиля инженерно-математической направленности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/>
          <a:stretch/>
        </p:blipFill>
        <p:spPr>
          <a:xfrm>
            <a:off x="7221091" y="1187358"/>
            <a:ext cx="2133598" cy="3049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3" t="19226" r="25422" b="15755"/>
          <a:stretch/>
        </p:blipFill>
        <p:spPr>
          <a:xfrm>
            <a:off x="8136717" y="2593803"/>
            <a:ext cx="2106972" cy="3023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06" y="3589361"/>
            <a:ext cx="2235786" cy="3133171"/>
          </a:xfrm>
          <a:prstGeom prst="rect">
            <a:avLst/>
          </a:prstGeom>
        </p:spPr>
      </p:pic>
      <p:pic>
        <p:nvPicPr>
          <p:cNvPr id="9" name="Picture 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689" y="1031020"/>
            <a:ext cx="1611065" cy="14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5668"/>
          <a:stretch/>
        </p:blipFill>
        <p:spPr bwMode="auto">
          <a:xfrm>
            <a:off x="2720417" y="4392858"/>
            <a:ext cx="4485245" cy="22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850" y="163511"/>
            <a:ext cx="6881812" cy="118903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3578AF"/>
                </a:solidFill>
              </a:rPr>
              <a:t>ПАРТНЕРЫ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27" y="1047811"/>
            <a:ext cx="3121793" cy="13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r="17048"/>
          <a:stretch/>
        </p:blipFill>
        <p:spPr bwMode="auto">
          <a:xfrm>
            <a:off x="172197" y="840830"/>
            <a:ext cx="22378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3614" r="17824" b="3386"/>
          <a:stretch/>
        </p:blipFill>
        <p:spPr bwMode="auto">
          <a:xfrm>
            <a:off x="495601" y="2825290"/>
            <a:ext cx="19925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6889" t="2462" r="1721" b="3025"/>
          <a:stretch/>
        </p:blipFill>
        <p:spPr>
          <a:xfrm>
            <a:off x="5401220" y="2733850"/>
            <a:ext cx="1806428" cy="1800000"/>
          </a:xfrm>
          <a:prstGeom prst="ellipse">
            <a:avLst/>
          </a:prstGeom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b="-258"/>
          <a:stretch/>
        </p:blipFill>
        <p:spPr bwMode="auto">
          <a:xfrm>
            <a:off x="1072371" y="4926793"/>
            <a:ext cx="183403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73" y="933850"/>
            <a:ext cx="20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10" y="2733850"/>
            <a:ext cx="19310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0185" y="297264"/>
            <a:ext cx="8025866" cy="1189038"/>
          </a:xfrm>
        </p:spPr>
        <p:txBody>
          <a:bodyPr>
            <a:normAutofit/>
          </a:bodyPr>
          <a:lstStyle/>
          <a:p>
            <a:r>
              <a:rPr lang="ru-RU" dirty="0"/>
              <a:t>ВЫПУСКНИКИ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1783566"/>
            <a:ext cx="7521533" cy="2074119"/>
          </a:xfrm>
        </p:spPr>
        <p:txBody>
          <a:bodyPr/>
          <a:lstStyle/>
          <a:p>
            <a:r>
              <a:rPr lang="ru-RU" sz="2400" b="0" dirty="0"/>
              <a:t>С 2021 года 3 выпускника по результатам ЕГЭ стали 100-балльниками по информатике.</a:t>
            </a:r>
          </a:p>
          <a:p>
            <a:r>
              <a:rPr lang="ru-RU" sz="2400" b="0" dirty="0"/>
              <a:t>В 2024 году 18 % выпускников связали свою жизнь с информационными технологиями и системами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2976" b="31524"/>
          <a:stretch/>
        </p:blipFill>
        <p:spPr>
          <a:xfrm>
            <a:off x="7806953" y="0"/>
            <a:ext cx="4030517" cy="1555992"/>
          </a:xfrm>
          <a:prstGeom prst="rect">
            <a:avLst/>
          </a:prstGeom>
        </p:spPr>
      </p:pic>
      <p:pic>
        <p:nvPicPr>
          <p:cNvPr id="5122" name="Picture 2" descr="https://bmstu.ru/assets/images/logo/logo@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23" y="1486302"/>
            <a:ext cx="4662576" cy="11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40" y="2421957"/>
            <a:ext cx="22383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11" y="4521849"/>
            <a:ext cx="38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849"/>
            <a:ext cx="406587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r="17048"/>
          <a:stretch/>
        </p:blipFill>
        <p:spPr bwMode="auto">
          <a:xfrm>
            <a:off x="4122117" y="4521849"/>
            <a:ext cx="17902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51" y="4521849"/>
            <a:ext cx="16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3042"/>
      </a:accent1>
      <a:accent2>
        <a:srgbClr val="3578AF"/>
      </a:accent2>
      <a:accent3>
        <a:srgbClr val="C4C4C4"/>
      </a:accent3>
      <a:accent4>
        <a:srgbClr val="A80B22"/>
      </a:accent4>
      <a:accent5>
        <a:srgbClr val="E2E2E2"/>
      </a:accent5>
      <a:accent6>
        <a:srgbClr val="2A6187"/>
      </a:accent6>
      <a:hlink>
        <a:srgbClr val="0563C1"/>
      </a:hlink>
      <a:folHlink>
        <a:srgbClr val="954F72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tarter Template_Heritage Month Presentation" id="{910467CA-E581-43CB-A3F9-242953556B2E}" vid="{325629C9-8C54-4982-A5E7-91DBF3E63BF9}"/>
    </a:ext>
  </a:extLst>
</a:theme>
</file>

<file path=ppt/theme/theme2.xml><?xml version="1.0" encoding="utf-8"?>
<a:theme xmlns:a="http://schemas.openxmlformats.org/drawingml/2006/main" name="1_Office Theme">
  <a:themeElements>
    <a:clrScheme name="Custom 1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3042"/>
      </a:accent1>
      <a:accent2>
        <a:srgbClr val="3578AF"/>
      </a:accent2>
      <a:accent3>
        <a:srgbClr val="C4C4C4"/>
      </a:accent3>
      <a:accent4>
        <a:srgbClr val="A80B22"/>
      </a:accent4>
      <a:accent5>
        <a:srgbClr val="E2E2E2"/>
      </a:accent5>
      <a:accent6>
        <a:srgbClr val="2A6187"/>
      </a:accent6>
      <a:hlink>
        <a:srgbClr val="0563C1"/>
      </a:hlink>
      <a:folHlink>
        <a:srgbClr val="954F72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tarter Template_Heritage Month Presentation" id="{910467CA-E581-43CB-A3F9-242953556B2E}" vid="{325629C9-8C54-4982-A5E7-91DBF3E63BF9}"/>
    </a:ext>
  </a:extLst>
</a:theme>
</file>

<file path=ppt/theme/theme3.xml><?xml version="1.0" encoding="utf-8"?>
<a:theme xmlns:a="http://schemas.openxmlformats.org/drawingml/2006/main" name="Пользователь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78853419_Win32_SL_V5" id="{958D2C9E-948D-4354-BF9D-DF8AE3C2B240}" vid="{22D4A967-05D2-4D72-8594-54CFF3414833}"/>
    </a:ext>
  </a:extLst>
</a:theme>
</file>

<file path=ppt/theme/theme4.xml><?xml version="1.0" encoding="utf-8"?>
<a:theme xmlns:a="http://schemas.openxmlformats.org/drawingml/2006/main" name="1_Пользователь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78853419_Win32_SL_V5" id="{958D2C9E-948D-4354-BF9D-DF8AE3C2B240}" vid="{22D4A967-05D2-4D72-8594-54CFF3414833}"/>
    </a:ext>
  </a:extLst>
</a:theme>
</file>

<file path=ppt/theme/theme5.xml><?xml version="1.0" encoding="utf-8"?>
<a:theme xmlns:a="http://schemas.openxmlformats.org/drawingml/2006/main" name="2_Пользователь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78853419_Win32_SL_V5" id="{958D2C9E-948D-4354-BF9D-DF8AE3C2B240}" vid="{22D4A967-05D2-4D72-8594-54CFF3414833}"/>
    </a:ext>
  </a:extLst>
</a:theme>
</file>

<file path=ppt/theme/theme6.xml><?xml version="1.0" encoding="utf-8"?>
<a:theme xmlns:a="http://schemas.openxmlformats.org/drawingml/2006/main" name="3_Пользователь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78853419_Win32_SL_V5" id="{958D2C9E-948D-4354-BF9D-DF8AE3C2B240}" vid="{22D4A967-05D2-4D72-8594-54CFF3414833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04BC66-A771-492B-8E79-E3C5E33B71F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3ACE82-BD1C-4CC4-B9C6-7097502B70B7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230e9df3-be65-4c73-a93b-d1236ebd677e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0AD4D6-2712-4EC3-A727-A5652AD67F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Starter Template_Heritage Month Presentation</Template>
  <TotalTime>0</TotalTime>
  <Words>290</Words>
  <Application>Microsoft Office PowerPoint</Application>
  <PresentationFormat>Произвольный</PresentationFormat>
  <Paragraphs>105</Paragraphs>
  <Slides>11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Office Theme</vt:lpstr>
      <vt:lpstr>1_Office Theme</vt:lpstr>
      <vt:lpstr>Пользовательская</vt:lpstr>
      <vt:lpstr>1_Пользовательская</vt:lpstr>
      <vt:lpstr>2_Пользовательская</vt:lpstr>
      <vt:lpstr>3_Пользовательская</vt:lpstr>
      <vt:lpstr>ПОДВАРКО ЕЛЕНА ЮРЬЕВНА директор муниципального общеобразовательного учреждения  муниципального образования город Краснодар гимназии № 87  имени Героя Советского Союза Емельяна Герасименко</vt:lpstr>
      <vt:lpstr>Презентация PowerPoint</vt:lpstr>
      <vt:lpstr>Презентация PowerPoint</vt:lpstr>
      <vt:lpstr>Программирование</vt:lpstr>
      <vt:lpstr>Презентация PowerPoint</vt:lpstr>
      <vt:lpstr>Презентация PowerPoint</vt:lpstr>
      <vt:lpstr>Презентация PowerPoint</vt:lpstr>
      <vt:lpstr>ПАРТНЕРЫ</vt:lpstr>
      <vt:lpstr>ВЫПУСКНИКИ</vt:lpstr>
      <vt:lpstr>РЕАЛИЗУЕМЫЕ ПРОЕКТЫ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ПОДВАРКО ЕЛЕНА ЮРЬЕВНА директор муниципального образовательного учреждения города Краснодара гимназии №87 имени Героя Советского Союза Емельяна Герасименко</dc:title>
  <dc:creator/>
  <cp:lastModifiedBy/>
  <cp:revision>2</cp:revision>
  <dcterms:created xsi:type="dcterms:W3CDTF">2021-02-18T07:10:18Z</dcterms:created>
  <dcterms:modified xsi:type="dcterms:W3CDTF">2025-03-10T16:01:55Z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