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307" r:id="rId4"/>
    <p:sldId id="308" r:id="rId5"/>
    <p:sldId id="263" r:id="rId6"/>
    <p:sldId id="301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274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navigator-podgotovki/navigator-oge#fi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369" y="539262"/>
            <a:ext cx="7651262" cy="2970701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Физика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ОГЭ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Задания 15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194" y="4203510"/>
            <a:ext cx="5773003" cy="2306471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99"/>
                </a:solidFill>
              </a:rPr>
              <a:t>Еранова</a:t>
            </a:r>
            <a:r>
              <a:rPr lang="ru-RU" dirty="0" smtClean="0">
                <a:solidFill>
                  <a:srgbClr val="000099"/>
                </a:solidFill>
              </a:rPr>
              <a:t> Ольга Николаевна</a:t>
            </a:r>
          </a:p>
          <a:p>
            <a:r>
              <a:rPr lang="ru-RU" dirty="0">
                <a:solidFill>
                  <a:srgbClr val="000099"/>
                </a:solidFill>
              </a:rPr>
              <a:t>учитель физики </a:t>
            </a:r>
            <a:r>
              <a:rPr lang="ru-RU" dirty="0" smtClean="0">
                <a:solidFill>
                  <a:srgbClr val="000099"/>
                </a:solidFill>
              </a:rPr>
              <a:t>и математики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МАОУ СОШ №</a:t>
            </a:r>
            <a:r>
              <a:rPr lang="ru-RU" dirty="0">
                <a:solidFill>
                  <a:srgbClr val="000099"/>
                </a:solidFill>
              </a:rPr>
              <a:t>5</a:t>
            </a:r>
            <a:r>
              <a:rPr lang="ru-RU" dirty="0" smtClean="0">
                <a:solidFill>
                  <a:srgbClr val="000099"/>
                </a:solidFill>
              </a:rPr>
              <a:t> им. </a:t>
            </a:r>
            <a:r>
              <a:rPr lang="ru-RU" dirty="0" err="1" smtClean="0">
                <a:solidFill>
                  <a:srgbClr val="000099"/>
                </a:solidFill>
              </a:rPr>
              <a:t>В.И.Данильченко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err="1" smtClean="0">
                <a:solidFill>
                  <a:srgbClr val="000099"/>
                </a:solidFill>
              </a:rPr>
              <a:t>пос.Октябрьского</a:t>
            </a:r>
            <a:r>
              <a:rPr lang="ru-RU" dirty="0" smtClean="0">
                <a:solidFill>
                  <a:srgbClr val="000099"/>
                </a:solidFill>
              </a:rPr>
              <a:t> муниципального образования Ленинградский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89876"/>
              </p:ext>
            </p:extLst>
          </p:nvPr>
        </p:nvGraphicFramePr>
        <p:xfrm>
          <a:off x="1362075" y="905809"/>
          <a:ext cx="9867900" cy="55411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15.6 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Запишите результат измерения атмосферного давления с помощью барометра-анероида (см. рисунок), учитывая, что абсолютная погрешность измерения равна цене деления.</a:t>
                      </a: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1) (750 ± 5) Па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2) (755 ± 1) Па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3) (107 ± 1) кПа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4) (100,7 ± 0,1) </a:t>
                      </a: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кПа</a:t>
                      </a: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4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34" y="2905125"/>
            <a:ext cx="493456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9201145" y="3535136"/>
            <a:ext cx="171450" cy="391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64352" y="4221088"/>
            <a:ext cx="171450" cy="391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10937" y="3241223"/>
            <a:ext cx="473533" cy="293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59550"/>
              </p:ext>
            </p:extLst>
          </p:nvPr>
        </p:nvGraphicFramePr>
        <p:xfrm>
          <a:off x="1353159" y="923635"/>
          <a:ext cx="9867900" cy="55885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15.7 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Необходимо экспериментально установить зависимость электрического сопротивления проводящего стержня от площади его поперечного сечения. Какую из указанных пар стержней (см. рисунок) можно использовать для этой цели?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1) А и Б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2) А и </a:t>
                      </a: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В</a:t>
                      </a:r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3) Б и В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4) Б и </a:t>
                      </a: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</a:t>
                      </a:r>
                      <a:endParaRPr lang="en-US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endParaRPr lang="en-US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en-US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                                                            </a:t>
                      </a:r>
                      <a:r>
                        <a:rPr lang="ar-AE" sz="3600" b="1" i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۷</a:t>
                      </a:r>
                      <a:r>
                        <a:rPr lang="en-US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               </a:t>
                      </a:r>
                      <a:r>
                        <a:rPr lang="ar-AE" sz="3600" b="1" i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۷</a:t>
                      </a:r>
                      <a:endParaRPr lang="ru-RU" sz="3600" b="1" i="0" dirty="0" smtClean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2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3176411"/>
            <a:ext cx="2533650" cy="23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269795" y="3770880"/>
                <a:ext cx="904735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795" y="3770880"/>
                <a:ext cx="904735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9331027" y="3955546"/>
            <a:ext cx="269421" cy="308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837197" y="4151374"/>
            <a:ext cx="195959" cy="2359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10592" y="3643691"/>
            <a:ext cx="1240971" cy="97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08404"/>
              </p:ext>
            </p:extLst>
          </p:nvPr>
        </p:nvGraphicFramePr>
        <p:xfrm>
          <a:off x="1362075" y="905809"/>
          <a:ext cx="9867900" cy="55411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15.8 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Длину бруска измеряют с помощью линейки (см. рисунок). Запишите результат измерения с учётом абсолютной погрешности, которая равна цене деления шкалы линейки.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1) (4,5 ± 0,5) см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2) (5,5 ± 0,5) см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3) (4,50 ± 0,25) см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4) (5,50 ± 0,25) см</a:t>
                      </a: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1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73" y="3084512"/>
            <a:ext cx="4996929" cy="150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106886" y="4065814"/>
            <a:ext cx="310243" cy="367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262007" y="3835079"/>
            <a:ext cx="25962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71280"/>
              </p:ext>
            </p:extLst>
          </p:nvPr>
        </p:nvGraphicFramePr>
        <p:xfrm>
          <a:off x="1362075" y="905809"/>
          <a:ext cx="9867900" cy="55411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15.9 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границе воздух-стекло световой луч частично отражается, частично преломляется (см. рисунок).</a:t>
                      </a:r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Угол преломления равен примерно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1) 20°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2) 40°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3) 50°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4) 70°</a:t>
                      </a: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2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22" y="2820158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7551964" y="2963636"/>
            <a:ext cx="2286001" cy="21996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9957162">
            <a:off x="8058150" y="4196442"/>
            <a:ext cx="220435" cy="367393"/>
          </a:xfrm>
          <a:prstGeom prst="arc">
            <a:avLst>
              <a:gd name="adj1" fmla="val 16783140"/>
              <a:gd name="adj2" fmla="val 421586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28750" y="3249386"/>
            <a:ext cx="2253343" cy="244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37164" y="3249386"/>
            <a:ext cx="4579694" cy="1130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44170"/>
              </p:ext>
            </p:extLst>
          </p:nvPr>
        </p:nvGraphicFramePr>
        <p:xfrm>
          <a:off x="1362075" y="905809"/>
          <a:ext cx="9867900" cy="55411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15.10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Чему равны соответственно цена деления и предел измерения миллиамперметра (см. рисунок)?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1) 50 А; 2 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2) 2 мА; 50 мА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3) 10 А; 50 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4) 50 мА; 10 мА</a:t>
                      </a: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2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2580090"/>
            <a:ext cx="2960901" cy="29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0491107" y="3249386"/>
            <a:ext cx="261257" cy="3184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250136" y="3910693"/>
            <a:ext cx="489857" cy="3837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13588"/>
              </p:ext>
            </p:extLst>
          </p:nvPr>
        </p:nvGraphicFramePr>
        <p:xfrm>
          <a:off x="1362075" y="905809"/>
          <a:ext cx="9867900" cy="55411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15.11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В мензурку налита вода (см. рисунок). Укажите значение объёма воды, учитывая, что абсолютная погрешность измерения равна половине цены деления шкалы.</a:t>
                      </a: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1) 70 мл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2) (70 ± 15) мл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3) (80 ± 5) </a:t>
                      </a: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  </a:t>
                      </a:r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4) (80 ± 15) мл</a:t>
                      </a: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3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29" y="2792553"/>
            <a:ext cx="2090927" cy="29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8417379" y="2547257"/>
            <a:ext cx="2645228" cy="8164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960179" y="4188279"/>
            <a:ext cx="522514" cy="81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82692" y="3734778"/>
            <a:ext cx="266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0" i="1" dirty="0" smtClean="0">
                <a:latin typeface="Cambria Math"/>
              </a:rPr>
              <a:t>Ц=(90-60)/3=10 мл</a:t>
            </a:r>
          </a:p>
          <a:p>
            <a:pPr marL="342900" indent="-342900">
              <a:buAutoNum type="arabicParenR"/>
            </a:pPr>
            <a:r>
              <a:rPr lang="en-US" i="1" dirty="0" smtClean="0">
                <a:latin typeface="Cambria Math"/>
              </a:rPr>
              <a:t>V=60+2·10=80 </a:t>
            </a:r>
            <a:r>
              <a:rPr lang="ru-RU" i="1" dirty="0" smtClean="0">
                <a:latin typeface="Cambria Math"/>
              </a:rPr>
              <a:t>мл</a:t>
            </a:r>
          </a:p>
          <a:p>
            <a:pPr marL="342900" indent="-342900">
              <a:buAutoNum type="arabicParenR"/>
            </a:pPr>
            <a:r>
              <a:rPr lang="ru-RU" i="1" dirty="0" smtClean="0">
                <a:latin typeface="Cambria Math"/>
              </a:rPr>
              <a:t>П=10/2=5 мл</a:t>
            </a:r>
            <a:endParaRPr lang="en-US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548006" y="3734778"/>
            <a:ext cx="259624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18557" y="4372651"/>
            <a:ext cx="1967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06731"/>
              </p:ext>
            </p:extLst>
          </p:nvPr>
        </p:nvGraphicFramePr>
        <p:xfrm>
          <a:off x="1362075" y="905809"/>
          <a:ext cx="9867900" cy="55411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15.12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Прибор на рисунке подключён в режиме амперметра. Запишите результат измерения силы тока с учётом абсолютной погрешности измерения, которая равна цене деления шкалы прибора.</a:t>
                      </a: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1) (3,0 ± 0,5) 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2) (3 ± 1) 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3) (1,5 ± 0,5) 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4) (1,5 ± 1,0) А</a:t>
                      </a: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3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09" y="3432175"/>
            <a:ext cx="3429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0033907" y="3918857"/>
            <a:ext cx="311902" cy="43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12621" y="2530929"/>
            <a:ext cx="13471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98271" y="2922814"/>
            <a:ext cx="24084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0500" y="3428234"/>
            <a:ext cx="266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0" i="1" dirty="0" smtClean="0">
                <a:latin typeface="Cambria Math"/>
              </a:rPr>
              <a:t>Ц=(2-0)/</a:t>
            </a:r>
            <a:r>
              <a:rPr lang="ru-RU" i="1" dirty="0" smtClean="0">
                <a:latin typeface="Cambria Math"/>
              </a:rPr>
              <a:t>4</a:t>
            </a:r>
            <a:r>
              <a:rPr lang="ru-RU" b="0" i="1" dirty="0" smtClean="0">
                <a:latin typeface="Cambria Math"/>
              </a:rPr>
              <a:t>=0,5 А</a:t>
            </a:r>
          </a:p>
          <a:p>
            <a:pPr marL="342900" indent="-342900">
              <a:buAutoNum type="arabicParenR"/>
            </a:pPr>
            <a:r>
              <a:rPr lang="en-US" i="1" dirty="0" smtClean="0">
                <a:latin typeface="Cambria Math"/>
              </a:rPr>
              <a:t>I=3·0,5=1,5 A</a:t>
            </a:r>
            <a:endParaRPr lang="ru-RU" i="1" dirty="0" smtClean="0">
              <a:latin typeface="Cambria Math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7650" y="3355521"/>
            <a:ext cx="2261507" cy="7796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24717" y="4351564"/>
            <a:ext cx="1604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79807"/>
              </p:ext>
            </p:extLst>
          </p:nvPr>
        </p:nvGraphicFramePr>
        <p:xfrm>
          <a:off x="1362075" y="905809"/>
          <a:ext cx="9867900" cy="577143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15.13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63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Учащиеся использовали термометр-гигрометр для измерения температуры и относительной влажности в помещении..</a:t>
                      </a: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Запишите результат измерения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относительной влажности с учётом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абсолютной погрешности измерения,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которая равна цене деления шкалы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прибора.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1) (24 ± 1) %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2) (25 ± 1)%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3) (24 ± 2) %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4) (28 ± 2) %</a:t>
                      </a: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 4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18" y="2560424"/>
            <a:ext cx="3547886" cy="329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53243" y="3616779"/>
            <a:ext cx="3322864" cy="1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23264" y="3861707"/>
            <a:ext cx="2065565" cy="9388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28900" y="4416879"/>
            <a:ext cx="2375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9484" y="4701862"/>
            <a:ext cx="266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0" i="1" dirty="0" smtClean="0">
                <a:latin typeface="Cambria Math"/>
              </a:rPr>
              <a:t>Ц=(</a:t>
            </a:r>
            <a:r>
              <a:rPr lang="en-US" b="0" i="1" dirty="0" smtClean="0">
                <a:latin typeface="Cambria Math"/>
              </a:rPr>
              <a:t>30</a:t>
            </a:r>
            <a:r>
              <a:rPr lang="ru-RU" b="0" i="1" dirty="0" smtClean="0">
                <a:latin typeface="Cambria Math"/>
              </a:rPr>
              <a:t>-</a:t>
            </a:r>
            <a:r>
              <a:rPr lang="en-US" b="0" i="1" dirty="0" smtClean="0">
                <a:latin typeface="Cambria Math"/>
              </a:rPr>
              <a:t>2</a:t>
            </a:r>
            <a:r>
              <a:rPr lang="ru-RU" b="0" i="1" dirty="0" smtClean="0">
                <a:latin typeface="Cambria Math"/>
              </a:rPr>
              <a:t>0)/</a:t>
            </a:r>
            <a:r>
              <a:rPr lang="en-US" i="1" dirty="0" smtClean="0">
                <a:latin typeface="Cambria Math"/>
              </a:rPr>
              <a:t>5</a:t>
            </a:r>
            <a:r>
              <a:rPr lang="ru-RU" b="0" i="1" dirty="0" smtClean="0">
                <a:latin typeface="Cambria Math"/>
              </a:rPr>
              <a:t>=</a:t>
            </a:r>
            <a:r>
              <a:rPr lang="en-US" i="1" dirty="0">
                <a:latin typeface="Cambria Math"/>
              </a:rPr>
              <a:t>2</a:t>
            </a:r>
            <a:r>
              <a:rPr lang="en-US" b="0" i="1" dirty="0" smtClean="0">
                <a:latin typeface="Cambria Math"/>
              </a:rPr>
              <a:t>%</a:t>
            </a:r>
            <a:endParaRPr lang="ru-RU" b="0" i="1" dirty="0" smtClean="0">
              <a:latin typeface="Cambria Math"/>
            </a:endParaRPr>
          </a:p>
          <a:p>
            <a:pPr marL="342900" indent="-342900">
              <a:buAutoNum type="arabicParenR"/>
            </a:pPr>
            <a:r>
              <a:rPr lang="el-GR" i="1" dirty="0" smtClean="0">
                <a:latin typeface="Cambria Math"/>
              </a:rPr>
              <a:t>φ</a:t>
            </a:r>
            <a:r>
              <a:rPr lang="en-US" i="1" dirty="0" smtClean="0">
                <a:latin typeface="Cambria Math"/>
              </a:rPr>
              <a:t>=20+4·2=28%</a:t>
            </a:r>
            <a:endParaRPr lang="ru-RU" i="1" dirty="0" smtClean="0">
              <a:latin typeface="Cambria Math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9679" y="4701862"/>
            <a:ext cx="2808514" cy="784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1392072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	Все представленные задания взяты из Навигатора самостоятельной подготовки к ОГЭ по физике открытого банка заданий ФИПИ </a:t>
            </a:r>
            <a:endParaRPr lang="ru-RU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46" y="4486280"/>
            <a:ext cx="11154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2"/>
              </a:rPr>
              <a:t>https://fipi.ru/navigator-podgotovki/navigator-oge#fi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042" y="2374710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Успешной сдачи ОГЭ!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806" y="77004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07819"/>
              </p:ext>
            </p:extLst>
          </p:nvPr>
        </p:nvGraphicFramePr>
        <p:xfrm>
          <a:off x="1009934" y="970341"/>
          <a:ext cx="10686197" cy="479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9296"/>
                <a:gridCol w="6086901"/>
              </a:tblGrid>
              <a:tr h="524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нужно знать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нужно уметь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68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Линейка, мензурка, динамометр,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весы, термометр, манометр,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барометр, амперметр, вольтметр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Проводить прямые измерения физических величин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использованием измерительных приборов,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составлять схемы включения прибора в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экспериментальную установку, проводить серию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измерений. Определять пределы измерений прибора, цену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деления, снимать показания с учетом абсолютной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погрешности измерений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806" y="77004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 descr="C:\Users\МБОУ СОШ №\Desktop\цена делен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b="1636"/>
          <a:stretch>
            <a:fillRect/>
          </a:stretch>
        </p:blipFill>
        <p:spPr bwMode="auto">
          <a:xfrm>
            <a:off x="187099" y="1416376"/>
            <a:ext cx="5314869" cy="41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БОУ СОШ №\Desktop\предел измере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91" y="1416376"/>
            <a:ext cx="6450529" cy="427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4363" y="592880"/>
            <a:ext cx="523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помнить: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806" y="77004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94363" y="592880"/>
            <a:ext cx="523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помнить: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БОУ СОШ №\Desktop\углы паде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/>
          <a:stretch/>
        </p:blipFill>
        <p:spPr bwMode="auto">
          <a:xfrm>
            <a:off x="1379764" y="1239210"/>
            <a:ext cx="8866415" cy="52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806" y="77004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17233"/>
                  </p:ext>
                </p:extLst>
              </p:nvPr>
            </p:nvGraphicFramePr>
            <p:xfrm>
              <a:off x="1362075" y="905809"/>
              <a:ext cx="10067925" cy="489491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10067925"/>
                  </a:tblGrid>
                  <a:tr h="847744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effectLst/>
                            </a:rPr>
                            <a:t>  </a:t>
                          </a:r>
                          <a:r>
                            <a:rPr lang="ru-RU" sz="2400" dirty="0" smtClean="0">
                              <a:effectLst/>
                            </a:rPr>
                            <a:t>15.1     Выберите правильный ответ.</a:t>
                          </a:r>
                          <a:endParaRPr lang="ru-RU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617038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Необходимо экспериментально установить, зависит ли период колебаний пружинного маятника от массы груза. Какую из указанных на рисунке пар маятников можно использовать для этой цели?</a:t>
                          </a:r>
                        </a:p>
                        <a:p>
                          <a:pPr algn="just"/>
                          <a:endParaRPr lang="ru-RU" sz="2400" b="0" i="0" dirty="0" smtClean="0">
                            <a:solidFill>
                              <a:srgbClr val="333333"/>
                            </a:solidFill>
                            <a:effectLst/>
                            <a:latin typeface="Times New Roman"/>
                          </a:endParaRPr>
                        </a:p>
                        <a:p>
                          <a:pPr marL="457200" indent="-457200"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ru-RU" sz="24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 и Г</a:t>
                          </a:r>
                        </a:p>
                        <a:p>
                          <a:pPr marL="457200" indent="-457200"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ru-RU" sz="24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Б и В</a:t>
                          </a:r>
                          <a:r>
                            <a:rPr lang="en-US" sz="24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             T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effectLst/>
                                  <a:latin typeface="Cambria Math"/>
                                  <a:cs typeface="Times New Roman" pitchFamily="18" charset="0"/>
                                </a:rPr>
                                <m:t>=2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effectLst/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ru-RU" sz="2400" b="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  <a:p>
                          <a:pPr marL="457200" indent="-457200"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ru-RU" sz="24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Б и </a:t>
                          </a:r>
                          <a:r>
                            <a:rPr lang="ru-RU" sz="24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Г</a:t>
                          </a:r>
                          <a:endParaRPr lang="ru-RU" sz="2400" b="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  <a:p>
                          <a:pPr marL="457200" indent="-457200"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ru-RU" sz="24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 и Б</a:t>
                          </a:r>
                          <a:endParaRPr lang="ru-RU" sz="24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013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                                                                                    Ответ:</a:t>
                          </a:r>
                          <a:r>
                            <a:rPr lang="ru-RU" sz="24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4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17233"/>
                  </p:ext>
                </p:extLst>
              </p:nvPr>
            </p:nvGraphicFramePr>
            <p:xfrm>
              <a:off x="1362075" y="905809"/>
              <a:ext cx="10067925" cy="489491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10067925"/>
                  </a:tblGrid>
                  <a:tr h="847744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effectLst/>
                            </a:rPr>
                            <a:t>  </a:t>
                          </a:r>
                          <a:r>
                            <a:rPr lang="ru-RU" sz="2400" dirty="0" smtClean="0">
                              <a:effectLst/>
                            </a:rPr>
                            <a:t>15.1     Выберите правильный ответ.</a:t>
                          </a:r>
                          <a:endParaRPr lang="ru-RU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6170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6138" b="-15346"/>
                          </a:stretch>
                        </a:blipFill>
                      </a:tcPr>
                    </a:tc>
                  </a:tr>
                  <a:tr h="43013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                                                                                    Ответ:</a:t>
                          </a:r>
                          <a:r>
                            <a:rPr lang="ru-RU" sz="24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4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97" y="2678936"/>
            <a:ext cx="2286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463" y="3275463"/>
            <a:ext cx="2511188" cy="1337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575343" y="3361884"/>
            <a:ext cx="259307" cy="283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194468" y="3383344"/>
            <a:ext cx="259307" cy="283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67793" y="3796393"/>
            <a:ext cx="285750" cy="342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94464" y="3678380"/>
            <a:ext cx="285750" cy="2894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70806"/>
              </p:ext>
            </p:extLst>
          </p:nvPr>
        </p:nvGraphicFramePr>
        <p:xfrm>
          <a:off x="1569493" y="450376"/>
          <a:ext cx="9993857" cy="625096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993857"/>
              </a:tblGrid>
              <a:tr h="32467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15.2 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19442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Ученик собрал электрическую цепь, представленную на рисунке.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Какое утверждение верное?</a:t>
                      </a:r>
                    </a:p>
                    <a:p>
                      <a:pPr marL="457200" indent="-457200" algn="just">
                        <a:buAutoNum type="arabicParenR"/>
                      </a:pP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При замыкании ключа амперметр покажет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силу электрического тока, протекающего через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реостат R.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2) При замыкании ключа вольтметр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покажет электрическое напряжение на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реостате R.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3) При замыкании ключа вольтметр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покажет общее</a:t>
                      </a:r>
                      <a:r>
                        <a:rPr lang="ru-RU" sz="2400" b="0" i="0" baseline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электрическое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напряжение на  резисторах R1 и  R2.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4) Вольтметр включён в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электрическую цепь с нарушением 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полярности подключения</a:t>
                      </a:r>
                    </a:p>
                  </a:txBody>
                  <a:tcPr marL="68580" marR="68580" marT="0" marB="0"/>
                </a:tc>
              </a:tr>
              <a:tr h="324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68" y="3057098"/>
            <a:ext cx="4056730" cy="312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9105100" y="4335819"/>
            <a:ext cx="259336" cy="383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548633" y="4335819"/>
            <a:ext cx="259336" cy="383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038490" y="4428089"/>
            <a:ext cx="259336" cy="383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95690" y="4428089"/>
            <a:ext cx="259336" cy="383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080857" y="3940142"/>
            <a:ext cx="259336" cy="1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1428"/>
              </p:ext>
            </p:extLst>
          </p:nvPr>
        </p:nvGraphicFramePr>
        <p:xfrm>
          <a:off x="1362075" y="905809"/>
          <a:ext cx="9867900" cy="529496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867900"/>
              </a:tblGrid>
              <a:tr h="9170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15.3     Выберите правильный ответ.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12650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Необходимо экспериментально установить, зависит ли выталкивающая сила от плотности погружённого в жидкость тела. Какой набор цилиндров из алюминия и меди (см. рисунок) можно использовать для этой цели?</a:t>
                      </a:r>
                    </a:p>
                    <a:p>
                      <a:pPr algn="just"/>
                      <a:endParaRPr lang="ru-RU" sz="2400" b="0" i="0" dirty="0" smtClean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1) только А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2) только Б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3) только В</a:t>
                      </a:r>
                    </a:p>
                    <a:p>
                      <a:pPr algn="just"/>
                      <a:r>
                        <a:rPr lang="ru-RU" sz="2400" b="0" i="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4) либо А, либо В</a:t>
                      </a:r>
                    </a:p>
                  </a:txBody>
                  <a:tcPr marL="68580" marR="68580" marT="0" marB="0"/>
                </a:tc>
              </a:tr>
              <a:tr h="4652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Ответ: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105150"/>
            <a:ext cx="876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105150"/>
            <a:ext cx="8001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105150"/>
            <a:ext cx="790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111217" y="3758684"/>
                <a:ext cx="1463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</a:rPr>
                            <m:t>=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ru-RU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217" y="3758684"/>
                <a:ext cx="146399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8172450" y="3758684"/>
            <a:ext cx="351064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197341" y="3758684"/>
            <a:ext cx="273232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03029" y="3396343"/>
            <a:ext cx="1836964" cy="1134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792156"/>
                  </p:ext>
                </p:extLst>
              </p:nvPr>
            </p:nvGraphicFramePr>
            <p:xfrm>
              <a:off x="1362075" y="905809"/>
              <a:ext cx="9867900" cy="529496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9867900"/>
                  </a:tblGrid>
                  <a:tr h="917028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effectLst/>
                            </a:rPr>
                            <a:t>  </a:t>
                          </a:r>
                          <a:r>
                            <a:rPr lang="ru-RU" sz="2400" dirty="0" smtClean="0">
                              <a:effectLst/>
                            </a:rPr>
                            <a:t>15.4     Выберите правильный ответ.</a:t>
                          </a:r>
                          <a:endParaRPr lang="ru-RU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1265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Запишите результат измерения электрического напряжения (см. рисунок), учитывая, что абсолютная погрешность измерения равна цене деления вольтметра.</a:t>
                          </a:r>
                        </a:p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1) (2,4 ± 0,2) В</a:t>
                          </a:r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2) (2,4 ± 0,1) В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           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Ц=</m:t>
                              </m:r>
                              <m:f>
                                <m:fPr>
                                  <m:ctrlP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𝟔</m:t>
                                  </m:r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В</m:t>
                              </m:r>
                            </m:oMath>
                          </a14:m>
                          <a:endParaRPr lang="ru-RU" sz="2400" b="1" i="0" dirty="0" smtClean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</a:endParaRPr>
                        </a:p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</a:t>
                          </a:r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3) (4,4 ± 0,1) В</a:t>
                          </a:r>
                        </a:p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4) (4,8 ± 0,2) </a:t>
                          </a:r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В</a:t>
                          </a:r>
                          <a:endParaRPr lang="ru-RU" sz="2400" b="1" i="0" dirty="0" smtClean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5288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                                                                                    Ответ: 4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792156"/>
                  </p:ext>
                </p:extLst>
              </p:nvPr>
            </p:nvGraphicFramePr>
            <p:xfrm>
              <a:off x="1362075" y="905809"/>
              <a:ext cx="9867900" cy="529496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9867900"/>
                  </a:tblGrid>
                  <a:tr h="917028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effectLst/>
                            </a:rPr>
                            <a:t>  </a:t>
                          </a:r>
                          <a:r>
                            <a:rPr lang="ru-RU" sz="2400" dirty="0" smtClean="0">
                              <a:effectLst/>
                            </a:rPr>
                            <a:t>15.4     Выберите правильный ответ.</a:t>
                          </a:r>
                          <a:endParaRPr lang="ru-RU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126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5857" r="-62" b="-14019"/>
                          </a:stretch>
                        </a:blipFill>
                      </a:tcPr>
                    </a:tc>
                  </a:tr>
                  <a:tr h="465288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                                                                                    Ответ: 4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" b="4183"/>
          <a:stretch/>
        </p:blipFill>
        <p:spPr bwMode="auto">
          <a:xfrm>
            <a:off x="7274971" y="2571750"/>
            <a:ext cx="2850104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641771" y="4449536"/>
            <a:ext cx="759279" cy="1036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184821" y="4449536"/>
            <a:ext cx="759279" cy="1036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00023" y="2571750"/>
            <a:ext cx="1787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184821" y="2816679"/>
            <a:ext cx="195943" cy="1796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594012" y="3061607"/>
            <a:ext cx="195943" cy="1796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652825"/>
                  </p:ext>
                </p:extLst>
              </p:nvPr>
            </p:nvGraphicFramePr>
            <p:xfrm>
              <a:off x="1362075" y="905809"/>
              <a:ext cx="9867900" cy="529496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9867900"/>
                  </a:tblGrid>
                  <a:tr h="917028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effectLst/>
                            </a:rPr>
                            <a:t>  </a:t>
                          </a:r>
                          <a:r>
                            <a:rPr lang="ru-RU" sz="2400" dirty="0" smtClean="0">
                              <a:effectLst/>
                            </a:rPr>
                            <a:t>15.5     Выберите правильный ответ.</a:t>
                          </a:r>
                          <a:endParaRPr lang="ru-RU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1265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Силу тока в электрической цепи измеряют с помощью амперметра. Укажите цену деления и предел измерения амперметра, шкала которого представлена на рисунке.</a:t>
                          </a:r>
                        </a:p>
                        <a:p>
                          <a:pPr algn="just"/>
                          <a:endParaRPr lang="ru-RU" sz="2400" b="0" i="0" dirty="0" smtClean="0">
                            <a:solidFill>
                              <a:srgbClr val="333333"/>
                            </a:solidFill>
                            <a:effectLst/>
                            <a:latin typeface="Times New Roman"/>
                          </a:endParaRPr>
                        </a:p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1) 0,1 А; 2 А</a:t>
                          </a:r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2) 0,1 А; 10 </a:t>
                          </a:r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А 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Ц=</m:t>
                              </m:r>
                              <m:f>
                                <m:fPr>
                                  <m:ctrlPr>
                                    <a:rPr lang="ru-RU" sz="24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𝟎</m:t>
                                  </m:r>
                                </m:num>
                                <m:den>
                                  <m:r>
                                    <a:rPr lang="ru-RU" sz="2400" b="1" i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А</m:t>
                              </m:r>
                            </m:oMath>
                          </a14:m>
                          <a:endParaRPr lang="ru-RU" sz="2400" b="1" i="0" dirty="0" smtClean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</a:endParaRPr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3) 0,2 А; 2 А</a:t>
                          </a:r>
                        </a:p>
                        <a:p>
                          <a:pPr algn="just"/>
                          <a:r>
                            <a:rPr lang="ru-RU" sz="2400" b="0" i="0" dirty="0" smtClean="0">
                              <a:solidFill>
                                <a:srgbClr val="333333"/>
                              </a:solidFill>
                              <a:effectLst/>
                              <a:latin typeface="Times New Roman"/>
                            </a:rPr>
                            <a:t> 4) 0,2 А; 10 А</a:t>
                          </a:r>
                        </a:p>
                      </a:txBody>
                      <a:tcPr marL="68580" marR="68580" marT="0" marB="0"/>
                    </a:tc>
                  </a:tr>
                  <a:tr h="465288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                                                                                    Ответ: 4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652825"/>
                  </p:ext>
                </p:extLst>
              </p:nvPr>
            </p:nvGraphicFramePr>
            <p:xfrm>
              <a:off x="1362075" y="905809"/>
              <a:ext cx="9867900" cy="529496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9867900"/>
                  </a:tblGrid>
                  <a:tr h="917028">
                    <a:tc>
                      <a:txBody>
                        <a:bodyPr/>
                        <a:lstStyle/>
                        <a:p>
                          <a:r>
                            <a:rPr lang="ru-RU" sz="2400" dirty="0">
                              <a:effectLst/>
                            </a:rPr>
                            <a:t>  </a:t>
                          </a:r>
                          <a:r>
                            <a:rPr lang="ru-RU" sz="2400" dirty="0" smtClean="0">
                              <a:effectLst/>
                            </a:rPr>
                            <a:t>15.5     Выберите правильный ответ.</a:t>
                          </a:r>
                          <a:endParaRPr lang="ru-RU" sz="24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126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5857" r="-62" b="-14019"/>
                          </a:stretch>
                        </a:blipFill>
                      </a:tcPr>
                    </a:tc>
                  </a:tr>
                  <a:tr h="465288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                                                                                    Ответ: 4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5" y="3009900"/>
            <a:ext cx="34575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9984922" y="4392387"/>
            <a:ext cx="4572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35686" y="3510643"/>
            <a:ext cx="244928" cy="3755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4043" y="4416880"/>
            <a:ext cx="244928" cy="3755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932</Words>
  <Application>Microsoft Office PowerPoint</Application>
  <PresentationFormat>Произвольный</PresentationFormat>
  <Paragraphs>147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Физика ОГЭ  Задания 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Ольга Еранова</cp:lastModifiedBy>
  <cp:revision>61</cp:revision>
  <dcterms:created xsi:type="dcterms:W3CDTF">2025-01-10T06:09:35Z</dcterms:created>
  <dcterms:modified xsi:type="dcterms:W3CDTF">2025-03-10T15:20:40Z</dcterms:modified>
</cp:coreProperties>
</file>