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media/image2.jpg" ContentType="image/jpg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1" r:id="rId1"/>
    <p:sldMasterId id="2147483661" r:id="rId2"/>
  </p:sldMasterIdLst>
  <p:notesMasterIdLst>
    <p:notesMasterId r:id="rId14"/>
  </p:notesMasterIdLst>
  <p:sldIdLst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12192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Poppins Bold" panose="020B0604020202020204" charset="0"/>
      <p:regular r:id="rId19"/>
    </p:embeddedFont>
    <p:embeddedFont>
      <p:font typeface="Poppins" panose="020B0604020202020204" charset="0"/>
      <p:regular r:id="rId20"/>
    </p:embeddedFont>
    <p:embeddedFont>
      <p:font typeface="Baskervville" panose="020B0604020202020204" charset="0"/>
      <p:regular r:id="rId21"/>
    </p:embeddedFont>
    <p:embeddedFont>
      <p:font typeface="Calibri Light" panose="020F0302020204030204" pitchFamily="34" charset="0"/>
      <p:regular r:id="rId22"/>
      <p:italic r:id="rId23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96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045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49BB8-EB53-4E4F-90B5-F84CC40FC033}" type="slidenum">
              <a:rPr kumimoji="0" lang="ru-RU" sz="1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sz="11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8847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C49BB8-EB53-4E4F-90B5-F84CC40FC033}" type="slidenum">
              <a:rPr kumimoji="0" lang="ru-RU" sz="11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1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2056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 bwMode="auto"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6000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marL="0" lvl="0" indent="0" algn="ctr">
              <a:buNone/>
              <a:defRPr sz="2400"/>
            </a:lvl1pPr>
            <a:lvl2pPr marL="457200" lvl="1" indent="0" algn="ctr">
              <a:buNone/>
              <a:defRPr sz="2000"/>
            </a:lvl2pPr>
            <a:lvl3pPr marL="914400" lvl="2" indent="0" algn="ctr">
              <a:buNone/>
              <a:defRPr sz="1800"/>
            </a:lvl3pPr>
            <a:lvl4pPr marL="1371600" lvl="3" indent="0" algn="ctr">
              <a:buNone/>
              <a:defRPr sz="1600"/>
            </a:lvl4pPr>
            <a:lvl5pPr marL="1828800" lvl="4" indent="0" algn="ctr">
              <a:buNone/>
              <a:defRPr sz="1600"/>
            </a:lvl5pPr>
            <a:lvl6pPr marL="2286000" lvl="5" indent="0" algn="ctr">
              <a:buNone/>
              <a:defRPr sz="1600"/>
            </a:lvl6pPr>
            <a:lvl7pPr marL="2743200" lvl="6" indent="0" algn="ctr">
              <a:buNone/>
              <a:defRPr sz="1600"/>
            </a:lvl7pPr>
            <a:lvl8pPr marL="3200400" lvl="7" indent="0" algn="ctr">
              <a:buNone/>
              <a:defRPr sz="1600"/>
            </a:lvl8pPr>
            <a:lvl9pPr marL="3657600" lvl="8" indent="0" algn="ctr">
              <a:buNone/>
              <a:defRPr sz="1600"/>
            </a:lvl9pPr>
          </a:lstStyle>
          <a:p>
            <a:pPr>
              <a:defRPr/>
            </a:pPr>
            <a:r>
              <a:t>Образец подзаголовка</a:t>
            </a:r>
          </a:p>
        </p:txBody>
      </p:sp>
      <p:sp>
        <p:nvSpPr>
          <p:cNvPr id="38" name="Shape 38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28.07.2025</a:t>
            </a:r>
          </a:p>
        </p:txBody>
      </p:sp>
      <p:sp>
        <p:nvSpPr>
          <p:cNvPr id="39" name="Shape 39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A72C21-2AED-45B1-BB0C-BDA59EB9A2CF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9651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userDrawn="1">
  <p:cSld name="Title and Sub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lvl="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lvl="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lvl="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lvl="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lvl="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lvl="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lvl="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lvl="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10" name="Shape 10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28.07.2025</a:t>
            </a:r>
          </a:p>
        </p:txBody>
      </p:sp>
      <p:sp>
        <p:nvSpPr>
          <p:cNvPr id="11" name="Shape 11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245B48-DB48-4B4C-8B9B-E4A1C348FB4A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2389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userDrawn="1">
  <p:cSld name="Title, Text and Objec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 bwMode="auto"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28.07.2025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4082E-79D1-4B09-BEFA-83679C6852E7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103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userDrawn="1">
  <p:cSld name="Title and Pictu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 bwMode="auto">
          <a:xfrm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32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pPr>
              <a:defRPr/>
            </a:pPr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 bwMode="auto"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marL="0" lvl="0" indent="0">
              <a:buNone/>
              <a:defRPr sz="1600"/>
            </a:lvl1pPr>
            <a:lvl2pPr marL="457200" lvl="1" indent="0">
              <a:buNone/>
              <a:defRPr sz="1400"/>
            </a:lvl2pPr>
            <a:lvl3pPr marL="914400" lvl="2" indent="0">
              <a:buNone/>
              <a:defRPr sz="1200"/>
            </a:lvl3pPr>
            <a:lvl4pPr marL="1371600" lvl="3" indent="0">
              <a:buNone/>
              <a:defRPr sz="1000"/>
            </a:lvl4pPr>
            <a:lvl5pPr marL="1828800" lvl="4" indent="0">
              <a:buNone/>
              <a:defRPr sz="1000"/>
            </a:lvl5pPr>
            <a:lvl6pPr marL="2286000" lvl="5" indent="0">
              <a:buNone/>
              <a:defRPr sz="1000"/>
            </a:lvl6pPr>
            <a:lvl7pPr marL="2743200" lvl="6" indent="0">
              <a:buNone/>
              <a:defRPr sz="1000"/>
            </a:lvl7pPr>
            <a:lvl8pPr marL="3200400" lvl="7" indent="0">
              <a:buNone/>
              <a:defRPr sz="1000"/>
            </a:lvl8pPr>
            <a:lvl9pPr marL="3657600" lvl="8" indent="0">
              <a:buNone/>
              <a:defRPr sz="1000"/>
            </a:lvl9pPr>
          </a:lstStyle>
          <a:p>
            <a:pPr lvl="0">
              <a:defRPr/>
            </a:pPr>
            <a:r>
              <a:t>Образец текста</a:t>
            </a:r>
          </a:p>
        </p:txBody>
      </p:sp>
      <p:sp>
        <p:nvSpPr>
          <p:cNvPr id="45" name="Shape 45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28.07.2025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A5CF6F-1DD1-46C3-A78A-43316CF35646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0220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 bwMode="auto"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28.07.2025</a:t>
            </a:r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08BDD01-4FE3-4553-B47E-78695704C379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0465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title"/>
          </p:nvPr>
        </p:nvSpPr>
        <p:spPr bwMode="auto"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 bwMode="auto"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28.07.2025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5353A9-5D7D-4731-ACAA-D55F60B49462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9195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userDrawn="1">
  <p:cSld name="Title and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 bwMode="auto"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32" name="Shape 32"/>
          <p:cNvSpPr txBox="1">
            <a:spLocks noGrp="1"/>
          </p:cNvSpPr>
          <p:nvPr>
            <p:ph type="dt" idx="10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28.07.2025</a:t>
            </a:r>
          </a:p>
        </p:txBody>
      </p:sp>
      <p:sp>
        <p:nvSpPr>
          <p:cNvPr id="33" name="Shape 33"/>
          <p:cNvSpPr txBox="1">
            <a:spLocks noGrp="1"/>
          </p:cNvSpPr>
          <p:nvPr>
            <p:ph type="ftr" idx="11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 bwMode="auto"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A1F2F-4758-4D2F-95E1-3AF0C3237557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8878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BC1AB4-F469-478B-A357-5C57C5EE6CD4}" type="datetimeFigureOut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22.09.2026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E21ECF-42AA-4417-AC72-11294640432C}" type="slidenum">
              <a:rPr kumimoji="0" lang="ru-RU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888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6720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9/22/2026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pPr marL="54610" marR="0" lvl="0" indent="0" algn="l" defTabSz="914400" eaLnBrk="1" fontAlgn="auto" latinLnBrk="0" hangingPunct="1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1" i="0" u="none" strike="noStrike" kern="0" cap="none" spc="-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54610" marR="0" lvl="0" indent="0" algn="l" defTabSz="914400" eaLnBrk="1" fontAlgn="auto" latinLnBrk="0" hangingPunct="1">
                <a:lnSpc>
                  <a:spcPts val="143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1" i="0" u="none" strike="noStrike" kern="0" cap="none" spc="-50" normalizeH="0" baseline="0" noProof="0" dirty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82606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9/22/2026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pPr marL="54610" marR="0" lvl="0" indent="0" algn="l" defTabSz="914400" eaLnBrk="1" fontAlgn="auto" latinLnBrk="0" hangingPunct="1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1" i="0" u="none" strike="noStrike" kern="0" cap="none" spc="-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54610" marR="0" lvl="0" indent="0" algn="l" defTabSz="914400" eaLnBrk="1" fontAlgn="auto" latinLnBrk="0" hangingPunct="1">
                <a:lnSpc>
                  <a:spcPts val="143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1" i="0" u="none" strike="noStrike" kern="0" cap="none" spc="-50" normalizeH="0" baseline="0" noProof="0" dirty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6804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9/22/2026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pPr marL="54610" marR="0" lvl="0" indent="0" algn="l" defTabSz="914400" eaLnBrk="1" fontAlgn="auto" latinLnBrk="0" hangingPunct="1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1" i="0" u="none" strike="noStrike" kern="0" cap="none" spc="-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54610" marR="0" lvl="0" indent="0" algn="l" defTabSz="914400" eaLnBrk="1" fontAlgn="auto" latinLnBrk="0" hangingPunct="1">
                <a:lnSpc>
                  <a:spcPts val="143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1" i="0" u="none" strike="noStrike" kern="0" cap="none" spc="-50" normalizeH="0" baseline="0" noProof="0" dirty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90475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9/22/2026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pPr marL="54610" marR="0" lvl="0" indent="0" algn="l" defTabSz="914400" eaLnBrk="1" fontAlgn="auto" latinLnBrk="0" hangingPunct="1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1" i="0" u="none" strike="noStrike" kern="0" cap="none" spc="-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54610" marR="0" lvl="0" indent="0" algn="l" defTabSz="914400" eaLnBrk="1" fontAlgn="auto" latinLnBrk="0" hangingPunct="1">
                <a:lnSpc>
                  <a:spcPts val="143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1" i="0" u="none" strike="noStrike" kern="0" cap="none" spc="-50" normalizeH="0" baseline="0" noProof="0" dirty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2898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9/22/2026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pPr marL="54610" marR="0" lvl="0" indent="0" algn="l" defTabSz="914400" eaLnBrk="1" fontAlgn="auto" latinLnBrk="0" hangingPunct="1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1" i="0" u="none" strike="noStrike" kern="0" cap="none" spc="-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54610" marR="0" lvl="0" indent="0" algn="l" defTabSz="914400" eaLnBrk="1" fontAlgn="auto" latinLnBrk="0" hangingPunct="1">
                <a:lnSpc>
                  <a:spcPts val="143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1" i="0" u="none" strike="noStrike" kern="0" cap="none" spc="-50" normalizeH="0" baseline="0" noProof="0" dirty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460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pPr>
              <a:defRPr/>
            </a:pPr>
            <a:r>
              <a:t>Образец заголовка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/>
            </a:pPr>
            <a:r>
              <a:t>Образец текста</a:t>
            </a:r>
          </a:p>
          <a:p>
            <a:pPr lvl="1">
              <a:defRPr/>
            </a:pPr>
            <a:r>
              <a:t>Второй уровень</a:t>
            </a:r>
          </a:p>
          <a:p>
            <a:pPr lvl="2">
              <a:defRPr/>
            </a:pPr>
            <a:r>
              <a:t>Третий уровень</a:t>
            </a:r>
          </a:p>
          <a:p>
            <a:pPr lvl="3">
              <a:defRPr/>
            </a:pPr>
            <a:r>
              <a:t>Четвертый уровень</a:t>
            </a:r>
          </a:p>
          <a:p>
            <a:pPr lvl="4">
              <a:defRPr/>
            </a:pPr>
            <a:r>
              <a:t>Пятый уровень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t>28.07.2025</a:t>
            </a:r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CAFCB9-47A8-4609-907F-DA8137C5ECB5}" type="slidenum"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69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txStyles>
    <p:titleStyle>
      <a:defPPr/>
      <a:lvl1pPr lvl="0" algn="l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lvl="2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lvl="3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lvl="4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lvl="5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lvl="6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lvl="7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lvl="8" indent="0" algn="l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8134" y="220980"/>
            <a:ext cx="8343265" cy="575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8134" y="1513522"/>
            <a:ext cx="5611495" cy="41059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BD707-D9CF-40AE-B4C6-C98DA3205C09}" type="datetimeFigureOut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9/22/2026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34545" y="6465748"/>
            <a:ext cx="196850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pPr marL="54610" marR="0" lvl="0" indent="0" algn="l" defTabSz="914400" eaLnBrk="1" fontAlgn="auto" latinLnBrk="0" hangingPunct="1">
              <a:lnSpc>
                <a:spcPts val="14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sz="1200" b="1" i="0" u="none" strike="noStrike" kern="0" cap="none" spc="-50" normalizeH="0" baseline="0" noProof="0" dirty="0">
                <a:ln>
                  <a:noFill/>
                </a:ln>
                <a:solidFill>
                  <a:srgbClr val="001F5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54610" marR="0" lvl="0" indent="0" algn="l" defTabSz="914400" eaLnBrk="1" fontAlgn="auto" latinLnBrk="0" hangingPunct="1">
                <a:lnSpc>
                  <a:spcPts val="143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1" i="0" u="none" strike="noStrike" kern="0" cap="none" spc="-50" normalizeH="0" baseline="0" noProof="0" dirty="0">
              <a:ln>
                <a:noFill/>
              </a:ln>
              <a:solidFill>
                <a:srgbClr val="001F5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66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-2-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-2-3.svg"/><Relationship Id="rId5" Type="http://schemas.openxmlformats.org/officeDocument/2006/relationships/image" Target="../media/image-2-3.sv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-3-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-3-3.svg"/><Relationship Id="rId5" Type="http://schemas.openxmlformats.org/officeDocument/2006/relationships/image" Target="../media/image-3-3.svg"/><Relationship Id="rId4" Type="http://schemas.openxmlformats.org/officeDocument/2006/relationships/image" Target="../media/image9.png"/><Relationship Id="rId9" Type="http://schemas.openxmlformats.org/officeDocument/2006/relationships/image" Target="../media/image-3-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jpeg"/><Relationship Id="rId7" Type="http://schemas.openxmlformats.org/officeDocument/2006/relationships/image" Target="../media/image-6-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5" Type="http://schemas.openxmlformats.org/officeDocument/2006/relationships/image" Target="../media/image-6-3.svg"/><Relationship Id="rId4" Type="http://schemas.openxmlformats.org/officeDocument/2006/relationships/image" Target="../media/image12.png"/><Relationship Id="rId9" Type="http://schemas.openxmlformats.org/officeDocument/2006/relationships/image" Target="../media/image-6-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-8-3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-8-3.svg"/><Relationship Id="rId5" Type="http://schemas.openxmlformats.org/officeDocument/2006/relationships/image" Target="../media/image-8-3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-10-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png"/><Relationship Id="rId11" Type="http://schemas.openxmlformats.org/officeDocument/2006/relationships/image" Target="../media/image25.png"/><Relationship Id="rId5" Type="http://schemas.openxmlformats.org/officeDocument/2006/relationships/image" Target="../media/image-10-3.svg"/><Relationship Id="rId10" Type="http://schemas.openxmlformats.org/officeDocument/2006/relationships/image" Target="../media/image24.png"/><Relationship Id="rId9" Type="http://schemas.openxmlformats.org/officeDocument/2006/relationships/image" Target="../media/image-10-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 bwMode="auto">
          <a:xfrm>
            <a:off x="120158" y="2045274"/>
            <a:ext cx="9084802" cy="2237250"/>
          </a:xfrm>
          <a:prstGeom prst="rect">
            <a:avLst/>
          </a:prstGeom>
        </p:spPr>
        <p:txBody>
          <a:bodyPr anchor="t">
            <a:normAutofit/>
          </a:bodyPr>
          <a:lstStyle>
            <a:defPPr/>
            <a:lvl1pPr lvl="0"/>
          </a:lstStyle>
          <a:p>
            <a:pPr lvl="0" algn="l" rtl="0">
              <a:lnSpc>
                <a:spcPct val="104000"/>
              </a:lnSpc>
            </a:pPr>
            <a:r>
              <a:rPr lang="en-US" sz="4350" kern="1200" dirty="0" err="1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Планирование</a:t>
            </a:r>
            <a:r>
              <a:rPr lang="en-US" sz="4350" kern="12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</a:t>
            </a:r>
            <a:r>
              <a:rPr lang="en-US" sz="4350" kern="1200" dirty="0" err="1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внеурочной</a:t>
            </a:r>
            <a:r>
              <a:rPr lang="en-US" sz="4350" kern="12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</a:t>
            </a:r>
            <a:r>
              <a:rPr lang="en-US" sz="4350" kern="1200" dirty="0" err="1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деятельности</a:t>
            </a:r>
            <a:r>
              <a:rPr lang="en-US" sz="4350" kern="12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: </a:t>
            </a:r>
            <a:r>
              <a:rPr lang="en-US" sz="4350" kern="1200" dirty="0" err="1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поиск</a:t>
            </a:r>
            <a:r>
              <a:rPr lang="en-US" sz="4350" kern="12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</a:t>
            </a:r>
            <a:r>
              <a:rPr lang="en-US" sz="4350" kern="1200" dirty="0" err="1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баланса</a:t>
            </a:r>
            <a:r>
              <a:rPr lang="en-US" sz="4350" kern="12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 </a:t>
            </a:r>
            <a:r>
              <a:rPr lang="en-US" sz="4350" kern="1200" dirty="0" err="1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нагрузки</a:t>
            </a:r>
            <a:endParaRPr lang="en-US" sz="4350" kern="1200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Shape 78"/>
          <p:cNvSpPr txBox="1">
            <a:spLocks noGrp="1"/>
          </p:cNvSpPr>
          <p:nvPr>
            <p:ph type="subTitle" idx="1"/>
          </p:nvPr>
        </p:nvSpPr>
        <p:spPr bwMode="auto">
          <a:xfrm>
            <a:off x="799776" y="4601077"/>
            <a:ext cx="6546512" cy="633531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lvl="0" algn="r" rtl="0">
              <a:lnSpc>
                <a:spcPct val="133000"/>
              </a:lnSpc>
              <a:spcBef>
                <a:spcPts val="0"/>
              </a:spcBef>
            </a:pPr>
            <a:r>
              <a:rPr lang="ru-RU" sz="2000" kern="12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Из опыта работы директора МБОУ СОШ №12, Ленинградский МО</a:t>
            </a:r>
          </a:p>
          <a:p>
            <a:pPr lvl="0" algn="r" rtl="0">
              <a:lnSpc>
                <a:spcPct val="133000"/>
              </a:lnSpc>
              <a:spcBef>
                <a:spcPts val="0"/>
              </a:spcBef>
            </a:pPr>
            <a:r>
              <a:rPr lang="ru-RU" sz="2000" kern="1200" dirty="0">
                <a:solidFill>
                  <a:srgbClr val="000000"/>
                </a:solidFill>
                <a:cs typeface="Poppins" pitchFamily="34" charset="-120"/>
              </a:rPr>
              <a:t>Аракчеевой А.В.</a:t>
            </a:r>
            <a:endParaRPr lang="en-US" sz="2000" kern="1200" dirty="0">
              <a:solidFill>
                <a:srgbClr val="000000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739AC5-80A6-48EC-802C-FF66BFAFD1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14" y="601490"/>
            <a:ext cx="1060796" cy="10607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8B8552-5D4F-4D0C-979C-66C7AD4CA855}"/>
              </a:ext>
            </a:extLst>
          </p:cNvPr>
          <p:cNvSpPr txBox="1"/>
          <p:nvPr/>
        </p:nvSpPr>
        <p:spPr>
          <a:xfrm>
            <a:off x="607838" y="6088559"/>
            <a:ext cx="2060448" cy="769441"/>
          </a:xfrm>
          <a:prstGeom prst="rect">
            <a:avLst/>
          </a:prstGeom>
          <a:solidFill>
            <a:srgbClr val="2D427B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Arial"/>
              </a:rPr>
              <a:t>2026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82D3BE-71DB-4CFE-9210-67982136D3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732" y="459563"/>
            <a:ext cx="1140486" cy="120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441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112813" y="542330"/>
            <a:ext cx="6537955" cy="13886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35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Вызов пятидневной недели</a:t>
            </a:r>
            <a:endParaRPr lang="en-US" sz="43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12813" y="2162770"/>
            <a:ext cx="6537955" cy="128131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362540" y="2336304"/>
            <a:ext cx="6114699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Высокая внутренняя нагрузка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5362540" y="2776041"/>
            <a:ext cx="6114699" cy="4945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Все кружки и проекты вмещаются в послеурочное время с понедельника по пятницу, перегружая детей во второй половине дня.</a:t>
            </a:r>
            <a:endParaRPr lang="en-US" sz="14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12813" y="3598565"/>
            <a:ext cx="6537955" cy="128131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362540" y="3772098"/>
            <a:ext cx="6114699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Конфликт интересов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5362540" y="4211836"/>
            <a:ext cx="6114699" cy="4945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Ученики не могут посетить более 2–3 занятий ВУД из-за пересечений по времени и нехватки временных окон.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12813" y="5034359"/>
            <a:ext cx="6537955" cy="128131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362540" y="5207893"/>
            <a:ext cx="6114699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Выгорание педагогов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5362540" y="5647630"/>
            <a:ext cx="6114699" cy="4945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Учителя ведут часы ВУД после основных уроков — это снижает качество занятий и ведёт к профессиональному истощению.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927" y="970359"/>
            <a:ext cx="11109841" cy="6943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35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Стратегия баланса при пятидневке</a:t>
            </a:r>
            <a:endParaRPr lang="en-US" sz="4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27" y="2070298"/>
            <a:ext cx="3643321" cy="364341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67619" y="2180828"/>
            <a:ext cx="7089399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Ключевые принципы</a:t>
            </a:r>
            <a:endParaRPr lang="en-US" sz="21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5562" y="2709416"/>
            <a:ext cx="231769" cy="23177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069852" y="2701727"/>
            <a:ext cx="6587166" cy="4945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b="1" dirty="0"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Модульные курсы интенсивами</a:t>
            </a: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 — раз в четверть вместо постоянных еженедельных занятий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25562" y="3512989"/>
            <a:ext cx="231769" cy="23177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069852" y="3505299"/>
            <a:ext cx="6587166" cy="2472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b="1" dirty="0"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Чередование видов деятельности:</a:t>
            </a: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 интеллектуальная → </a:t>
            </a:r>
            <a:endParaRPr lang="ru-RU" sz="1600" dirty="0" smtClean="0"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600" dirty="0" err="1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спортивная</a:t>
            </a:r>
            <a:r>
              <a:rPr lang="en-US" sz="1600" dirty="0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→ творческая</a:t>
            </a:r>
            <a:endParaRPr lang="en-US" sz="16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25562" y="4293443"/>
            <a:ext cx="231769" cy="231775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069852" y="4285754"/>
            <a:ext cx="6587166" cy="4945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b="1" dirty="0"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Максимальное использование внешкольных партнёров</a:t>
            </a: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 для снятия нагрузки со школьного расписания</a:t>
            </a:r>
            <a:endParaRPr lang="en-US" sz="16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25562" y="5097016"/>
            <a:ext cx="231769" cy="231775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069852" y="5089327"/>
            <a:ext cx="6587166" cy="4945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b="1" dirty="0"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Внутренняя сетка часов</a:t>
            </a: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 — только для классных часов, школьного театра и органов самоуправления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927" y="436959"/>
            <a:ext cx="11109841" cy="128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Возможности и риски шестидневной недели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98453" y="1505212"/>
            <a:ext cx="7099718" cy="955278"/>
          </a:xfrm>
          <a:prstGeom prst="roundRect">
            <a:avLst>
              <a:gd name="adj" fmla="val 22375"/>
            </a:avLst>
          </a:prstGeom>
          <a:solidFill>
            <a:srgbClr val="ECDFE3"/>
          </a:solidFill>
          <a:ln/>
        </p:spPr>
      </p:sp>
      <p:sp>
        <p:nvSpPr>
          <p:cNvPr id="5" name="Text 3"/>
          <p:cNvSpPr/>
          <p:nvPr/>
        </p:nvSpPr>
        <p:spPr>
          <a:xfrm>
            <a:off x="646520" y="1814777"/>
            <a:ext cx="6814769" cy="32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Дополнительный день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540927" y="2630221"/>
            <a:ext cx="6814769" cy="5405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Суббота даёт ресурсный день для ВУД без ущерба для </a:t>
            </a:r>
            <a:r>
              <a:rPr lang="en-US" sz="1600" dirty="0" err="1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основного</a:t>
            </a: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endParaRPr lang="ru-RU" sz="1600" dirty="0" smtClean="0">
              <a:solidFill>
                <a:srgbClr val="000000"/>
              </a:solidFill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indent="0" algn="l">
              <a:lnSpc>
                <a:spcPct val="128000"/>
              </a:lnSpc>
              <a:buNone/>
            </a:pPr>
            <a:r>
              <a:rPr lang="en-US" sz="1600" dirty="0" err="1" smtClean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учебного</a:t>
            </a:r>
            <a:r>
              <a:rPr lang="en-US" sz="1600" dirty="0" smtClean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процесса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04045" y="3379660"/>
            <a:ext cx="7099718" cy="3200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solidFill>
                  <a:srgbClr val="824E5C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Риски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40927" y="3797439"/>
            <a:ext cx="2278998" cy="2475866"/>
          </a:xfrm>
          <a:prstGeom prst="roundRect">
            <a:avLst>
              <a:gd name="adj" fmla="val 9763"/>
            </a:avLst>
          </a:prstGeom>
          <a:solidFill>
            <a:srgbClr val="FFFFFF"/>
          </a:solidFill>
          <a:ln w="19050">
            <a:solidFill>
              <a:srgbClr val="D2C5C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6520" y="3908599"/>
            <a:ext cx="1955950" cy="640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Физическая усталость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1136" y="4612545"/>
            <a:ext cx="1955950" cy="10948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Суббота — день низкой концентрации; неэффективна для сложных интеллектуальных проектов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2951188" y="3797439"/>
            <a:ext cx="2279097" cy="2475865"/>
          </a:xfrm>
          <a:prstGeom prst="roundRect">
            <a:avLst>
              <a:gd name="adj" fmla="val 9763"/>
            </a:avLst>
          </a:prstGeom>
          <a:solidFill>
            <a:srgbClr val="FFFFFF"/>
          </a:solidFill>
          <a:ln w="19050">
            <a:solidFill>
              <a:srgbClr val="D2C5C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098947" y="3925391"/>
            <a:ext cx="1956049" cy="640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Социальный дисбаланс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075879" y="4663249"/>
            <a:ext cx="1956049" cy="10948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Семьи теряют общий выходной; дети из многодетных семей и спортсмены страдают от недосыпа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361548" y="3797439"/>
            <a:ext cx="2278998" cy="2475865"/>
          </a:xfrm>
          <a:prstGeom prst="roundRect">
            <a:avLst>
              <a:gd name="adj" fmla="val 9763"/>
            </a:avLst>
          </a:prstGeom>
          <a:solidFill>
            <a:srgbClr val="FFFFFF"/>
          </a:solidFill>
          <a:ln w="19050">
            <a:solidFill>
              <a:srgbClr val="D2C5C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45881" y="3925390"/>
            <a:ext cx="1955950" cy="6401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Формальный подход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485312" y="4706907"/>
            <a:ext cx="1955950" cy="656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Субботние занятия нередко превращаются в «отсидку» ради закрытия часов</a:t>
            </a:r>
            <a:endParaRPr lang="en-US" sz="14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4648" y="2336205"/>
            <a:ext cx="3662469" cy="36625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40927" y="453827"/>
            <a:ext cx="6537955" cy="1215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80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Стратегия баланса при шестидневке</a:t>
            </a:r>
            <a:endParaRPr lang="en-US" sz="3800" dirty="0"/>
          </a:p>
        </p:txBody>
      </p:sp>
      <p:sp>
        <p:nvSpPr>
          <p:cNvPr id="4" name="Shape 1"/>
          <p:cNvSpPr/>
          <p:nvPr/>
        </p:nvSpPr>
        <p:spPr>
          <a:xfrm>
            <a:off x="540927" y="1846362"/>
            <a:ext cx="10800008" cy="1050727"/>
          </a:xfrm>
          <a:prstGeom prst="roundRect">
            <a:avLst>
              <a:gd name="adj" fmla="val 19308"/>
            </a:avLst>
          </a:prstGeom>
          <a:solidFill>
            <a:srgbClr val="ECDFE3"/>
          </a:solidFill>
          <a:ln/>
        </p:spPr>
      </p:sp>
      <p:sp>
        <p:nvSpPr>
          <p:cNvPr id="5" name="Text 2"/>
          <p:cNvSpPr/>
          <p:nvPr/>
        </p:nvSpPr>
        <p:spPr>
          <a:xfrm>
            <a:off x="676159" y="1981597"/>
            <a:ext cx="6267492" cy="303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Особые форматы субботы</a:t>
            </a:r>
            <a:endParaRPr lang="en-US" sz="1900" b="1" dirty="0"/>
          </a:p>
        </p:txBody>
      </p:sp>
      <p:sp>
        <p:nvSpPr>
          <p:cNvPr id="6" name="Text 3"/>
          <p:cNvSpPr/>
          <p:nvPr/>
        </p:nvSpPr>
        <p:spPr>
          <a:xfrm>
            <a:off x="676159" y="2356247"/>
            <a:ext cx="10344142" cy="405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Дни здоровья, туристические слёты, выездные экскурсии — форматы с высокой мотивацией и низкой когнитивной нагрузкой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0927" y="3015357"/>
            <a:ext cx="10800008" cy="1050727"/>
          </a:xfrm>
          <a:prstGeom prst="roundRect">
            <a:avLst>
              <a:gd name="adj" fmla="val 19308"/>
            </a:avLst>
          </a:prstGeom>
          <a:solidFill>
            <a:srgbClr val="ECDFE3"/>
          </a:solidFill>
          <a:ln/>
        </p:spPr>
      </p:sp>
      <p:sp>
        <p:nvSpPr>
          <p:cNvPr id="8" name="Text 5"/>
          <p:cNvSpPr/>
          <p:nvPr/>
        </p:nvSpPr>
        <p:spPr>
          <a:xfrm>
            <a:off x="676159" y="3150592"/>
            <a:ext cx="6267492" cy="303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Клубная и творческая деятельность</a:t>
            </a:r>
            <a:endParaRPr lang="en-US" sz="1900" b="1" dirty="0"/>
          </a:p>
        </p:txBody>
      </p:sp>
      <p:sp>
        <p:nvSpPr>
          <p:cNvPr id="9" name="Text 6"/>
          <p:cNvSpPr/>
          <p:nvPr/>
        </p:nvSpPr>
        <p:spPr>
          <a:xfrm>
            <a:off x="676159" y="3525242"/>
            <a:ext cx="10344142" cy="405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Работа школьного спортивного клуба и репетиции масштабных творческих событий — оптимальное применение субботнего времени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40927" y="4184352"/>
            <a:ext cx="10800008" cy="1050727"/>
          </a:xfrm>
          <a:prstGeom prst="roundRect">
            <a:avLst>
              <a:gd name="adj" fmla="val 19308"/>
            </a:avLst>
          </a:prstGeom>
          <a:solidFill>
            <a:srgbClr val="ECDFE3"/>
          </a:solidFill>
          <a:ln/>
        </p:spPr>
      </p:sp>
      <p:sp>
        <p:nvSpPr>
          <p:cNvPr id="11" name="Text 8"/>
          <p:cNvSpPr/>
          <p:nvPr/>
        </p:nvSpPr>
        <p:spPr>
          <a:xfrm>
            <a:off x="676159" y="4319588"/>
            <a:ext cx="6267492" cy="303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Равномерное распределение</a:t>
            </a:r>
            <a:endParaRPr lang="en-US" sz="1900" b="1" dirty="0"/>
          </a:p>
        </p:txBody>
      </p:sp>
      <p:sp>
        <p:nvSpPr>
          <p:cNvPr id="12" name="Text 9"/>
          <p:cNvSpPr/>
          <p:nvPr/>
        </p:nvSpPr>
        <p:spPr>
          <a:xfrm>
            <a:off x="676159" y="4694238"/>
            <a:ext cx="10094760" cy="405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Интеллектуальная нагрузка сосредотачивается на буднях; суббота остаётся свободной от сложного контента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40927" y="5353348"/>
            <a:ext cx="10800008" cy="1050727"/>
          </a:xfrm>
          <a:prstGeom prst="roundRect">
            <a:avLst>
              <a:gd name="adj" fmla="val 19308"/>
            </a:avLst>
          </a:prstGeom>
          <a:solidFill>
            <a:srgbClr val="ECDFE3"/>
          </a:solidFill>
          <a:ln/>
        </p:spPr>
      </p:sp>
      <p:sp>
        <p:nvSpPr>
          <p:cNvPr id="14" name="Text 11"/>
          <p:cNvSpPr/>
          <p:nvPr/>
        </p:nvSpPr>
        <p:spPr>
          <a:xfrm>
            <a:off x="676159" y="5488583"/>
            <a:ext cx="6267492" cy="303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Гибкое освобождение</a:t>
            </a:r>
            <a:endParaRPr lang="en-US" sz="1900" b="1" dirty="0"/>
          </a:p>
        </p:txBody>
      </p:sp>
      <p:sp>
        <p:nvSpPr>
          <p:cNvPr id="15" name="Text 12"/>
          <p:cNvSpPr/>
          <p:nvPr/>
        </p:nvSpPr>
        <p:spPr>
          <a:xfrm>
            <a:off x="676159" y="5863233"/>
            <a:ext cx="10094760" cy="405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Призёры олимпиад, спортсмены и дети на сторонних площадках освобождаются от субботних занятий по заявлению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927" y="445393"/>
            <a:ext cx="11109841" cy="1106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Ключевой элемент: передача часов социальным партнёрам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540927" y="2054431"/>
            <a:ext cx="7116188" cy="1778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8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Школа перестаёт быть </a:t>
            </a:r>
            <a:r>
              <a:rPr lang="en-US" sz="2800" b="1" dirty="0"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единственным поставщиком</a:t>
            </a:r>
            <a:r>
              <a:rPr lang="en-US" sz="28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 образовательных услуг. Муниципальная сеть партнёров берёт на себя специализированную составляющую ВУД.</a:t>
            </a:r>
            <a:endParaRPr lang="en-US" sz="2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3891" y="1809353"/>
            <a:ext cx="3693127" cy="369322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6993" y="4933210"/>
            <a:ext cx="307868" cy="30787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48795" y="4794899"/>
            <a:ext cx="3190994" cy="2766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Спортивные школы</a:t>
            </a:r>
            <a:endParaRPr lang="en-US" sz="2000" b="1" dirty="0"/>
          </a:p>
        </p:txBody>
      </p:sp>
      <p:sp>
        <p:nvSpPr>
          <p:cNvPr id="7" name="Text 3"/>
          <p:cNvSpPr/>
          <p:nvPr/>
        </p:nvSpPr>
        <p:spPr>
          <a:xfrm>
            <a:off x="694861" y="5251407"/>
            <a:ext cx="3190994" cy="353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0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СШОР обеспечивают инфраструктуру и квалифицированных тренеров</a:t>
            </a:r>
            <a:endParaRPr lang="en-US" sz="20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92631" y="4917583"/>
            <a:ext cx="307868" cy="30787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551516" y="4810526"/>
            <a:ext cx="3190994" cy="2766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Творческие организации</a:t>
            </a:r>
            <a:endParaRPr lang="en-US" sz="1700" b="1" dirty="0"/>
          </a:p>
        </p:txBody>
      </p:sp>
      <p:sp>
        <p:nvSpPr>
          <p:cNvPr id="10" name="Text 5"/>
          <p:cNvSpPr/>
          <p:nvPr/>
        </p:nvSpPr>
        <p:spPr>
          <a:xfrm>
            <a:off x="4618963" y="5251407"/>
            <a:ext cx="3190994" cy="353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ДДТ, музыкальные и художественные школы расширяют спектр направлений</a:t>
            </a:r>
            <a:endParaRPr lang="en-US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77404" y="5341016"/>
            <a:ext cx="307868" cy="30787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406653" y="5318047"/>
            <a:ext cx="3191093" cy="353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Технопарки, СЮТ и детско-юношеские центры — площадки для STEM-направлений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927" y="1749326"/>
            <a:ext cx="11109841" cy="6943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35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Механизмы интеграции с партнёрами</a:t>
            </a:r>
            <a:endParaRPr lang="en-US" sz="4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27" y="2752725"/>
            <a:ext cx="3703247" cy="6182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95407" y="3525441"/>
            <a:ext cx="3394288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b="1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Гибкое расписание</a:t>
            </a:r>
            <a:endParaRPr lang="en-US" sz="2150" b="1" dirty="0"/>
          </a:p>
        </p:txBody>
      </p:sp>
      <p:sp>
        <p:nvSpPr>
          <p:cNvPr id="5" name="Text 2"/>
          <p:cNvSpPr/>
          <p:nvPr/>
        </p:nvSpPr>
        <p:spPr>
          <a:xfrm>
            <a:off x="695407" y="3965178"/>
            <a:ext cx="3394288" cy="4945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40% программы — в школе, 60% специализированной части — у партнёра</a:t>
            </a:r>
            <a:endParaRPr lang="en-US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4174" y="2752725"/>
            <a:ext cx="3703247" cy="61823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98654" y="3525441"/>
            <a:ext cx="3394288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b="1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Сетевая форма</a:t>
            </a:r>
            <a:endParaRPr lang="en-US" sz="2150" b="1" dirty="0"/>
          </a:p>
        </p:txBody>
      </p:sp>
      <p:sp>
        <p:nvSpPr>
          <p:cNvPr id="8" name="Text 4"/>
          <p:cNvSpPr/>
          <p:nvPr/>
        </p:nvSpPr>
        <p:spPr>
          <a:xfrm>
            <a:off x="4398654" y="3965178"/>
            <a:ext cx="3394288" cy="7417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Школа несёт ответственность за программу, привлекая педагога партнёра как совместителя или по договору ГПХ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421" y="2752725"/>
            <a:ext cx="3703247" cy="61823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01901" y="3525441"/>
            <a:ext cx="3394288" cy="3470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b="1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Система ПФДО</a:t>
            </a:r>
            <a:endParaRPr lang="en-US" sz="2150" b="1" dirty="0"/>
          </a:p>
        </p:txBody>
      </p:sp>
      <p:sp>
        <p:nvSpPr>
          <p:cNvPr id="11" name="Text 6"/>
          <p:cNvSpPr/>
          <p:nvPr/>
        </p:nvSpPr>
        <p:spPr>
          <a:xfrm>
            <a:off x="8101901" y="3965178"/>
            <a:ext cx="3394288" cy="9890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6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Информирование родителей о сертификатах на направления, которые школа не может предоставить самостоятельно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927" y="450453"/>
            <a:ext cx="11109841" cy="13454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20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Юридическое оформление передачи часов</a:t>
            </a:r>
            <a:endParaRPr lang="en-US" sz="4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927" y="2384921"/>
            <a:ext cx="3650960" cy="36510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63551" y="2158504"/>
            <a:ext cx="7093467" cy="3363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Три правовых модели</a:t>
            </a:r>
            <a:endParaRPr lang="en-US" sz="21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63551" y="2657971"/>
            <a:ext cx="2267786" cy="358636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585181" y="2761258"/>
            <a:ext cx="224526" cy="2806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1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4732318" y="3271242"/>
            <a:ext cx="1930252" cy="1009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Договор об оказании услуг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4732318" y="4089003"/>
            <a:ext cx="1930252" cy="17508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Родитель платит партнёру напрямую, ребёнок зачислен в организацию партнёра. Школа фиксирует факт посещения.</a:t>
            </a:r>
            <a:endParaRPr lang="en-US" sz="1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76392" y="2657971"/>
            <a:ext cx="2267786" cy="358636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998022" y="2761258"/>
            <a:ext cx="224526" cy="2806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2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7145159" y="3271242"/>
            <a:ext cx="1930252" cy="10090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Договор о сетевой форме</a:t>
            </a:r>
            <a:endParaRPr lang="en-US" sz="2100" dirty="0"/>
          </a:p>
        </p:txBody>
      </p:sp>
      <p:sp>
        <p:nvSpPr>
          <p:cNvPr id="12" name="Text 7"/>
          <p:cNvSpPr/>
          <p:nvPr/>
        </p:nvSpPr>
        <p:spPr>
          <a:xfrm>
            <a:off x="7145159" y="4089003"/>
            <a:ext cx="1930252" cy="19865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Часы и финансирование остаются в школе — услуги оказывает партнёр. Наиболее распространённая и юридически прозрачная модель.</a:t>
            </a:r>
            <a:endParaRPr lang="en-US" sz="14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89232" y="2657971"/>
            <a:ext cx="2267786" cy="358636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410862" y="2761258"/>
            <a:ext cx="224526" cy="2806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3</a:t>
            </a:r>
            <a:endParaRPr lang="en-US" sz="1750" dirty="0"/>
          </a:p>
        </p:txBody>
      </p:sp>
      <p:sp>
        <p:nvSpPr>
          <p:cNvPr id="15" name="Text 9"/>
          <p:cNvSpPr/>
          <p:nvPr/>
        </p:nvSpPr>
        <p:spPr>
          <a:xfrm>
            <a:off x="9557999" y="3271242"/>
            <a:ext cx="1930252" cy="6727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Привлечение специалиста</a:t>
            </a:r>
            <a:endParaRPr lang="en-US" sz="2100" dirty="0"/>
          </a:p>
        </p:txBody>
      </p:sp>
      <p:sp>
        <p:nvSpPr>
          <p:cNvPr id="16" name="Text 10"/>
          <p:cNvSpPr/>
          <p:nvPr/>
        </p:nvSpPr>
        <p:spPr>
          <a:xfrm>
            <a:off x="9557999" y="4089003"/>
            <a:ext cx="1930252" cy="1414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Педагог партнёра оформляется в штат школы на долю ставки. Упрощает учёт, но требует кадрового ресурса.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0927" y="433487"/>
            <a:ext cx="11109841" cy="629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5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Этапы реализации сетевой формы</a:t>
            </a:r>
            <a:endParaRPr lang="en-US" sz="39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666" y="1316534"/>
            <a:ext cx="11018264" cy="47514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8042" y="5098738"/>
            <a:ext cx="3796409" cy="449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Распределение задач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1328042" y="3998846"/>
            <a:ext cx="3643997" cy="449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Сетевое соглашение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1328042" y="2910063"/>
            <a:ext cx="3593309" cy="449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Выбор партнёра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1328042" y="1810171"/>
            <a:ext cx="3593309" cy="449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Политика школы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540927" y="5950154"/>
            <a:ext cx="11650768" cy="2136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dirty="0" err="1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Последовательное</a:t>
            </a:r>
            <a:r>
              <a:rPr lang="en-US" dirty="0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dirty="0" err="1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прохождение</a:t>
            </a:r>
            <a:r>
              <a:rPr lang="en-US" dirty="0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dirty="0" err="1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всех</a:t>
            </a:r>
            <a:r>
              <a:rPr lang="en-US" dirty="0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dirty="0" err="1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пяти</a:t>
            </a:r>
            <a:r>
              <a:rPr lang="en-US" dirty="0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dirty="0" err="1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этапов</a:t>
            </a:r>
            <a:r>
              <a:rPr lang="en-US" dirty="0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dirty="0" err="1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гарантирует</a:t>
            </a:r>
            <a:r>
              <a:rPr lang="en-US" dirty="0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dirty="0" err="1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юридическую</a:t>
            </a:r>
            <a:r>
              <a:rPr lang="en-US" dirty="0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dirty="0" err="1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чистоту</a:t>
            </a:r>
            <a:r>
              <a:rPr lang="en-US" dirty="0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endParaRPr lang="ru-RU" dirty="0" smtClean="0">
              <a:latin typeface="Poppins" pitchFamily="34" charset="0"/>
              <a:ea typeface="Poppins" pitchFamily="34" charset="-122"/>
              <a:cs typeface="Poppins" pitchFamily="34" charset="-120"/>
            </a:endParaRPr>
          </a:p>
          <a:p>
            <a:pPr marL="0" indent="0" algn="l">
              <a:lnSpc>
                <a:spcPct val="127000"/>
              </a:lnSpc>
              <a:buNone/>
            </a:pPr>
            <a:r>
              <a:rPr lang="en-US" dirty="0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и </a:t>
            </a:r>
            <a:r>
              <a:rPr lang="en-US" dirty="0" err="1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содержательную</a:t>
            </a:r>
            <a:r>
              <a:rPr lang="en-US" dirty="0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dirty="0" err="1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связность</a:t>
            </a:r>
            <a:r>
              <a:rPr lang="en-US" dirty="0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 </a:t>
            </a:r>
            <a:r>
              <a:rPr lang="en-US" dirty="0" err="1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программы</a:t>
            </a:r>
            <a:r>
              <a:rPr lang="en-US" dirty="0" smtClean="0">
                <a:latin typeface="Poppins" pitchFamily="34" charset="0"/>
                <a:ea typeface="Poppins" pitchFamily="34" charset="-122"/>
                <a:cs typeface="Poppins" pitchFamily="34" charset="-120"/>
              </a:rPr>
              <a:t> ВУД.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40927" y="565845"/>
            <a:ext cx="6537955" cy="618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850" dirty="0"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Типичные ошибки и риски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249382" y="1056904"/>
            <a:ext cx="3499207" cy="2646733"/>
          </a:xfrm>
          <a:prstGeom prst="roundRect">
            <a:avLst>
              <a:gd name="adj" fmla="val 8841"/>
            </a:avLst>
          </a:prstGeom>
          <a:solidFill>
            <a:srgbClr val="ECDFE3"/>
          </a:solidFill>
          <a:ln/>
        </p:spPr>
      </p:sp>
      <p:sp>
        <p:nvSpPr>
          <p:cNvPr id="5" name="Shape 2"/>
          <p:cNvSpPr/>
          <p:nvPr/>
        </p:nvSpPr>
        <p:spPr>
          <a:xfrm>
            <a:off x="678540" y="1505645"/>
            <a:ext cx="412938" cy="412948"/>
          </a:xfrm>
          <a:prstGeom prst="ellipse">
            <a:avLst/>
          </a:prstGeom>
          <a:solidFill>
            <a:srgbClr val="C7A2AC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2043" y="1619151"/>
            <a:ext cx="185832" cy="18583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60680" y="1329015"/>
            <a:ext cx="2519498" cy="309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Подмена понятий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678540" y="2032099"/>
            <a:ext cx="2932436" cy="1224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Попытка засчитать обычное посещение секции как обязательную ВУД </a:t>
            </a:r>
            <a:r>
              <a:rPr lang="en-US" sz="1400" b="1" dirty="0"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без договора</a:t>
            </a: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 — прямое нарушение законодательства (ФЗ-273, ФГОС)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3871121" y="1184176"/>
            <a:ext cx="3408453" cy="2519461"/>
          </a:xfrm>
          <a:prstGeom prst="roundRect">
            <a:avLst>
              <a:gd name="adj" fmla="val 8841"/>
            </a:avLst>
          </a:prstGeom>
          <a:solidFill>
            <a:srgbClr val="ECDFE3"/>
          </a:solidFill>
          <a:ln/>
        </p:spPr>
      </p:sp>
      <p:sp>
        <p:nvSpPr>
          <p:cNvPr id="10" name="Shape 6"/>
          <p:cNvSpPr/>
          <p:nvPr/>
        </p:nvSpPr>
        <p:spPr>
          <a:xfrm>
            <a:off x="4008734" y="1505645"/>
            <a:ext cx="412938" cy="412948"/>
          </a:xfrm>
          <a:prstGeom prst="ellipse">
            <a:avLst/>
          </a:prstGeom>
          <a:solidFill>
            <a:srgbClr val="C7A2AC"/>
          </a:solidFill>
          <a:ln/>
        </p:spPr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22237" y="1619151"/>
            <a:ext cx="185832" cy="18583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622274" y="1413768"/>
            <a:ext cx="2393020" cy="6183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Отсутствие синхронизации</a:t>
            </a:r>
            <a:endParaRPr lang="en-US" sz="1900" dirty="0"/>
          </a:p>
        </p:txBody>
      </p:sp>
      <p:sp>
        <p:nvSpPr>
          <p:cNvPr id="13" name="Text 8"/>
          <p:cNvSpPr/>
          <p:nvPr/>
        </p:nvSpPr>
        <p:spPr>
          <a:xfrm>
            <a:off x="4008734" y="2154636"/>
            <a:ext cx="2932535" cy="1411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Программы школы и партнёра существуют </a:t>
            </a:r>
            <a:r>
              <a:rPr lang="en-US" sz="1400" b="1" dirty="0">
                <a:solidFill>
                  <a:srgbClr val="000000"/>
                </a:solidFill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параллельно без единых воспитательных целей</a:t>
            </a:r>
            <a:r>
              <a:rPr lang="en-US" sz="140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— теряется смысл интеграции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540927" y="3826173"/>
            <a:ext cx="6537955" cy="1609923"/>
          </a:xfrm>
          <a:prstGeom prst="roundRect">
            <a:avLst>
              <a:gd name="adj" fmla="val 12826"/>
            </a:avLst>
          </a:prstGeom>
          <a:solidFill>
            <a:srgbClr val="ECDFE3"/>
          </a:solidFill>
          <a:ln/>
        </p:spPr>
      </p:sp>
      <p:sp>
        <p:nvSpPr>
          <p:cNvPr id="15" name="Shape 10"/>
          <p:cNvSpPr/>
          <p:nvPr/>
        </p:nvSpPr>
        <p:spPr>
          <a:xfrm>
            <a:off x="678540" y="3963789"/>
            <a:ext cx="412938" cy="412948"/>
          </a:xfrm>
          <a:prstGeom prst="ellipse">
            <a:avLst/>
          </a:prstGeom>
          <a:solidFill>
            <a:srgbClr val="C7A2AC"/>
          </a:solidFill>
          <a:ln/>
        </p:spPr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92043" y="4077295"/>
            <a:ext cx="185832" cy="18583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357080" y="4003477"/>
            <a:ext cx="6262729" cy="309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skervville" pitchFamily="34" charset="0"/>
                <a:ea typeface="Baskervville" pitchFamily="34" charset="-122"/>
                <a:cs typeface="Baskervville" pitchFamily="34" charset="-120"/>
              </a:rPr>
              <a:t>Отсутствие контроля</a:t>
            </a:r>
            <a:endParaRPr lang="en-US" sz="1900" dirty="0"/>
          </a:p>
        </p:txBody>
      </p:sp>
      <p:sp>
        <p:nvSpPr>
          <p:cNvPr id="18" name="Text 12"/>
          <p:cNvSpPr/>
          <p:nvPr/>
        </p:nvSpPr>
        <p:spPr>
          <a:xfrm>
            <a:off x="816153" y="4465836"/>
            <a:ext cx="6262729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Школа не сопоставляет результаты ребёнка с </a:t>
            </a:r>
            <a:r>
              <a:rPr lang="en-US" sz="1400" b="1" dirty="0">
                <a:latin typeface="Poppins Bold" pitchFamily="34" charset="0"/>
                <a:ea typeface="Poppins Bold" pitchFamily="34" charset="-122"/>
                <a:cs typeface="Poppins Bold" pitchFamily="34" charset="-120"/>
              </a:rPr>
              <a:t>планируемыми результатами программы</a:t>
            </a:r>
            <a:r>
              <a:rPr lang="en-US" sz="1400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 — нарушается требование ФГОС к учёту достижений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540927" y="5574009"/>
            <a:ext cx="6537955" cy="1088047"/>
          </a:xfrm>
          <a:prstGeom prst="roundRect">
            <a:avLst>
              <a:gd name="adj" fmla="val 28758"/>
            </a:avLst>
          </a:prstGeom>
          <a:solidFill>
            <a:srgbClr val="FCF2B5"/>
          </a:solidFill>
          <a:ln/>
        </p:spPr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8540" y="5750123"/>
            <a:ext cx="172041" cy="137616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062219" y="5558786"/>
            <a:ext cx="5953075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Все три ошибки проверяются в ходе плановых и внеплановых проверок Рособрнадзора. Наличие договора и журналов учёта — обязательное условие.</a:t>
            </a:r>
            <a:endParaRPr lang="en-US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30035" y="1056904"/>
            <a:ext cx="3739024" cy="56085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45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482D3BE-71DB-4CFE-9210-67982136D3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63604" y="5153483"/>
            <a:ext cx="1140486" cy="12027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64" y="696463"/>
            <a:ext cx="7010407" cy="4290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936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567</Words>
  <Application>Microsoft Office PowerPoint</Application>
  <PresentationFormat>Широкоэкранный</PresentationFormat>
  <Paragraphs>89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Calibri</vt:lpstr>
      <vt:lpstr>Poppins Bold</vt:lpstr>
      <vt:lpstr>Arial</vt:lpstr>
      <vt:lpstr>Poppins</vt:lpstr>
      <vt:lpstr>Baskervville</vt:lpstr>
      <vt:lpstr>Calibri Light</vt:lpstr>
      <vt:lpstr>Тема Office</vt:lpstr>
      <vt:lpstr>Office Theme</vt:lpstr>
      <vt:lpstr>Планирование внеурочной деятельности: поиск баланса нагрузки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DirPK</cp:lastModifiedBy>
  <cp:revision>7</cp:revision>
  <dcterms:created xsi:type="dcterms:W3CDTF">2026-09-19T12:02:12Z</dcterms:created>
  <dcterms:modified xsi:type="dcterms:W3CDTF">2026-09-22T13:33:49Z</dcterms:modified>
</cp:coreProperties>
</file>