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892" r:id="rId3"/>
    <p:sldId id="296" r:id="rId4"/>
    <p:sldId id="897" r:id="rId5"/>
    <p:sldId id="898" r:id="rId6"/>
    <p:sldId id="900" r:id="rId7"/>
    <p:sldId id="286" r:id="rId8"/>
    <p:sldId id="259" r:id="rId9"/>
    <p:sldId id="260" r:id="rId10"/>
    <p:sldId id="420" r:id="rId11"/>
    <p:sldId id="415" r:id="rId12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6B1BEBC-C645-43B4-9B58-8753891B7B5A}">
          <p14:sldIdLst>
            <p14:sldId id="256"/>
            <p14:sldId id="892"/>
            <p14:sldId id="296"/>
            <p14:sldId id="897"/>
            <p14:sldId id="898"/>
            <p14:sldId id="900"/>
            <p14:sldId id="286"/>
            <p14:sldId id="259"/>
            <p14:sldId id="260"/>
            <p14:sldId id="420"/>
            <p14:sldId id="41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0D7F"/>
    <a:srgbClr val="83CEE3"/>
    <a:srgbClr val="002060"/>
    <a:srgbClr val="002B82"/>
    <a:srgbClr val="4D74B7"/>
    <a:srgbClr val="5CA2D9"/>
    <a:srgbClr val="75C9EB"/>
    <a:srgbClr val="00409E"/>
    <a:srgbClr val="003A8C"/>
    <a:srgbClr val="1A69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D5ABB26-0587-4C30-8999-92F81FD0307C}">
  <a:tblStyle styleId="{2D5ABB26-0587-4C30-8999-92F81FD0307C}" styleName="No Style, No Grid">
    <a:wholeTbl>
      <a:tcTxStyle>
        <a:fontRef idx="min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>
              <a:noFill/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>
              <a:noFill/>
            </a:ln>
          </a:bottom>
        </a:tcBdr>
        <a:fill>
          <a:solidFill>
            <a:schemeClr val="l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BC89EF96-8CEA-46FF-86C4-4CE0E7609802}" styleName="Светлый стиль 3 — акцент 1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accent1"/>
              </a:solidFill>
            </a:ln>
          </a:left>
          <a:right>
            <a:ln w="12700">
              <a:solidFill>
                <a:schemeClr val="accent1"/>
              </a:solidFill>
            </a:ln>
          </a:right>
          <a:top>
            <a:ln w="12700">
              <a:solidFill>
                <a:schemeClr val="accent1"/>
              </a:solidFill>
            </a:ln>
          </a:top>
          <a:bottom>
            <a:ln w="12700">
              <a:solidFill>
                <a:schemeClr val="accent1"/>
              </a:solidFill>
            </a:ln>
          </a:bottom>
          <a:insideH>
            <a:ln w="12700">
              <a:solidFill>
                <a:schemeClr val="accent1"/>
              </a:solidFill>
            </a:ln>
          </a:insideH>
          <a:insideV>
            <a:ln w="12700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Style>
        <a:tcBdr/>
        <a:fill>
          <a:solidFill>
            <a:schemeClr val="accent1">
              <a:alpha val="20000"/>
            </a:schemeClr>
          </a:solidFill>
        </a:fill>
      </a:tcStyle>
    </a:band2V>
    <a:lastCol>
      <a:tcStyle>
        <a:tcBdr/>
      </a:tcStyle>
    </a:lastCol>
    <a:firstCol>
      <a:tcStyle>
        <a:tcBdr/>
      </a:tcStyle>
    </a:firstCol>
    <a:lastRow>
      <a:tcStyle>
        <a:tcBdr>
          <a:top>
            <a:ln w="50800">
              <a:solidFill>
                <a:schemeClr val="accent1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25400">
              <a:solidFill>
                <a:schemeClr val="accent1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BDBED569-4797-4DF1-A0F4-6AAB3CD982D8}" styleName="Light Style 3 - Accent 5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accent5"/>
              </a:solidFill>
            </a:ln>
          </a:left>
          <a:right>
            <a:ln w="12700">
              <a:solidFill>
                <a:schemeClr val="accent5"/>
              </a:solidFill>
            </a:ln>
          </a:right>
          <a:top>
            <a:ln w="12700">
              <a:solidFill>
                <a:schemeClr val="accent5"/>
              </a:solidFill>
            </a:ln>
          </a:top>
          <a:bottom>
            <a:ln w="12700">
              <a:solidFill>
                <a:schemeClr val="accent5"/>
              </a:solidFill>
            </a:ln>
          </a:bottom>
          <a:insideH>
            <a:ln w="12700">
              <a:solidFill>
                <a:schemeClr val="accent5"/>
              </a:solidFill>
            </a:ln>
          </a:insideH>
          <a:insideV>
            <a:ln w="12700">
              <a:solidFill>
                <a:schemeClr val="accent5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dk1"/>
      </a:tcTxStyle>
      <a:tcStyle>
        <a:tcBdr/>
      </a:tcStyle>
    </a:lastCol>
    <a:firstCol>
      <a:tcTxStyle b="on">
        <a:fontRef idx="minor">
          <a:prstClr val="black"/>
        </a:fontRef>
        <a:schemeClr val="dk1"/>
      </a:tcTxStyle>
      <a:tcStyle>
        <a:tcBdr/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38100">
              <a:solidFill>
                <a:schemeClr val="accent5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38100">
              <a:solidFill>
                <a:schemeClr val="accent5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374" autoAdjust="0"/>
  </p:normalViewPr>
  <p:slideViewPr>
    <p:cSldViewPr snapToGrid="0">
      <p:cViewPr varScale="1">
        <p:scale>
          <a:sx n="107" d="100"/>
          <a:sy n="107" d="100"/>
        </p:scale>
        <p:origin x="67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23E62-5647-4529-A6D7-EC7E5D1B117C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C49BB8-EB53-4E4F-90B5-F84CC40FC0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739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ru-RU" dirty="0">
              <a:effectLst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49BB8-EB53-4E4F-90B5-F84CC40FC03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588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Google Shape;872;g135e18421cc_13_10:notes">
            <a:extLst>
              <a:ext uri="{FF2B5EF4-FFF2-40B4-BE49-F238E27FC236}">
                <a16:creationId xmlns:a16="http://schemas.microsoft.com/office/drawing/2014/main" id="{7F1C7018-093C-413B-9A86-80685D07F13E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Google Shape;873;g135e18421cc_13_10:notes">
            <a:extLst>
              <a:ext uri="{FF2B5EF4-FFF2-40B4-BE49-F238E27FC236}">
                <a16:creationId xmlns:a16="http://schemas.microsoft.com/office/drawing/2014/main" id="{6326FDA2-59ED-414E-B6CC-88F5D6FDF31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 bwMode="auto"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defPPr/>
            <a:lvl1pPr lvl="0" algn="ctr">
              <a:defRPr sz="6000"/>
            </a:lvl1pPr>
          </a:lstStyle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37" name="Shape 37"/>
          <p:cNvSpPr txBox="1"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defPPr/>
            <a:lvl1pPr marL="0" lvl="0" indent="0" algn="ctr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pPr>
              <a:defRPr/>
            </a:pPr>
            <a:r>
              <a:t>Образец подзаголовка</a:t>
            </a:r>
          </a:p>
        </p:txBody>
      </p:sp>
      <p:sp>
        <p:nvSpPr>
          <p:cNvPr id="38" name="Shape 38"/>
          <p:cNvSpPr txBox="1">
            <a:spLocks noGrp="1"/>
          </p:cNvSpPr>
          <p:nvPr>
            <p:ph type="dt" idx="10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28.07.2025</a:t>
            </a:r>
          </a:p>
        </p:txBody>
      </p:sp>
      <p:sp>
        <p:nvSpPr>
          <p:cNvPr id="39" name="Shape 39"/>
          <p:cNvSpPr txBox="1">
            <a:spLocks noGrp="1"/>
          </p:cNvSpPr>
          <p:nvPr>
            <p:ph type="ftr" idx="11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fld id="{E1A72C21-2AED-45B1-BB0C-BDA59EB9A2CF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userDrawn="1">
  <p:cSld name="Slide 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28.07.2025</a:t>
            </a:r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fld id="{319430EE-F783-49BB-B8B4-FEAB12B28BF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>
              <a:defRPr/>
            </a:pPr>
            <a:r>
              <a:t>Образец текста</a:t>
            </a:r>
          </a:p>
        </p:txBody>
      </p:sp>
      <p:sp>
        <p:nvSpPr>
          <p:cNvPr id="22" name="Shape 22"/>
          <p:cNvSpPr txBox="1">
            <a:spLocks noGrp="1"/>
          </p:cNvSpPr>
          <p:nvPr>
            <p:ph type="body" idx="2"/>
          </p:nvPr>
        </p:nvSpPr>
        <p:spPr bwMode="auto">
          <a:xfrm>
            <a:off x="839788" y="2505074"/>
            <a:ext cx="51577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>
              <a:defRPr/>
            </a:pPr>
            <a:r>
              <a:t>Образец текста</a:t>
            </a:r>
          </a:p>
          <a:p>
            <a:pPr lvl="1">
              <a:defRPr/>
            </a:pPr>
            <a:r>
              <a:t>Второй уровень</a:t>
            </a:r>
          </a:p>
          <a:p>
            <a:pPr lvl="2">
              <a:defRPr/>
            </a:pPr>
            <a:r>
              <a:t>Третий уровень</a:t>
            </a:r>
          </a:p>
          <a:p>
            <a:pPr lvl="3">
              <a:defRPr/>
            </a:pPr>
            <a:r>
              <a:t>Четвертый уровень</a:t>
            </a:r>
          </a:p>
          <a:p>
            <a:pPr lvl="4">
              <a:defRPr/>
            </a:pPr>
            <a:r>
              <a:t>Пятый уровень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body" idx="3"/>
          </p:nvPr>
        </p:nvSpPr>
        <p:spPr bwMode="auto">
          <a:xfrm>
            <a:off x="6172200" y="1681163"/>
            <a:ext cx="5183187" cy="823911"/>
          </a:xfrm>
          <a:prstGeom prst="rect">
            <a:avLst/>
          </a:prstGeom>
        </p:spPr>
        <p:txBody>
          <a:bodyPr anchor="b"/>
          <a:lstStyle>
            <a:defPPr/>
            <a:lvl1pPr marL="0" lvl="0" indent="0">
              <a:buNone/>
              <a:defRPr sz="2400" b="1"/>
            </a:lvl1pPr>
            <a:lvl2pPr marL="457200" lvl="1" indent="0">
              <a:buNone/>
              <a:defRPr sz="2000" b="1"/>
            </a:lvl2pPr>
            <a:lvl3pPr marL="914400" lvl="2" indent="0">
              <a:buNone/>
              <a:defRPr sz="1800" b="1"/>
            </a:lvl3pPr>
            <a:lvl4pPr marL="1371600" lvl="3" indent="0">
              <a:buNone/>
              <a:defRPr sz="1600" b="1"/>
            </a:lvl4pPr>
            <a:lvl5pPr marL="1828800" lvl="4" indent="0">
              <a:buNone/>
              <a:defRPr sz="1600" b="1"/>
            </a:lvl5pPr>
            <a:lvl6pPr marL="2286000" lvl="5" indent="0">
              <a:buNone/>
              <a:defRPr sz="1600" b="1"/>
            </a:lvl6pPr>
            <a:lvl7pPr marL="2743200" lvl="6" indent="0">
              <a:buNone/>
              <a:defRPr sz="1600" b="1"/>
            </a:lvl7pPr>
            <a:lvl8pPr marL="3200400" lvl="7" indent="0">
              <a:buNone/>
              <a:defRPr sz="1600" b="1"/>
            </a:lvl8pPr>
            <a:lvl9pPr marL="3657600" lvl="8" indent="0">
              <a:buNone/>
              <a:defRPr sz="1600" b="1"/>
            </a:lvl9pPr>
          </a:lstStyle>
          <a:p>
            <a:pPr lvl="0">
              <a:defRPr/>
            </a:pPr>
            <a:r>
              <a:t>Образец текста</a:t>
            </a:r>
          </a:p>
        </p:txBody>
      </p:sp>
      <p:sp>
        <p:nvSpPr>
          <p:cNvPr id="24" name="Shape 24"/>
          <p:cNvSpPr txBox="1">
            <a:spLocks noGrp="1"/>
          </p:cNvSpPr>
          <p:nvPr>
            <p:ph type="body" idx="4"/>
          </p:nvPr>
        </p:nvSpPr>
        <p:spPr bwMode="auto">
          <a:xfrm>
            <a:off x="6172200" y="2505074"/>
            <a:ext cx="51831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>
              <a:defRPr/>
            </a:pPr>
            <a:r>
              <a:t>Образец текста</a:t>
            </a:r>
          </a:p>
          <a:p>
            <a:pPr lvl="1">
              <a:defRPr/>
            </a:pPr>
            <a:r>
              <a:t>Второй уровень</a:t>
            </a:r>
          </a:p>
          <a:p>
            <a:pPr lvl="2">
              <a:defRPr/>
            </a:pPr>
            <a:r>
              <a:t>Третий уровень</a:t>
            </a:r>
          </a:p>
          <a:p>
            <a:pPr lvl="3">
              <a:defRPr/>
            </a:pPr>
            <a:r>
              <a:t>Четвертый уровень</a:t>
            </a:r>
          </a:p>
          <a:p>
            <a:pPr lvl="4">
              <a:defRPr/>
            </a:pPr>
            <a:r>
              <a:t>Пятый уровень</a:t>
            </a:r>
          </a:p>
        </p:txBody>
      </p:sp>
      <p:sp>
        <p:nvSpPr>
          <p:cNvPr id="25" name="Shape 25"/>
          <p:cNvSpPr txBox="1">
            <a:spLocks noGrp="1"/>
          </p:cNvSpPr>
          <p:nvPr>
            <p:ph type="dt" idx="10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28.07.2025</a:t>
            </a:r>
          </a:p>
        </p:txBody>
      </p:sp>
      <p:sp>
        <p:nvSpPr>
          <p:cNvPr id="26" name="Shape 26"/>
          <p:cNvSpPr txBox="1">
            <a:spLocks noGrp="1"/>
          </p:cNvSpPr>
          <p:nvPr>
            <p:ph type="ftr" idx="11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fld id="{DE0303B2-70F7-4CE1-9AE2-3047C348D179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userDrawn="1">
  <p:cSld name="Title, Text and Objec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 bwMode="auto"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>
              <a:defRPr/>
            </a:pPr>
            <a:r>
              <a:t>Образец текста</a:t>
            </a:r>
          </a:p>
          <a:p>
            <a:pPr lvl="1">
              <a:defRPr/>
            </a:pPr>
            <a:r>
              <a:t>Второй уровень</a:t>
            </a:r>
          </a:p>
          <a:p>
            <a:pPr lvl="2">
              <a:defRPr/>
            </a:pPr>
            <a:r>
              <a:t>Третий уровень</a:t>
            </a:r>
          </a:p>
          <a:p>
            <a:pPr lvl="3">
              <a:defRPr/>
            </a:pPr>
            <a:r>
              <a:t>Четвертый уровень</a:t>
            </a:r>
          </a:p>
          <a:p>
            <a:pPr lvl="4">
              <a:defRPr/>
            </a:pPr>
            <a:r>
              <a:t>Пятый уровень</a:t>
            </a:r>
          </a:p>
        </p:txBody>
      </p:sp>
      <p:sp>
        <p:nvSpPr>
          <p:cNvPr id="72" name="Shape 72"/>
          <p:cNvSpPr txBox="1">
            <a:spLocks noGrp="1"/>
          </p:cNvSpPr>
          <p:nvPr>
            <p:ph type="body" idx="2"/>
          </p:nvPr>
        </p:nvSpPr>
        <p:spPr bwMode="auto"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>
              <a:defRPr/>
            </a:pPr>
            <a:r>
              <a:t>Образец текста</a:t>
            </a:r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28.07.2025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fld id="{32C4082E-79D1-4B09-BEFA-83679C6852E7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userDrawn="1">
  <p:cSld name="Title and Pictu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 bwMode="auto"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32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pPr>
              <a:defRPr/>
            </a:pPr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2"/>
          </p:nvPr>
        </p:nvSpPr>
        <p:spPr bwMode="auto"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>
              <a:defRPr/>
            </a:pPr>
            <a:r>
              <a:t>Образец текста</a:t>
            </a:r>
          </a:p>
        </p:txBody>
      </p:sp>
      <p:sp>
        <p:nvSpPr>
          <p:cNvPr id="45" name="Shape 45"/>
          <p:cNvSpPr txBox="1">
            <a:spLocks noGrp="1"/>
          </p:cNvSpPr>
          <p:nvPr>
            <p:ph type="dt" idx="10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28.07.2025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ftr" idx="11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fld id="{28A5CF6F-1DD1-46C3-A78A-43316CF35646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 bwMode="auto"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>
              <a:defRPr/>
            </a:pPr>
            <a:r>
              <a:t>Образец текста</a:t>
            </a:r>
          </a:p>
          <a:p>
            <a:pPr lvl="1">
              <a:defRPr/>
            </a:pPr>
            <a:r>
              <a:t>Второй уровень</a:t>
            </a:r>
          </a:p>
          <a:p>
            <a:pPr lvl="2">
              <a:defRPr/>
            </a:pPr>
            <a:r>
              <a:t>Третий уровень</a:t>
            </a:r>
          </a:p>
          <a:p>
            <a:pPr lvl="3">
              <a:defRPr/>
            </a:pPr>
            <a:r>
              <a:t>Четвертый уровень</a:t>
            </a:r>
          </a:p>
          <a:p>
            <a:pPr lvl="4">
              <a:defRPr/>
            </a:pPr>
            <a:r>
              <a:t>Пятый уровень</a:t>
            </a:r>
          </a:p>
        </p:txBody>
      </p:sp>
      <p:sp>
        <p:nvSpPr>
          <p:cNvPr id="16" name="Shape 16"/>
          <p:cNvSpPr txBox="1">
            <a:spLocks noGrp="1"/>
          </p:cNvSpPr>
          <p:nvPr>
            <p:ph type="dt" idx="10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28.07.2025</a:t>
            </a:r>
          </a:p>
        </p:txBody>
      </p:sp>
      <p:sp>
        <p:nvSpPr>
          <p:cNvPr id="17" name="Shape 17"/>
          <p:cNvSpPr txBox="1">
            <a:spLocks noGrp="1"/>
          </p:cNvSpPr>
          <p:nvPr>
            <p:ph type="ftr" idx="11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fld id="{808BDD01-4FE3-4553-B47E-78695704C379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title"/>
          </p:nvPr>
        </p:nvSpPr>
        <p:spPr bwMode="auto"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 bwMode="auto"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>
              <a:defRPr/>
            </a:pPr>
            <a:r>
              <a:t>Образец текста</a:t>
            </a:r>
          </a:p>
          <a:p>
            <a:pPr lvl="1">
              <a:defRPr/>
            </a:pPr>
            <a:r>
              <a:t>Второй уровень</a:t>
            </a:r>
          </a:p>
          <a:p>
            <a:pPr lvl="2">
              <a:defRPr/>
            </a:pPr>
            <a:r>
              <a:t>Третий уровень</a:t>
            </a:r>
          </a:p>
          <a:p>
            <a:pPr lvl="3">
              <a:defRPr/>
            </a:pPr>
            <a:r>
              <a:t>Четвертый уровень</a:t>
            </a:r>
          </a:p>
          <a:p>
            <a:pPr lvl="4">
              <a:defRPr/>
            </a:pPr>
            <a:r>
              <a:t>Пятый уровень</a:t>
            </a:r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28.07.2025</a:t>
            </a:r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fld id="{025353A9-5D7D-4731-ACAA-D55F60B4946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99E07-DDCC-46EF-BD76-F398C6B06E4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6D9D6-C68D-4F7A-BC71-EE3C8DDFCA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165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99E07-DDCC-46EF-BD76-F398C6B06E4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6D9D6-C68D-4F7A-BC71-EE3C8DDFCA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2356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0"/>
          <p:cNvSpPr txBox="1">
            <a:spLocks noGrp="1"/>
          </p:cNvSpPr>
          <p:nvPr>
            <p:ph type="title"/>
          </p:nvPr>
        </p:nvSpPr>
        <p:spPr>
          <a:xfrm>
            <a:off x="5107033" y="720000"/>
            <a:ext cx="5930800" cy="1411600"/>
          </a:xfrm>
          <a:prstGeom prst="rect">
            <a:avLst/>
          </a:prstGeom>
        </p:spPr>
        <p:txBody>
          <a:bodyPr spcFirstLastPara="1" lIns="91425" tIns="91425" rIns="91425" bIns="91425" anchor="t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30"/>
          <p:cNvSpPr txBox="1">
            <a:spLocks noGrp="1"/>
          </p:cNvSpPr>
          <p:nvPr>
            <p:ph type="subTitle" idx="1"/>
          </p:nvPr>
        </p:nvSpPr>
        <p:spPr>
          <a:xfrm>
            <a:off x="5107033" y="2455267"/>
            <a:ext cx="5930800" cy="1554400"/>
          </a:xfrm>
          <a:prstGeom prst="rect">
            <a:avLst/>
          </a:prstGeom>
        </p:spPr>
        <p:txBody>
          <a:bodyPr spcFirstLastPara="1" lIns="91425" tIns="91425" rIns="91425" bIns="91425" anchor="ctr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30"/>
          <p:cNvSpPr>
            <a:spLocks noGrp="1"/>
          </p:cNvSpPr>
          <p:nvPr>
            <p:ph type="pic" idx="2"/>
          </p:nvPr>
        </p:nvSpPr>
        <p:spPr>
          <a:xfrm>
            <a:off x="-17467" y="-7667"/>
            <a:ext cx="4508000" cy="685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002029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191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346" y="6457950"/>
            <a:ext cx="1435504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685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2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/>
            </a:pPr>
            <a:r>
              <a:t>Образец текста</a:t>
            </a:r>
          </a:p>
          <a:p>
            <a:pPr lvl="1">
              <a:defRPr/>
            </a:pPr>
            <a:r>
              <a:t>Второй уровень</a:t>
            </a:r>
          </a:p>
          <a:p>
            <a:pPr lvl="2">
              <a:defRPr/>
            </a:pPr>
            <a:r>
              <a:t>Третий уровень</a:t>
            </a:r>
          </a:p>
          <a:p>
            <a:pPr lvl="3">
              <a:defRPr/>
            </a:pPr>
            <a:r>
              <a:t>Четвертый уровень</a:t>
            </a:r>
          </a:p>
          <a:p>
            <a:pPr lvl="4">
              <a:defRPr/>
            </a:pPr>
            <a:r>
              <a:t>Пятый уровень</a:t>
            </a:r>
          </a:p>
        </p:txBody>
      </p:sp>
      <p:sp>
        <p:nvSpPr>
          <p:cNvPr id="4" name="Shape 4"/>
          <p:cNvSpPr txBox="1">
            <a:spLocks noGrp="1"/>
          </p:cNvSpPr>
          <p:nvPr>
            <p:ph type="dt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t>28.07.2025</a:t>
            </a:r>
          </a:p>
        </p:txBody>
      </p:sp>
      <p:sp>
        <p:nvSpPr>
          <p:cNvPr id="5" name="Shape 5"/>
          <p:cNvSpPr txBox="1">
            <a:spLocks noGrp="1"/>
          </p:cNvSpPr>
          <p:nvPr>
            <p:ph type="ft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sldNum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59CAFCB9-47A8-4609-907F-DA8137C5ECB5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3" r:id="rId10"/>
    <p:sldLayoutId id="2147483664" r:id="rId11"/>
    <p:sldLayoutId id="2147483665" r:id="rId12"/>
  </p:sldLayoutIdLst>
  <p:txStyles>
    <p:titleStyle>
      <a:defPPr/>
      <a:lvl1pPr lvl="0"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228600" lvl="0" indent="-228600" algn="l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orlyatarussia.ru/" TargetMode="Externa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hyperlink" Target="https://iro23.ru/?page_id=75591" TargetMode="External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2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2.svg"/><Relationship Id="rId10" Type="http://schemas.openxmlformats.org/officeDocument/2006/relationships/image" Target="../media/image26.png"/><Relationship Id="rId4" Type="http://schemas.openxmlformats.org/officeDocument/2006/relationships/image" Target="../media/image21.png"/><Relationship Id="rId9" Type="http://schemas.openxmlformats.org/officeDocument/2006/relationships/hyperlink" Target="https://iro23.ru/?page_id=79486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ro23.ru/?page_id=76667" TargetMode="External"/><Relationship Id="rId7" Type="http://schemas.openxmlformats.org/officeDocument/2006/relationships/hyperlink" Target="https://iro23.ru/wp-content/uploads/2024/12/%D0%9F%D1%80%D0%BE%D0%B3%D1%80%D0%B0%D0%BC%D0%BC%D0%B0-%D0%AF-%D1%83%D1%87%D1%83%D1%81%D1%8C-%D0%B8-%D0%B6%D0%B8%D0%B2%D1%83-%D0%BD%D0%B0-%D0%9A%D1%83%D0%B1%D0%B0%D0%BD%D0%B8.pdf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iro23.ru/wp-content/uploads/2025/07/%D0%A0%D0%90%D0%91%D0%9E%D0%A7%D0%90%D0%AF-%D0%A2%D0%95%D0%A2%D0%A0%D0%90%D0%94%D0%AC_4-%D0%BA%D0%BB_%D0%A7%D0%98%D0%A2%D0%90%D0%95%D0%9C.%D0%A0%D0%95%D0%A8%D0%90%D0%95%D0%9C.%D0%96%D0%98%D0%92%D0%95%D0%9C-1-%D0%BE%D0%B1%D0%BB%D0%BE%D0%B6%D0%BA%D0%B0.pdf" TargetMode="External"/><Relationship Id="rId5" Type="http://schemas.openxmlformats.org/officeDocument/2006/relationships/hyperlink" Target="https://iro23.ru/wp-content/uploads/2026/08/%D0%9F%D0%BE%D1%81%D0%BE%D0%B1%D0%B8%D0%B5-3-%D0%BA%D0%BB%D0%B0%D1%81%D1%81-%D0%AF-%D0%B6%D0%B8%D0%B2%D1%83-%D0%B8-%D1%83%D1%87%D1%83%D1%81%D1%8C-%D0%BD%D0%B0-%D0%9A%D1%83%D0%B1%D0%B0%D0%BD%D0%B8.pdf" TargetMode="External"/><Relationship Id="rId4" Type="http://schemas.openxmlformats.org/officeDocument/2006/relationships/hyperlink" Target="https://iro23.ru/wp-content/uploads/2026/09/%D0%A0%D0%B0%D0%B1%D0%BE%D1%87%D0%B0%D1%8F-%D1%82%D0%B5%D1%82%D1%80%D0%B0%D0%B4%D1%8C-1-%D0%BA%D0%BB%D0%B0%D1%81%D1%81-%D0%9A%D0%B0%D0%BA-%D1%81%D1%82%D0%B0%D1%82%D1%8C-%D0%BF%D1%80%D0%B8%D1%80%D0%BE%D0%B4%D0%B5-%D0%BD%D0%B0%D1%81%D1%82%D0%BE%D1%8F%D1%89%D0%B8%D0%BC-%D0%B4%D1%80%D1%83%D0%B3%D0%BE%D0%BC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2.png"/><Relationship Id="rId7" Type="http://schemas.openxmlformats.org/officeDocument/2006/relationships/hyperlink" Target="https://iro23.ru/?page_id=79486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5.svg"/><Relationship Id="rId11" Type="http://schemas.openxmlformats.org/officeDocument/2006/relationships/image" Target="../media/image37.png"/><Relationship Id="rId5" Type="http://schemas.openxmlformats.org/officeDocument/2006/relationships/image" Target="../media/image34.svg"/><Relationship Id="rId10" Type="http://schemas.openxmlformats.org/officeDocument/2006/relationships/hyperlink" Target="https://iro23.ru/?page_id=76667" TargetMode="External"/><Relationship Id="rId4" Type="http://schemas.openxmlformats.org/officeDocument/2006/relationships/image" Target="../media/image33.png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iro23.ru/?page_id=4875" TargetMode="External"/><Relationship Id="rId3" Type="http://schemas.openxmlformats.org/officeDocument/2006/relationships/image" Target="../media/image41.jpeg"/><Relationship Id="rId7" Type="http://schemas.openxmlformats.org/officeDocument/2006/relationships/hyperlink" Target="https://max.ru/join/WtDBPfaWde2jxRFrGv3YiEzLzPIDf3VRN3yMOt8m9rA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2.jpg"/><Relationship Id="rId5" Type="http://schemas.openxmlformats.org/officeDocument/2006/relationships/hyperlink" Target="mailto:kno@info23.ru" TargetMode="External"/><Relationship Id="rId10" Type="http://schemas.openxmlformats.org/officeDocument/2006/relationships/image" Target="../media/image10.png"/><Relationship Id="rId4" Type="http://schemas.openxmlformats.org/officeDocument/2006/relationships/hyperlink" Target="mailto:kno@iro23.ru" TargetMode="External"/><Relationship Id="rId9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0" name="Picture 80"/>
          <p:cNvPicPr/>
          <p:nvPr/>
        </p:nvPicPr>
        <p:blipFill>
          <a:blip r:embed="rId4"/>
          <a:stretch/>
        </p:blipFill>
        <p:spPr bwMode="auto">
          <a:xfrm>
            <a:off x="9561985" y="107128"/>
            <a:ext cx="890016" cy="1106425"/>
          </a:xfrm>
          <a:prstGeom prst="rect">
            <a:avLst/>
          </a:prstGeom>
        </p:spPr>
      </p:pic>
      <p:pic>
        <p:nvPicPr>
          <p:cNvPr id="82" name="Picture 82"/>
          <p:cNvPicPr/>
          <p:nvPr/>
        </p:nvPicPr>
        <p:blipFill>
          <a:blip r:embed="rId5"/>
          <a:stretch/>
        </p:blipFill>
        <p:spPr bwMode="auto">
          <a:xfrm>
            <a:off x="8443027" y="408617"/>
            <a:ext cx="850394" cy="76200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BC3A275-1A70-40B4-9550-107850A798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34670" y="5114428"/>
            <a:ext cx="1553377" cy="163644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3CCE610-9227-48D8-8B6E-B0D8E27A9E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9638" y="342848"/>
            <a:ext cx="914825" cy="89354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67015" y="5134451"/>
            <a:ext cx="525918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>
                <a:solidFill>
                  <a:srgbClr val="002060"/>
                </a:solidFill>
              </a:rPr>
              <a:t>Стан Юлия Юрьевна, </a:t>
            </a:r>
          </a:p>
          <a:p>
            <a:pPr fontAlgn="base"/>
            <a:r>
              <a:rPr lang="ru-RU" sz="1600" b="1" dirty="0">
                <a:solidFill>
                  <a:srgbClr val="002060"/>
                </a:solidFill>
              </a:rPr>
              <a:t>заведующий кафедрой начального образования </a:t>
            </a:r>
          </a:p>
          <a:p>
            <a:pPr fontAlgn="base"/>
            <a:r>
              <a:rPr lang="ru-RU" sz="1600" b="1" dirty="0">
                <a:solidFill>
                  <a:srgbClr val="002060"/>
                </a:solidFill>
              </a:rPr>
              <a:t>ГБОУ ИРО Краснодарского края</a:t>
            </a:r>
          </a:p>
        </p:txBody>
      </p:sp>
      <p:sp>
        <p:nvSpPr>
          <p:cNvPr id="13" name="Прямоугольник 1">
            <a:extLst>
              <a:ext uri="{FF2B5EF4-FFF2-40B4-BE49-F238E27FC236}">
                <a16:creationId xmlns:a16="http://schemas.microsoft.com/office/drawing/2014/main" id="{95071B8C-9F64-430C-9946-F372E53BFD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015" y="6027003"/>
            <a:ext cx="4572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ru-RU" sz="2400" b="1" dirty="0">
                <a:solidFill>
                  <a:schemeClr val="bg1"/>
                </a:solidFill>
                <a:latin typeface="Constantia" panose="02030602050306030303" pitchFamily="18" charset="0"/>
              </a:rPr>
              <a:t>e-mail: </a:t>
            </a:r>
            <a:r>
              <a:rPr lang="ru-RU" altLang="ru-RU" sz="2400" dirty="0" err="1">
                <a:solidFill>
                  <a:schemeClr val="bg1"/>
                </a:solidFill>
                <a:latin typeface="Constantia" panose="02030602050306030303" pitchFamily="18" charset="0"/>
              </a:rPr>
              <a:t>yuliya.stan</a:t>
            </a:r>
            <a:r>
              <a:rPr lang="en-US" altLang="ru-RU" sz="2400" dirty="0">
                <a:solidFill>
                  <a:schemeClr val="bg1"/>
                </a:solidFill>
                <a:latin typeface="Constantia" panose="02030602050306030303" pitchFamily="18" charset="0"/>
              </a:rPr>
              <a:t>@mail.ru   </a:t>
            </a:r>
            <a:r>
              <a:rPr lang="en-US" altLang="ru-RU" sz="2400" b="1" dirty="0">
                <a:solidFill>
                  <a:schemeClr val="bg1"/>
                </a:solidFill>
                <a:latin typeface="Constantia" panose="02030602050306030303" pitchFamily="18" charset="0"/>
              </a:rPr>
              <a:t>            </a:t>
            </a:r>
            <a:endParaRPr lang="ru-RU" altLang="ru-RU" sz="2400" b="1" dirty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400" b="1" dirty="0">
                <a:solidFill>
                  <a:schemeClr val="bg1"/>
                </a:solidFill>
                <a:latin typeface="Constantia" panose="02030602050306030303" pitchFamily="18" charset="0"/>
              </a:rPr>
              <a:t>тел.: </a:t>
            </a:r>
            <a:r>
              <a:rPr lang="ru-RU" altLang="ru-RU" sz="2400" dirty="0">
                <a:solidFill>
                  <a:schemeClr val="bg1"/>
                </a:solidFill>
                <a:latin typeface="Constantia" panose="02030602050306030303" pitchFamily="18" charset="0"/>
              </a:rPr>
              <a:t>+7 (</a:t>
            </a:r>
            <a:r>
              <a:rPr lang="en-US" altLang="ru-RU" sz="2400" dirty="0">
                <a:solidFill>
                  <a:schemeClr val="bg1"/>
                </a:solidFill>
                <a:latin typeface="Constantia" panose="02030602050306030303" pitchFamily="18" charset="0"/>
              </a:rPr>
              <a:t>9</a:t>
            </a:r>
            <a:r>
              <a:rPr lang="ru-RU" altLang="ru-RU" sz="2400" dirty="0">
                <a:solidFill>
                  <a:schemeClr val="bg1"/>
                </a:solidFill>
                <a:latin typeface="Constantia" panose="02030602050306030303" pitchFamily="18" charset="0"/>
              </a:rPr>
              <a:t>2</a:t>
            </a:r>
            <a:r>
              <a:rPr lang="en-US" altLang="ru-RU" sz="2400" dirty="0">
                <a:solidFill>
                  <a:schemeClr val="bg1"/>
                </a:solidFill>
                <a:latin typeface="Constantia" panose="02030602050306030303" pitchFamily="18" charset="0"/>
              </a:rPr>
              <a:t>8</a:t>
            </a:r>
            <a:r>
              <a:rPr lang="ru-RU" altLang="ru-RU" sz="2400" dirty="0">
                <a:solidFill>
                  <a:schemeClr val="bg1"/>
                </a:solidFill>
                <a:latin typeface="Constantia" panose="02030602050306030303" pitchFamily="18" charset="0"/>
              </a:rPr>
              <a:t>) 460-22-44</a:t>
            </a:r>
            <a:endParaRPr lang="en-US" altLang="ru-RU" sz="2400" dirty="0">
              <a:solidFill>
                <a:schemeClr val="bg1"/>
              </a:solidFill>
              <a:latin typeface="Constantia" panose="020306020503060303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433AA7-7CD3-0058-9379-7058D01ED69C}"/>
              </a:ext>
            </a:extLst>
          </p:cNvPr>
          <p:cNvSpPr txBox="1"/>
          <p:nvPr/>
        </p:nvSpPr>
        <p:spPr>
          <a:xfrm>
            <a:off x="887694" y="408617"/>
            <a:ext cx="623766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Arial"/>
                <a:ea typeface="Arial"/>
                <a:cs typeface="Arial"/>
              </a:rPr>
              <a:t>Внеурочная деятельность в начальной школе</a:t>
            </a:r>
            <a:br>
              <a:rPr lang="ru-RU" sz="3600" b="1" dirty="0">
                <a:solidFill>
                  <a:srgbClr val="002060"/>
                </a:solidFill>
                <a:latin typeface="Arial"/>
                <a:ea typeface="Arial"/>
                <a:cs typeface="Arial"/>
              </a:rPr>
            </a:br>
            <a:r>
              <a:rPr lang="ru-RU" sz="3600" b="1" dirty="0">
                <a:solidFill>
                  <a:srgbClr val="002060"/>
                </a:solidFill>
                <a:latin typeface="Arial"/>
                <a:ea typeface="Arial"/>
                <a:cs typeface="Arial"/>
              </a:rPr>
              <a:t>как пространство успешной социализации </a:t>
            </a:r>
            <a:br>
              <a:rPr lang="ru-RU" sz="3600" b="1" dirty="0">
                <a:solidFill>
                  <a:srgbClr val="002060"/>
                </a:solidFill>
                <a:latin typeface="Arial"/>
                <a:ea typeface="Arial"/>
                <a:cs typeface="Arial"/>
              </a:rPr>
            </a:br>
            <a:r>
              <a:rPr lang="ru-RU" sz="3600" b="1" dirty="0">
                <a:solidFill>
                  <a:srgbClr val="002060"/>
                </a:solidFill>
                <a:latin typeface="Arial"/>
                <a:ea typeface="Arial"/>
                <a:cs typeface="Arial"/>
              </a:rPr>
              <a:t>и развития личности младшего школьника</a:t>
            </a:r>
            <a:br>
              <a:rPr lang="ru-RU" sz="3600" b="1" dirty="0">
                <a:solidFill>
                  <a:srgbClr val="002060"/>
                </a:solidFill>
                <a:latin typeface="Arial"/>
                <a:ea typeface="Arial"/>
                <a:cs typeface="Arial"/>
              </a:rPr>
            </a:br>
            <a:r>
              <a:rPr lang="ru-RU" b="1" dirty="0">
                <a:solidFill>
                  <a:srgbClr val="002060"/>
                </a:solidFill>
                <a:latin typeface="Arial"/>
                <a:ea typeface="Arial"/>
                <a:cs typeface="Arial"/>
              </a:rPr>
              <a:t>в 2026/2027 учебном году </a:t>
            </a:r>
            <a:endParaRPr lang="ru-RU" sz="3600" b="1" dirty="0">
              <a:solidFill>
                <a:srgbClr val="00206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899E165-BFE5-4CFE-B2C0-6194FA6D00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6296"/>
          <a:stretch>
            <a:fillRect/>
          </a:stretch>
        </p:blipFill>
        <p:spPr>
          <a:xfrm>
            <a:off x="163385" y="4438822"/>
            <a:ext cx="7848600" cy="667737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4814251-5E8B-495D-B047-EB3003313F88}"/>
              </a:ext>
            </a:extLst>
          </p:cNvPr>
          <p:cNvSpPr/>
          <p:nvPr/>
        </p:nvSpPr>
        <p:spPr>
          <a:xfrm>
            <a:off x="8564930" y="5106559"/>
            <a:ext cx="334111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Милосердова Валентина Александровна</a:t>
            </a:r>
          </a:p>
          <a:p>
            <a:r>
              <a:rPr lang="ru-RU" dirty="0">
                <a:solidFill>
                  <a:srgbClr val="002060"/>
                </a:solidFill>
              </a:rPr>
              <a:t>Координатор сообщества</a:t>
            </a:r>
          </a:p>
          <a:p>
            <a:r>
              <a:rPr lang="ru-RU" dirty="0">
                <a:solidFill>
                  <a:srgbClr val="002060"/>
                </a:solidFill>
              </a:rPr>
              <a:t>учителей начальных классов </a:t>
            </a:r>
          </a:p>
          <a:p>
            <a:r>
              <a:rPr lang="ru-RU" dirty="0">
                <a:solidFill>
                  <a:srgbClr val="002060"/>
                </a:solidFill>
              </a:rPr>
              <a:t>Краснодарского края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54806AA-3D54-4EFF-B670-D8E8A24D6538}"/>
              </a:ext>
            </a:extLst>
          </p:cNvPr>
          <p:cNvSpPr/>
          <p:nvPr/>
        </p:nvSpPr>
        <p:spPr>
          <a:xfrm>
            <a:off x="8161785" y="102100"/>
            <a:ext cx="29395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  <a:latin typeface="Arial"/>
                <a:cs typeface="Arial"/>
              </a:rPr>
              <a:t>Актив сообщества учителей начальных классов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34D66E0-3CDD-1A40-DA62-C7DA144010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835" y="4549897"/>
            <a:ext cx="2033990" cy="203399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26C78B7-5C67-9666-DFE8-10C5F0B5597B}"/>
              </a:ext>
            </a:extLst>
          </p:cNvPr>
          <p:cNvSpPr/>
          <p:nvPr/>
        </p:nvSpPr>
        <p:spPr>
          <a:xfrm>
            <a:off x="359051" y="5106559"/>
            <a:ext cx="33411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Сухорукова Анна Геннадьевна</a:t>
            </a:r>
          </a:p>
          <a:p>
            <a:r>
              <a:rPr lang="ru-RU" dirty="0">
                <a:solidFill>
                  <a:srgbClr val="002060"/>
                </a:solidFill>
              </a:rPr>
              <a:t>Председатель сообщества</a:t>
            </a:r>
          </a:p>
          <a:p>
            <a:r>
              <a:rPr lang="ru-RU" dirty="0">
                <a:solidFill>
                  <a:srgbClr val="002060"/>
                </a:solidFill>
              </a:rPr>
              <a:t>учителей начальных классов </a:t>
            </a:r>
          </a:p>
          <a:p>
            <a:r>
              <a:rPr lang="ru-RU" dirty="0">
                <a:solidFill>
                  <a:srgbClr val="002060"/>
                </a:solidFill>
              </a:rPr>
              <a:t>Краснодарского края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C79DE7-0AE7-B837-8302-6258E040011E}"/>
              </a:ext>
            </a:extLst>
          </p:cNvPr>
          <p:cNvSpPr txBox="1"/>
          <p:nvPr/>
        </p:nvSpPr>
        <p:spPr>
          <a:xfrm>
            <a:off x="6096000" y="5269044"/>
            <a:ext cx="1958127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002060"/>
                </a:solidFill>
              </a:rPr>
              <a:t>4626</a:t>
            </a:r>
            <a:br>
              <a:rPr lang="ru-RU" sz="4400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участников</a:t>
            </a:r>
            <a:endParaRPr lang="ru-RU" sz="4400" b="1" dirty="0">
              <a:solidFill>
                <a:srgbClr val="002060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618AC9E-A703-47B5-9393-FC68EC6B36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52" y="1139944"/>
            <a:ext cx="7940933" cy="313639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79435B-7CC0-40CB-B1AB-DA18186440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90" y="1163255"/>
            <a:ext cx="4532268" cy="4039829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A4B26EB-86ED-4080-857A-873904D38A4D}"/>
              </a:ext>
            </a:extLst>
          </p:cNvPr>
          <p:cNvSpPr/>
          <p:nvPr/>
        </p:nvSpPr>
        <p:spPr>
          <a:xfrm>
            <a:off x="879689" y="240599"/>
            <a:ext cx="49295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Arial"/>
              </a:rPr>
              <a:t>Канал сообщества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438863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4390" y="275021"/>
            <a:ext cx="105156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00206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+mn-cs"/>
              </a:rPr>
              <a:t>ДЕТСКИЕ ОБЩЕСТВЕННЫЕ ОБЪЕДИНЕНИЯ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45883" y="1292093"/>
            <a:ext cx="7766050" cy="285629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5"/>
              </a:spcBef>
            </a:pPr>
            <a:endParaRPr sz="1800" dirty="0">
              <a:latin typeface="Tahoma"/>
              <a:cs typeface="Tahoma"/>
            </a:endParaRPr>
          </a:p>
          <a:p>
            <a:pPr marL="15875">
              <a:lnSpc>
                <a:spcPct val="100000"/>
              </a:lnSpc>
            </a:pPr>
            <a:r>
              <a:rPr sz="2000" b="1" spc="70" dirty="0">
                <a:solidFill>
                  <a:srgbClr val="000D95"/>
                </a:solidFill>
                <a:latin typeface="Tahoma"/>
                <a:cs typeface="Tahoma"/>
              </a:rPr>
              <a:t>Программа</a:t>
            </a:r>
            <a:r>
              <a:rPr sz="2000" b="1" spc="5" dirty="0">
                <a:solidFill>
                  <a:srgbClr val="000D95"/>
                </a:solidFill>
                <a:latin typeface="Tahoma"/>
                <a:cs typeface="Tahoma"/>
              </a:rPr>
              <a:t> </a:t>
            </a:r>
            <a:r>
              <a:rPr sz="2000" b="1" spc="65" dirty="0">
                <a:solidFill>
                  <a:srgbClr val="000D95"/>
                </a:solidFill>
                <a:latin typeface="Tahoma"/>
                <a:cs typeface="Tahoma"/>
              </a:rPr>
              <a:t>социальной</a:t>
            </a:r>
            <a:r>
              <a:rPr sz="2000" b="1" spc="5" dirty="0">
                <a:solidFill>
                  <a:srgbClr val="000D95"/>
                </a:solidFill>
                <a:latin typeface="Tahoma"/>
                <a:cs typeface="Tahoma"/>
              </a:rPr>
              <a:t> </a:t>
            </a:r>
            <a:r>
              <a:rPr sz="2000" b="1" spc="60" dirty="0">
                <a:solidFill>
                  <a:srgbClr val="000D95"/>
                </a:solidFill>
                <a:latin typeface="Tahoma"/>
                <a:cs typeface="Tahoma"/>
              </a:rPr>
              <a:t>активности</a:t>
            </a:r>
            <a:r>
              <a:rPr sz="2000" b="1" spc="5" dirty="0">
                <a:solidFill>
                  <a:srgbClr val="000D95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000D95"/>
                </a:solidFill>
                <a:latin typeface="Tahoma"/>
                <a:cs typeface="Tahoma"/>
              </a:rPr>
              <a:t>«Орлята</a:t>
            </a:r>
            <a:r>
              <a:rPr sz="2000" b="1" spc="5" dirty="0">
                <a:solidFill>
                  <a:srgbClr val="000D95"/>
                </a:solidFill>
                <a:latin typeface="Tahoma"/>
                <a:cs typeface="Tahoma"/>
              </a:rPr>
              <a:t> </a:t>
            </a:r>
            <a:r>
              <a:rPr sz="2000" b="1" spc="45" dirty="0">
                <a:solidFill>
                  <a:srgbClr val="000D95"/>
                </a:solidFill>
                <a:latin typeface="Tahoma"/>
                <a:cs typeface="Tahoma"/>
              </a:rPr>
              <a:t>России»</a:t>
            </a:r>
            <a:endParaRPr sz="2000" dirty="0">
              <a:latin typeface="Tahoma"/>
              <a:cs typeface="Tahoma"/>
            </a:endParaRPr>
          </a:p>
          <a:p>
            <a:pPr marL="192405" marR="1870710" indent="-179705">
              <a:lnSpc>
                <a:spcPct val="114799"/>
              </a:lnSpc>
              <a:spcBef>
                <a:spcPts val="215"/>
              </a:spcBef>
              <a:buFont typeface="Arial MT"/>
              <a:buChar char="•"/>
              <a:tabLst>
                <a:tab pos="192405" algn="l"/>
              </a:tabLst>
            </a:pPr>
            <a:r>
              <a:rPr sz="1800" spc="195" dirty="0">
                <a:solidFill>
                  <a:srgbClr val="000D95"/>
                </a:solidFill>
                <a:latin typeface="Tahoma"/>
                <a:cs typeface="Tahoma"/>
              </a:rPr>
              <a:t>Положение</a:t>
            </a:r>
            <a:r>
              <a:rPr sz="1800" spc="-85" dirty="0">
                <a:solidFill>
                  <a:srgbClr val="000D95"/>
                </a:solidFill>
                <a:latin typeface="Tahoma"/>
                <a:cs typeface="Tahoma"/>
              </a:rPr>
              <a:t> </a:t>
            </a:r>
            <a:r>
              <a:rPr sz="1800" spc="155" dirty="0">
                <a:latin typeface="Tahoma"/>
                <a:cs typeface="Tahoma"/>
              </a:rPr>
              <a:t>о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175" dirty="0">
                <a:latin typeface="Tahoma"/>
                <a:cs typeface="Tahoma"/>
              </a:rPr>
              <a:t>программе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135" dirty="0">
                <a:latin typeface="Tahoma"/>
                <a:cs typeface="Tahoma"/>
              </a:rPr>
              <a:t>развития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145" dirty="0">
                <a:latin typeface="Tahoma"/>
                <a:cs typeface="Tahoma"/>
              </a:rPr>
              <a:t>социальной </a:t>
            </a:r>
            <a:r>
              <a:rPr sz="1800" spc="120" dirty="0">
                <a:latin typeface="Tahoma"/>
                <a:cs typeface="Tahoma"/>
              </a:rPr>
              <a:t>активности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125" dirty="0">
                <a:latin typeface="Tahoma"/>
                <a:cs typeface="Tahoma"/>
              </a:rPr>
              <a:t>учащихся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110" dirty="0">
                <a:latin typeface="Tahoma"/>
                <a:cs typeface="Tahoma"/>
              </a:rPr>
              <a:t>начальных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125" dirty="0">
                <a:latin typeface="Tahoma"/>
                <a:cs typeface="Tahoma"/>
              </a:rPr>
              <a:t>классов</a:t>
            </a:r>
            <a:endParaRPr sz="1800" dirty="0">
              <a:latin typeface="Tahoma"/>
              <a:cs typeface="Tahoma"/>
            </a:endParaRPr>
          </a:p>
          <a:p>
            <a:pPr marL="192405">
              <a:lnSpc>
                <a:spcPct val="100000"/>
              </a:lnSpc>
              <a:spcBef>
                <a:spcPts val="320"/>
              </a:spcBef>
            </a:pPr>
            <a:r>
              <a:rPr sz="1800" spc="110" dirty="0">
                <a:solidFill>
                  <a:srgbClr val="000D95"/>
                </a:solidFill>
                <a:latin typeface="Tahoma"/>
                <a:cs typeface="Tahoma"/>
              </a:rPr>
              <a:t>«Орлята</a:t>
            </a:r>
            <a:r>
              <a:rPr sz="1800" spc="-50" dirty="0">
                <a:solidFill>
                  <a:srgbClr val="000D95"/>
                </a:solidFill>
                <a:latin typeface="Tahoma"/>
                <a:cs typeface="Tahoma"/>
              </a:rPr>
              <a:t> </a:t>
            </a:r>
            <a:r>
              <a:rPr sz="1800" spc="170" dirty="0">
                <a:solidFill>
                  <a:srgbClr val="000D95"/>
                </a:solidFill>
                <a:latin typeface="Tahoma"/>
                <a:cs typeface="Tahoma"/>
              </a:rPr>
              <a:t>России»</a:t>
            </a:r>
            <a:r>
              <a:rPr sz="1800" spc="-45" dirty="0">
                <a:solidFill>
                  <a:srgbClr val="000D95"/>
                </a:solidFill>
                <a:latin typeface="Tahoma"/>
                <a:cs typeface="Tahoma"/>
              </a:rPr>
              <a:t> </a:t>
            </a:r>
            <a:r>
              <a:rPr sz="1800" spc="165" dirty="0">
                <a:solidFill>
                  <a:srgbClr val="000D95"/>
                </a:solidFill>
                <a:latin typeface="Tahoma"/>
                <a:cs typeface="Tahoma"/>
              </a:rPr>
              <a:t>утверждено</a:t>
            </a:r>
            <a:r>
              <a:rPr sz="1800" spc="-50" dirty="0">
                <a:solidFill>
                  <a:srgbClr val="000D95"/>
                </a:solidFill>
                <a:latin typeface="Tahoma"/>
                <a:cs typeface="Tahoma"/>
              </a:rPr>
              <a:t> </a:t>
            </a:r>
            <a:r>
              <a:rPr sz="1800" spc="-150" dirty="0">
                <a:solidFill>
                  <a:srgbClr val="000D95"/>
                </a:solidFill>
                <a:latin typeface="Tahoma"/>
                <a:cs typeface="Tahoma"/>
              </a:rPr>
              <a:t>15</a:t>
            </a:r>
            <a:r>
              <a:rPr sz="1800" spc="-45" dirty="0">
                <a:solidFill>
                  <a:srgbClr val="000D95"/>
                </a:solidFill>
                <a:latin typeface="Tahoma"/>
                <a:cs typeface="Tahoma"/>
              </a:rPr>
              <a:t> </a:t>
            </a:r>
            <a:r>
              <a:rPr sz="1800" spc="170" dirty="0">
                <a:solidFill>
                  <a:srgbClr val="000D95"/>
                </a:solidFill>
                <a:latin typeface="Tahoma"/>
                <a:cs typeface="Tahoma"/>
              </a:rPr>
              <a:t>мая</a:t>
            </a:r>
            <a:r>
              <a:rPr sz="1800" spc="-50" dirty="0">
                <a:solidFill>
                  <a:srgbClr val="000D95"/>
                </a:solidFill>
                <a:latin typeface="Tahoma"/>
                <a:cs typeface="Tahoma"/>
              </a:rPr>
              <a:t> </a:t>
            </a:r>
            <a:r>
              <a:rPr sz="1800" spc="80" dirty="0">
                <a:solidFill>
                  <a:srgbClr val="000D95"/>
                </a:solidFill>
                <a:latin typeface="Tahoma"/>
                <a:cs typeface="Tahoma"/>
              </a:rPr>
              <a:t>2025</a:t>
            </a:r>
            <a:r>
              <a:rPr sz="1800" spc="-45" dirty="0">
                <a:solidFill>
                  <a:srgbClr val="000D95"/>
                </a:solidFill>
                <a:latin typeface="Tahoma"/>
                <a:cs typeface="Tahoma"/>
              </a:rPr>
              <a:t> </a:t>
            </a:r>
            <a:r>
              <a:rPr sz="1800" spc="-25" dirty="0">
                <a:solidFill>
                  <a:srgbClr val="000D95"/>
                </a:solidFill>
                <a:latin typeface="Tahoma"/>
                <a:cs typeface="Tahoma"/>
              </a:rPr>
              <a:t>г.</a:t>
            </a:r>
            <a:endParaRPr sz="1800" dirty="0">
              <a:latin typeface="Tahoma"/>
              <a:cs typeface="Tahoma"/>
            </a:endParaRPr>
          </a:p>
          <a:p>
            <a:pPr marL="192405" marR="2300605" indent="-179705">
              <a:lnSpc>
                <a:spcPct val="114799"/>
              </a:lnSpc>
              <a:buFont typeface="Arial MT"/>
              <a:buChar char="•"/>
              <a:tabLst>
                <a:tab pos="192405" algn="l"/>
              </a:tabLst>
            </a:pPr>
            <a:r>
              <a:rPr sz="1800" spc="185" dirty="0">
                <a:solidFill>
                  <a:srgbClr val="000D95"/>
                </a:solidFill>
                <a:latin typeface="Tahoma"/>
                <a:cs typeface="Tahoma"/>
              </a:rPr>
              <a:t>Методические</a:t>
            </a:r>
            <a:r>
              <a:rPr sz="1800" spc="-45" dirty="0">
                <a:solidFill>
                  <a:srgbClr val="000D95"/>
                </a:solidFill>
                <a:latin typeface="Tahoma"/>
                <a:cs typeface="Tahoma"/>
              </a:rPr>
              <a:t> </a:t>
            </a:r>
            <a:r>
              <a:rPr sz="1800" spc="195" dirty="0">
                <a:solidFill>
                  <a:srgbClr val="000D95"/>
                </a:solidFill>
                <a:latin typeface="Tahoma"/>
                <a:cs typeface="Tahoma"/>
              </a:rPr>
              <a:t>рекомендации</a:t>
            </a:r>
            <a:r>
              <a:rPr sz="1800" spc="-70" dirty="0">
                <a:solidFill>
                  <a:srgbClr val="000D95"/>
                </a:solidFill>
                <a:latin typeface="Tahoma"/>
                <a:cs typeface="Tahoma"/>
              </a:rPr>
              <a:t> </a:t>
            </a:r>
            <a:r>
              <a:rPr sz="1800" spc="170" dirty="0">
                <a:latin typeface="Tahoma"/>
                <a:cs typeface="Tahoma"/>
              </a:rPr>
              <a:t>по</a:t>
            </a:r>
            <a:r>
              <a:rPr sz="1800" spc="-75" dirty="0">
                <a:latin typeface="Tahoma"/>
                <a:cs typeface="Tahoma"/>
              </a:rPr>
              <a:t> </a:t>
            </a:r>
            <a:r>
              <a:rPr sz="1800" spc="130" dirty="0">
                <a:latin typeface="Tahoma"/>
                <a:cs typeface="Tahoma"/>
              </a:rPr>
              <a:t>развитию </a:t>
            </a:r>
            <a:r>
              <a:rPr sz="1800" spc="155" dirty="0">
                <a:latin typeface="Tahoma"/>
                <a:cs typeface="Tahoma"/>
              </a:rPr>
              <a:t>социальной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120" dirty="0">
                <a:latin typeface="Tahoma"/>
                <a:cs typeface="Tahoma"/>
              </a:rPr>
              <a:t>активности</a:t>
            </a:r>
            <a:r>
              <a:rPr sz="1800" spc="-75" dirty="0">
                <a:latin typeface="Tahoma"/>
                <a:cs typeface="Tahoma"/>
              </a:rPr>
              <a:t> </a:t>
            </a:r>
            <a:r>
              <a:rPr sz="1800" spc="120" dirty="0">
                <a:latin typeface="Tahoma"/>
                <a:cs typeface="Tahoma"/>
              </a:rPr>
              <a:t>детей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125" dirty="0">
                <a:latin typeface="Tahoma"/>
                <a:cs typeface="Tahoma"/>
              </a:rPr>
              <a:t>старшего </a:t>
            </a:r>
            <a:r>
              <a:rPr sz="1800" spc="180" dirty="0">
                <a:solidFill>
                  <a:srgbClr val="000D95"/>
                </a:solidFill>
                <a:latin typeface="Tahoma"/>
                <a:cs typeface="Tahoma"/>
              </a:rPr>
              <a:t>дошкольного</a:t>
            </a:r>
            <a:r>
              <a:rPr sz="1800" spc="-60" dirty="0">
                <a:solidFill>
                  <a:srgbClr val="000D95"/>
                </a:solidFill>
                <a:latin typeface="Tahoma"/>
                <a:cs typeface="Tahoma"/>
              </a:rPr>
              <a:t> </a:t>
            </a:r>
            <a:r>
              <a:rPr sz="1800" spc="145" dirty="0">
                <a:solidFill>
                  <a:srgbClr val="000D95"/>
                </a:solidFill>
                <a:latin typeface="Tahoma"/>
                <a:cs typeface="Tahoma"/>
              </a:rPr>
              <a:t>возраста</a:t>
            </a:r>
            <a:r>
              <a:rPr sz="1800" spc="-80" dirty="0">
                <a:solidFill>
                  <a:srgbClr val="000D95"/>
                </a:solidFill>
                <a:latin typeface="Tahoma"/>
                <a:cs typeface="Tahoma"/>
              </a:rPr>
              <a:t> </a:t>
            </a:r>
            <a:r>
              <a:rPr sz="1800" spc="130" dirty="0">
                <a:latin typeface="Tahoma"/>
                <a:cs typeface="Tahoma"/>
              </a:rPr>
              <a:t>в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spc="120" dirty="0">
                <a:latin typeface="Tahoma"/>
                <a:cs typeface="Tahoma"/>
              </a:rPr>
              <a:t>рамках </a:t>
            </a:r>
            <a:r>
              <a:rPr sz="1800" spc="204" dirty="0">
                <a:solidFill>
                  <a:srgbClr val="000D95"/>
                </a:solidFill>
                <a:latin typeface="Tahoma"/>
                <a:cs typeface="Tahoma"/>
              </a:rPr>
              <a:t>программы</a:t>
            </a:r>
            <a:r>
              <a:rPr sz="1800" spc="-65" dirty="0">
                <a:solidFill>
                  <a:srgbClr val="000D95"/>
                </a:solidFill>
                <a:latin typeface="Tahoma"/>
                <a:cs typeface="Tahoma"/>
              </a:rPr>
              <a:t> </a:t>
            </a:r>
            <a:r>
              <a:rPr sz="1800" spc="110" dirty="0">
                <a:solidFill>
                  <a:srgbClr val="000D95"/>
                </a:solidFill>
                <a:latin typeface="Tahoma"/>
                <a:cs typeface="Tahoma"/>
              </a:rPr>
              <a:t>«Орлята</a:t>
            </a:r>
            <a:r>
              <a:rPr sz="1800" spc="-60" dirty="0">
                <a:solidFill>
                  <a:srgbClr val="000D95"/>
                </a:solidFill>
                <a:latin typeface="Tahoma"/>
                <a:cs typeface="Tahoma"/>
              </a:rPr>
              <a:t> </a:t>
            </a:r>
            <a:r>
              <a:rPr sz="1800" spc="160" dirty="0">
                <a:solidFill>
                  <a:srgbClr val="000D95"/>
                </a:solidFill>
                <a:latin typeface="Tahoma"/>
                <a:cs typeface="Tahoma"/>
              </a:rPr>
              <a:t>России»</a:t>
            </a:r>
            <a:endParaRPr sz="1800" dirty="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4390" y="5571356"/>
            <a:ext cx="10224516" cy="1011936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918793" y="6012214"/>
            <a:ext cx="6309360" cy="48768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>
              <a:lnSpc>
                <a:spcPts val="1730"/>
              </a:lnSpc>
              <a:spcBef>
                <a:spcPts val="310"/>
              </a:spcBef>
            </a:pPr>
            <a:r>
              <a:rPr sz="1600" spc="135" dirty="0">
                <a:latin typeface="Tahoma"/>
                <a:cs typeface="Tahoma"/>
              </a:rPr>
              <a:t>Обеспечить</a:t>
            </a:r>
            <a:r>
              <a:rPr sz="1600" spc="10" dirty="0">
                <a:latin typeface="Tahoma"/>
                <a:cs typeface="Tahoma"/>
              </a:rPr>
              <a:t> </a:t>
            </a:r>
            <a:r>
              <a:rPr sz="1600" b="1" spc="10" dirty="0">
                <a:solidFill>
                  <a:srgbClr val="000D95"/>
                </a:solidFill>
                <a:latin typeface="Tahoma"/>
                <a:cs typeface="Tahoma"/>
              </a:rPr>
              <a:t>вовлеченность</a:t>
            </a:r>
            <a:r>
              <a:rPr sz="1600" b="1" spc="95" dirty="0">
                <a:solidFill>
                  <a:srgbClr val="000D95"/>
                </a:solidFill>
                <a:latin typeface="Tahoma"/>
                <a:cs typeface="Tahoma"/>
              </a:rPr>
              <a:t> </a:t>
            </a:r>
            <a:r>
              <a:rPr sz="1600" b="1" spc="60" dirty="0">
                <a:solidFill>
                  <a:srgbClr val="000D95"/>
                </a:solidFill>
                <a:latin typeface="Tahoma"/>
                <a:cs typeface="Tahoma"/>
              </a:rPr>
              <a:t>детей</a:t>
            </a:r>
            <a:r>
              <a:rPr sz="1600" b="1" spc="90" dirty="0">
                <a:solidFill>
                  <a:srgbClr val="000D95"/>
                </a:solidFill>
                <a:latin typeface="Tahoma"/>
                <a:cs typeface="Tahoma"/>
              </a:rPr>
              <a:t> </a:t>
            </a:r>
            <a:r>
              <a:rPr sz="1600" spc="125" dirty="0">
                <a:latin typeface="Tahoma"/>
                <a:cs typeface="Tahoma"/>
              </a:rPr>
              <a:t>в</a:t>
            </a:r>
            <a:r>
              <a:rPr sz="1600" spc="20" dirty="0">
                <a:latin typeface="Tahoma"/>
                <a:cs typeface="Tahoma"/>
              </a:rPr>
              <a:t> </a:t>
            </a:r>
            <a:r>
              <a:rPr sz="1600" spc="105" dirty="0">
                <a:latin typeface="Tahoma"/>
                <a:cs typeface="Tahoma"/>
              </a:rPr>
              <a:t>деятельность</a:t>
            </a:r>
            <a:r>
              <a:rPr sz="1600" spc="15" dirty="0">
                <a:latin typeface="Tahoma"/>
                <a:cs typeface="Tahoma"/>
              </a:rPr>
              <a:t> </a:t>
            </a:r>
            <a:r>
              <a:rPr sz="1600" spc="100" dirty="0">
                <a:latin typeface="Tahoma"/>
                <a:cs typeface="Tahoma"/>
              </a:rPr>
              <a:t>детских </a:t>
            </a:r>
            <a:r>
              <a:rPr sz="1600" spc="130" dirty="0">
                <a:latin typeface="Tahoma"/>
                <a:cs typeface="Tahoma"/>
              </a:rPr>
              <a:t>общественных</a:t>
            </a:r>
            <a:r>
              <a:rPr sz="1600" spc="-25" dirty="0">
                <a:latin typeface="Tahoma"/>
                <a:cs typeface="Tahoma"/>
              </a:rPr>
              <a:t> </a:t>
            </a:r>
            <a:r>
              <a:rPr sz="1600" spc="145" dirty="0">
                <a:latin typeface="Tahoma"/>
                <a:cs typeface="Tahoma"/>
              </a:rPr>
              <a:t>объединений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964388" y="2194560"/>
            <a:ext cx="7135904" cy="4663440"/>
            <a:chOff x="5056095" y="2194559"/>
            <a:chExt cx="7135904" cy="466344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76031" y="2194559"/>
              <a:ext cx="4315968" cy="466344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56095" y="3845646"/>
              <a:ext cx="1534620" cy="1487198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931671" y="5652576"/>
            <a:ext cx="1489075" cy="368935"/>
          </a:xfrm>
          <a:prstGeom prst="rect">
            <a:avLst/>
          </a:prstGeom>
          <a:solidFill>
            <a:srgbClr val="FFFFFF">
              <a:alpha val="59999"/>
            </a:srgbClr>
          </a:solidFill>
        </p:spPr>
        <p:txBody>
          <a:bodyPr vert="horz" wrap="square" lIns="0" tIns="36195" rIns="0" bIns="0" rtlCol="0">
            <a:spAutoFit/>
          </a:bodyPr>
          <a:lstStyle/>
          <a:p>
            <a:pPr marL="213360">
              <a:lnSpc>
                <a:spcPct val="100000"/>
              </a:lnSpc>
              <a:spcBef>
                <a:spcPts val="285"/>
              </a:spcBef>
            </a:pPr>
            <a:r>
              <a:rPr sz="1800" b="1" spc="114" dirty="0">
                <a:solidFill>
                  <a:srgbClr val="000D95"/>
                </a:solidFill>
                <a:latin typeface="Tahoma"/>
                <a:cs typeface="Tahoma"/>
              </a:rPr>
              <a:t>ЗАДАЧА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4390" y="5562660"/>
            <a:ext cx="1005839" cy="979932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A1DFA84-564F-4A60-986C-91763547D77E}"/>
              </a:ext>
            </a:extLst>
          </p:cNvPr>
          <p:cNvSpPr/>
          <p:nvPr/>
        </p:nvSpPr>
        <p:spPr>
          <a:xfrm>
            <a:off x="6499008" y="5170845"/>
            <a:ext cx="17363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hlinkClick r:id="rId6"/>
              </a:rPr>
              <a:t>https://orlyatarussia.ru/</a:t>
            </a:r>
            <a:r>
              <a:rPr lang="ru-RU" sz="1200" dirty="0"/>
              <a:t> 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DBF1F39-9A4C-4BA9-B43E-38BBF53D448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6448" y="4003208"/>
            <a:ext cx="1206125" cy="120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629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>
            <a:extLst>
              <a:ext uri="{FF2B5EF4-FFF2-40B4-BE49-F238E27FC236}">
                <a16:creationId xmlns:a16="http://schemas.microsoft.com/office/drawing/2014/main" id="{ACDFF5B4-DEBF-B533-4B43-84F681C351A2}"/>
              </a:ext>
            </a:extLst>
          </p:cNvPr>
          <p:cNvSpPr/>
          <p:nvPr/>
        </p:nvSpPr>
        <p:spPr>
          <a:xfrm>
            <a:off x="667046" y="322957"/>
            <a:ext cx="6416118" cy="50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4400" kern="0" spc="-199" dirty="0">
                <a:solidFill>
                  <a:srgbClr val="212423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Spectral SemiBold" pitchFamily="34" charset="-120"/>
              </a:rPr>
              <a:t>Региональная специфика</a:t>
            </a:r>
            <a:endParaRPr lang="en-US" sz="4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1DAFD3E7-5CC4-0F94-A137-787105D91C71}"/>
              </a:ext>
            </a:extLst>
          </p:cNvPr>
          <p:cNvSpPr/>
          <p:nvPr/>
        </p:nvSpPr>
        <p:spPr>
          <a:xfrm>
            <a:off x="667046" y="1013618"/>
            <a:ext cx="6416118" cy="409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77000"/>
              </a:lnSpc>
              <a:spcAft>
                <a:spcPts val="1050"/>
              </a:spcAft>
              <a:buNone/>
            </a:pPr>
            <a:endParaRPr lang="en-US" sz="1400" dirty="0"/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24A6F8CF-BC5B-404F-AE9C-52A1EBE48F0E}"/>
              </a:ext>
            </a:extLst>
          </p:cNvPr>
          <p:cNvSpPr/>
          <p:nvPr/>
        </p:nvSpPr>
        <p:spPr>
          <a:xfrm>
            <a:off x="667046" y="1279077"/>
            <a:ext cx="6416118" cy="4099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77000"/>
              </a:lnSpc>
              <a:buNone/>
            </a:pPr>
            <a:r>
              <a:rPr lang="en-US" sz="1400" dirty="0">
                <a:solidFill>
                  <a:srgbClr val="212423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Source Sans 3" pitchFamily="34" charset="-120"/>
              </a:rPr>
              <a:t>Особенностью ООП по ФГОС НОО для Краснодарского края в 2026/27 учебном году является обязательное включение следующих курсов:</a:t>
            </a:r>
            <a:endParaRPr lang="en-US" sz="1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10" name="Shape 3">
            <a:extLst>
              <a:ext uri="{FF2B5EF4-FFF2-40B4-BE49-F238E27FC236}">
                <a16:creationId xmlns:a16="http://schemas.microsoft.com/office/drawing/2014/main" id="{8E2DE4F4-5E1E-BA2F-E180-19BAEB514A64}"/>
              </a:ext>
            </a:extLst>
          </p:cNvPr>
          <p:cNvSpPr/>
          <p:nvPr/>
        </p:nvSpPr>
        <p:spPr>
          <a:xfrm>
            <a:off x="776679" y="1973262"/>
            <a:ext cx="19050" cy="4159845"/>
          </a:xfrm>
          <a:prstGeom prst="roundRect">
            <a:avLst>
              <a:gd name="adj" fmla="val 49999"/>
            </a:avLst>
          </a:prstGeom>
          <a:solidFill>
            <a:srgbClr val="000000">
              <a:alpha val="8000"/>
            </a:srgbClr>
          </a:solidFill>
          <a:ln/>
        </p:spPr>
        <p:txBody>
          <a:bodyPr/>
          <a:lstStyle/>
          <a:p>
            <a:endParaRPr lang="ru-RU" sz="2400"/>
          </a:p>
        </p:txBody>
      </p:sp>
      <p:sp>
        <p:nvSpPr>
          <p:cNvPr id="12" name="Shape 4">
            <a:extLst>
              <a:ext uri="{FF2B5EF4-FFF2-40B4-BE49-F238E27FC236}">
                <a16:creationId xmlns:a16="http://schemas.microsoft.com/office/drawing/2014/main" id="{C0CCFCCB-3020-E100-7CDF-F9F33C00AE90}"/>
              </a:ext>
            </a:extLst>
          </p:cNvPr>
          <p:cNvSpPr/>
          <p:nvPr/>
        </p:nvSpPr>
        <p:spPr>
          <a:xfrm>
            <a:off x="757630" y="2441178"/>
            <a:ext cx="438536" cy="19050"/>
          </a:xfrm>
          <a:prstGeom prst="roundRect">
            <a:avLst>
              <a:gd name="adj" fmla="val 49999"/>
            </a:avLst>
          </a:prstGeom>
          <a:solidFill>
            <a:srgbClr val="F81E47"/>
          </a:solidFill>
          <a:ln/>
        </p:spPr>
        <p:txBody>
          <a:bodyPr/>
          <a:lstStyle/>
          <a:p>
            <a:endParaRPr lang="ru-RU" sz="2400"/>
          </a:p>
        </p:txBody>
      </p:sp>
      <p:sp>
        <p:nvSpPr>
          <p:cNvPr id="14" name="Shape 5">
            <a:extLst>
              <a:ext uri="{FF2B5EF4-FFF2-40B4-BE49-F238E27FC236}">
                <a16:creationId xmlns:a16="http://schemas.microsoft.com/office/drawing/2014/main" id="{B567E36F-39D3-37A0-3316-270845C2EE69}"/>
              </a:ext>
            </a:extLst>
          </p:cNvPr>
          <p:cNvSpPr/>
          <p:nvPr/>
        </p:nvSpPr>
        <p:spPr>
          <a:xfrm>
            <a:off x="721862" y="2395884"/>
            <a:ext cx="109634" cy="109637"/>
          </a:xfrm>
          <a:prstGeom prst="ellipse">
            <a:avLst/>
          </a:prstGeom>
          <a:solidFill>
            <a:srgbClr val="DF052E"/>
          </a:solidFill>
          <a:ln/>
        </p:spPr>
        <p:txBody>
          <a:bodyPr/>
          <a:lstStyle/>
          <a:p>
            <a:endParaRPr lang="ru-RU" sz="2400"/>
          </a:p>
        </p:txBody>
      </p:sp>
      <p:sp>
        <p:nvSpPr>
          <p:cNvPr id="16" name="Shape 6">
            <a:extLst>
              <a:ext uri="{FF2B5EF4-FFF2-40B4-BE49-F238E27FC236}">
                <a16:creationId xmlns:a16="http://schemas.microsoft.com/office/drawing/2014/main" id="{D1096C4E-12FB-D35E-4317-E39DCB31B2DC}"/>
              </a:ext>
            </a:extLst>
          </p:cNvPr>
          <p:cNvSpPr/>
          <p:nvPr/>
        </p:nvSpPr>
        <p:spPr>
          <a:xfrm>
            <a:off x="1215215" y="1973261"/>
            <a:ext cx="5867948" cy="1101131"/>
          </a:xfrm>
          <a:prstGeom prst="roundRect">
            <a:avLst>
              <a:gd name="adj" fmla="val 2296"/>
            </a:avLst>
          </a:prstGeom>
          <a:solidFill>
            <a:srgbClr val="E4E5E5"/>
          </a:solidFill>
          <a:ln/>
        </p:spPr>
        <p:txBody>
          <a:bodyPr/>
          <a:lstStyle/>
          <a:p>
            <a:endParaRPr lang="ru-RU" sz="2400"/>
          </a:p>
        </p:txBody>
      </p:sp>
      <p:sp>
        <p:nvSpPr>
          <p:cNvPr id="18" name="Text 7">
            <a:extLst>
              <a:ext uri="{FF2B5EF4-FFF2-40B4-BE49-F238E27FC236}">
                <a16:creationId xmlns:a16="http://schemas.microsoft.com/office/drawing/2014/main" id="{6FDF7E90-7BFF-0D5B-FAC9-7648E65715BC}"/>
              </a:ext>
            </a:extLst>
          </p:cNvPr>
          <p:cNvSpPr/>
          <p:nvPr/>
        </p:nvSpPr>
        <p:spPr>
          <a:xfrm>
            <a:off x="1361361" y="2119411"/>
            <a:ext cx="5575657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kern="0" spc="-72" dirty="0">
                <a:solidFill>
                  <a:srgbClr val="212423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Spectral SemiBold" pitchFamily="34" charset="-120"/>
              </a:rPr>
              <a:t>«Формула мышления»</a:t>
            </a:r>
            <a:endParaRPr lang="en-US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20" name="Text 8">
            <a:extLst>
              <a:ext uri="{FF2B5EF4-FFF2-40B4-BE49-F238E27FC236}">
                <a16:creationId xmlns:a16="http://schemas.microsoft.com/office/drawing/2014/main" id="{60D61A1B-D132-C3B3-AEF1-EC4314CA936A}"/>
              </a:ext>
            </a:extLst>
          </p:cNvPr>
          <p:cNvSpPr/>
          <p:nvPr/>
        </p:nvSpPr>
        <p:spPr>
          <a:xfrm>
            <a:off x="1361361" y="2376686"/>
            <a:ext cx="5575657" cy="4054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77000"/>
              </a:lnSpc>
              <a:buNone/>
            </a:pPr>
            <a:r>
              <a:rPr lang="en-US" sz="1400" dirty="0">
                <a:solidFill>
                  <a:srgbClr val="212423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Source Sans 3" pitchFamily="34" charset="-120"/>
              </a:rPr>
              <a:t>1–4 классы — 1 час в неделю как курс внеурочной деятельности. Реализуется в рамках плана по повышению качества математического и естественно-научного образования до 2030 года.</a:t>
            </a:r>
            <a:endParaRPr lang="en-US" sz="1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22" name="Shape 9">
            <a:extLst>
              <a:ext uri="{FF2B5EF4-FFF2-40B4-BE49-F238E27FC236}">
                <a16:creationId xmlns:a16="http://schemas.microsoft.com/office/drawing/2014/main" id="{D3E74E67-B918-A701-1CF0-6BA617BAB346}"/>
              </a:ext>
            </a:extLst>
          </p:cNvPr>
          <p:cNvSpPr/>
          <p:nvPr/>
        </p:nvSpPr>
        <p:spPr>
          <a:xfrm>
            <a:off x="757630" y="3577034"/>
            <a:ext cx="438536" cy="19050"/>
          </a:xfrm>
          <a:prstGeom prst="roundRect">
            <a:avLst>
              <a:gd name="adj" fmla="val 49999"/>
            </a:avLst>
          </a:prstGeom>
          <a:solidFill>
            <a:srgbClr val="F81E47"/>
          </a:solidFill>
          <a:ln/>
        </p:spPr>
        <p:txBody>
          <a:bodyPr/>
          <a:lstStyle/>
          <a:p>
            <a:endParaRPr lang="ru-RU" sz="2400"/>
          </a:p>
        </p:txBody>
      </p:sp>
      <p:sp>
        <p:nvSpPr>
          <p:cNvPr id="24" name="Shape 10">
            <a:extLst>
              <a:ext uri="{FF2B5EF4-FFF2-40B4-BE49-F238E27FC236}">
                <a16:creationId xmlns:a16="http://schemas.microsoft.com/office/drawing/2014/main" id="{13CFEDC6-48E9-C556-BD3B-DFCB0733BEC7}"/>
              </a:ext>
            </a:extLst>
          </p:cNvPr>
          <p:cNvSpPr/>
          <p:nvPr/>
        </p:nvSpPr>
        <p:spPr>
          <a:xfrm>
            <a:off x="721862" y="3531741"/>
            <a:ext cx="109634" cy="109637"/>
          </a:xfrm>
          <a:prstGeom prst="ellipse">
            <a:avLst/>
          </a:prstGeom>
          <a:solidFill>
            <a:srgbClr val="DF052E"/>
          </a:solidFill>
          <a:ln/>
        </p:spPr>
        <p:txBody>
          <a:bodyPr/>
          <a:lstStyle/>
          <a:p>
            <a:endParaRPr lang="ru-RU" sz="2400"/>
          </a:p>
        </p:txBody>
      </p:sp>
      <p:sp>
        <p:nvSpPr>
          <p:cNvPr id="26" name="Shape 11">
            <a:extLst>
              <a:ext uri="{FF2B5EF4-FFF2-40B4-BE49-F238E27FC236}">
                <a16:creationId xmlns:a16="http://schemas.microsoft.com/office/drawing/2014/main" id="{5B1C2FF9-07F9-750D-2AB8-6ACFB21EF4FB}"/>
              </a:ext>
            </a:extLst>
          </p:cNvPr>
          <p:cNvSpPr/>
          <p:nvPr/>
        </p:nvSpPr>
        <p:spPr>
          <a:xfrm>
            <a:off x="1215215" y="3176686"/>
            <a:ext cx="5867948" cy="993776"/>
          </a:xfrm>
          <a:prstGeom prst="roundRect">
            <a:avLst>
              <a:gd name="adj" fmla="val 2675"/>
            </a:avLst>
          </a:prstGeom>
          <a:solidFill>
            <a:srgbClr val="E4E5E5"/>
          </a:solidFill>
          <a:ln/>
        </p:spPr>
        <p:txBody>
          <a:bodyPr/>
          <a:lstStyle/>
          <a:p>
            <a:endParaRPr lang="ru-RU" sz="2400"/>
          </a:p>
        </p:txBody>
      </p:sp>
      <p:sp>
        <p:nvSpPr>
          <p:cNvPr id="28" name="Text 12">
            <a:extLst>
              <a:ext uri="{FF2B5EF4-FFF2-40B4-BE49-F238E27FC236}">
                <a16:creationId xmlns:a16="http://schemas.microsoft.com/office/drawing/2014/main" id="{B3F0569A-60F3-4489-C7A1-F9FDCF3A0313}"/>
              </a:ext>
            </a:extLst>
          </p:cNvPr>
          <p:cNvSpPr/>
          <p:nvPr/>
        </p:nvSpPr>
        <p:spPr>
          <a:xfrm>
            <a:off x="1361361" y="3322836"/>
            <a:ext cx="5575657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kern="0" spc="-72" dirty="0">
                <a:solidFill>
                  <a:srgbClr val="212423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Spectral SemiBold" pitchFamily="34" charset="-120"/>
              </a:rPr>
              <a:t>«Кубановедение»</a:t>
            </a:r>
            <a:endParaRPr lang="en-US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30" name="Text 13">
            <a:extLst>
              <a:ext uri="{FF2B5EF4-FFF2-40B4-BE49-F238E27FC236}">
                <a16:creationId xmlns:a16="http://schemas.microsoft.com/office/drawing/2014/main" id="{E40D80BC-F9DE-0588-AADC-984FA8A59FEA}"/>
              </a:ext>
            </a:extLst>
          </p:cNvPr>
          <p:cNvSpPr/>
          <p:nvPr/>
        </p:nvSpPr>
        <p:spPr>
          <a:xfrm>
            <a:off x="1361361" y="3580110"/>
            <a:ext cx="5575657" cy="2702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77000"/>
              </a:lnSpc>
              <a:buNone/>
            </a:pPr>
            <a:r>
              <a:rPr lang="en-US" sz="1400" dirty="0">
                <a:solidFill>
                  <a:srgbClr val="212423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Source Sans 3" pitchFamily="34" charset="-120"/>
              </a:rPr>
              <a:t>1–4 классы — 1 час в неделю как курс внеурочной деятельности. Программа Еременко Е.Н. (изд. 2024), учебные пособия по классам.</a:t>
            </a:r>
            <a:endParaRPr lang="en-US" sz="1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32" name="Shape 14">
            <a:extLst>
              <a:ext uri="{FF2B5EF4-FFF2-40B4-BE49-F238E27FC236}">
                <a16:creationId xmlns:a16="http://schemas.microsoft.com/office/drawing/2014/main" id="{02574B66-9278-9A28-9E64-7D1F4CD99549}"/>
              </a:ext>
            </a:extLst>
          </p:cNvPr>
          <p:cNvSpPr/>
          <p:nvPr/>
        </p:nvSpPr>
        <p:spPr>
          <a:xfrm>
            <a:off x="757630" y="4645322"/>
            <a:ext cx="438536" cy="19050"/>
          </a:xfrm>
          <a:prstGeom prst="roundRect">
            <a:avLst>
              <a:gd name="adj" fmla="val 49999"/>
            </a:avLst>
          </a:prstGeom>
          <a:solidFill>
            <a:srgbClr val="F81E47"/>
          </a:solidFill>
          <a:ln/>
        </p:spPr>
        <p:txBody>
          <a:bodyPr/>
          <a:lstStyle/>
          <a:p>
            <a:endParaRPr lang="ru-RU" sz="2400"/>
          </a:p>
        </p:txBody>
      </p:sp>
      <p:sp>
        <p:nvSpPr>
          <p:cNvPr id="34" name="Shape 15">
            <a:extLst>
              <a:ext uri="{FF2B5EF4-FFF2-40B4-BE49-F238E27FC236}">
                <a16:creationId xmlns:a16="http://schemas.microsoft.com/office/drawing/2014/main" id="{6B5FB641-E0FD-A8BE-69EF-2F340A0A844C}"/>
              </a:ext>
            </a:extLst>
          </p:cNvPr>
          <p:cNvSpPr/>
          <p:nvPr/>
        </p:nvSpPr>
        <p:spPr>
          <a:xfrm>
            <a:off x="721862" y="4600029"/>
            <a:ext cx="109634" cy="109637"/>
          </a:xfrm>
          <a:prstGeom prst="ellipse">
            <a:avLst/>
          </a:prstGeom>
          <a:solidFill>
            <a:srgbClr val="DF052E"/>
          </a:solidFill>
          <a:ln/>
        </p:spPr>
        <p:txBody>
          <a:bodyPr/>
          <a:lstStyle/>
          <a:p>
            <a:endParaRPr lang="ru-RU" sz="2400"/>
          </a:p>
        </p:txBody>
      </p:sp>
      <p:sp>
        <p:nvSpPr>
          <p:cNvPr id="36" name="Shape 16">
            <a:extLst>
              <a:ext uri="{FF2B5EF4-FFF2-40B4-BE49-F238E27FC236}">
                <a16:creationId xmlns:a16="http://schemas.microsoft.com/office/drawing/2014/main" id="{DF28743B-8528-8CE3-EC3D-CD331D41DEEC}"/>
              </a:ext>
            </a:extLst>
          </p:cNvPr>
          <p:cNvSpPr/>
          <p:nvPr/>
        </p:nvSpPr>
        <p:spPr>
          <a:xfrm>
            <a:off x="1215215" y="4244975"/>
            <a:ext cx="5867948" cy="819845"/>
          </a:xfrm>
          <a:prstGeom prst="roundRect">
            <a:avLst>
              <a:gd name="adj" fmla="val 2675"/>
            </a:avLst>
          </a:prstGeom>
          <a:solidFill>
            <a:srgbClr val="E4E5E5"/>
          </a:solidFill>
          <a:ln/>
        </p:spPr>
        <p:txBody>
          <a:bodyPr/>
          <a:lstStyle/>
          <a:p>
            <a:endParaRPr lang="ru-RU" sz="2400"/>
          </a:p>
        </p:txBody>
      </p:sp>
      <p:sp>
        <p:nvSpPr>
          <p:cNvPr id="38" name="Text 17">
            <a:extLst>
              <a:ext uri="{FF2B5EF4-FFF2-40B4-BE49-F238E27FC236}">
                <a16:creationId xmlns:a16="http://schemas.microsoft.com/office/drawing/2014/main" id="{28B885C1-661A-2586-6876-73DF0EB78403}"/>
              </a:ext>
            </a:extLst>
          </p:cNvPr>
          <p:cNvSpPr/>
          <p:nvPr/>
        </p:nvSpPr>
        <p:spPr>
          <a:xfrm>
            <a:off x="1361361" y="4391124"/>
            <a:ext cx="5575657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kern="0" spc="-72" dirty="0">
                <a:solidFill>
                  <a:srgbClr val="212423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Spectral SemiBold" pitchFamily="34" charset="-120"/>
              </a:rPr>
              <a:t>«Самбо»</a:t>
            </a:r>
            <a:endParaRPr lang="en-US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40" name="Text 18">
            <a:extLst>
              <a:ext uri="{FF2B5EF4-FFF2-40B4-BE49-F238E27FC236}">
                <a16:creationId xmlns:a16="http://schemas.microsoft.com/office/drawing/2014/main" id="{76EC9DA9-DFD9-5997-1E5E-55E8F78CE175}"/>
              </a:ext>
            </a:extLst>
          </p:cNvPr>
          <p:cNvSpPr/>
          <p:nvPr/>
        </p:nvSpPr>
        <p:spPr>
          <a:xfrm>
            <a:off x="1361361" y="4648398"/>
            <a:ext cx="5575657" cy="2702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77000"/>
              </a:lnSpc>
              <a:buNone/>
            </a:pPr>
            <a:r>
              <a:rPr lang="en-US" sz="1400" dirty="0">
                <a:solidFill>
                  <a:srgbClr val="212423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Source Sans 3" pitchFamily="34" charset="-120"/>
              </a:rPr>
              <a:t>1–3 классы — третий час физической культуры (участники проекта «Самбо в школу»). В 4 классе — курс внеурочной деятельности.</a:t>
            </a:r>
            <a:endParaRPr lang="en-US" sz="1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42" name="Shape 19">
            <a:extLst>
              <a:ext uri="{FF2B5EF4-FFF2-40B4-BE49-F238E27FC236}">
                <a16:creationId xmlns:a16="http://schemas.microsoft.com/office/drawing/2014/main" id="{2DC2474A-DAC2-61E0-52C9-38B66976FE59}"/>
              </a:ext>
            </a:extLst>
          </p:cNvPr>
          <p:cNvSpPr/>
          <p:nvPr/>
        </p:nvSpPr>
        <p:spPr>
          <a:xfrm>
            <a:off x="757630" y="5713611"/>
            <a:ext cx="438536" cy="19050"/>
          </a:xfrm>
          <a:prstGeom prst="roundRect">
            <a:avLst>
              <a:gd name="adj" fmla="val 49999"/>
            </a:avLst>
          </a:prstGeom>
          <a:solidFill>
            <a:srgbClr val="F81E47"/>
          </a:solidFill>
          <a:ln/>
        </p:spPr>
        <p:txBody>
          <a:bodyPr/>
          <a:lstStyle/>
          <a:p>
            <a:endParaRPr lang="ru-RU" sz="2400"/>
          </a:p>
        </p:txBody>
      </p:sp>
      <p:sp>
        <p:nvSpPr>
          <p:cNvPr id="44" name="Shape 20">
            <a:extLst>
              <a:ext uri="{FF2B5EF4-FFF2-40B4-BE49-F238E27FC236}">
                <a16:creationId xmlns:a16="http://schemas.microsoft.com/office/drawing/2014/main" id="{E92700FC-0CD8-28F2-32AC-8F4CC81899D1}"/>
              </a:ext>
            </a:extLst>
          </p:cNvPr>
          <p:cNvSpPr/>
          <p:nvPr/>
        </p:nvSpPr>
        <p:spPr>
          <a:xfrm>
            <a:off x="721862" y="5668317"/>
            <a:ext cx="109634" cy="109637"/>
          </a:xfrm>
          <a:prstGeom prst="ellipse">
            <a:avLst/>
          </a:prstGeom>
          <a:solidFill>
            <a:srgbClr val="DF052E"/>
          </a:solidFill>
          <a:ln/>
        </p:spPr>
        <p:txBody>
          <a:bodyPr/>
          <a:lstStyle/>
          <a:p>
            <a:endParaRPr lang="ru-RU" sz="2400"/>
          </a:p>
        </p:txBody>
      </p:sp>
      <p:sp>
        <p:nvSpPr>
          <p:cNvPr id="46" name="Shape 21">
            <a:extLst>
              <a:ext uri="{FF2B5EF4-FFF2-40B4-BE49-F238E27FC236}">
                <a16:creationId xmlns:a16="http://schemas.microsoft.com/office/drawing/2014/main" id="{F11AE7EE-74D4-6EDA-848D-7D7AEF8FB7E9}"/>
              </a:ext>
            </a:extLst>
          </p:cNvPr>
          <p:cNvSpPr/>
          <p:nvPr/>
        </p:nvSpPr>
        <p:spPr>
          <a:xfrm>
            <a:off x="1215215" y="5313263"/>
            <a:ext cx="5867948" cy="1003561"/>
          </a:xfrm>
          <a:prstGeom prst="roundRect">
            <a:avLst>
              <a:gd name="adj" fmla="val 2675"/>
            </a:avLst>
          </a:prstGeom>
          <a:solidFill>
            <a:srgbClr val="E4E5E5"/>
          </a:solidFill>
          <a:ln/>
        </p:spPr>
        <p:txBody>
          <a:bodyPr/>
          <a:lstStyle/>
          <a:p>
            <a:endParaRPr lang="ru-RU" sz="2400"/>
          </a:p>
        </p:txBody>
      </p:sp>
      <p:sp>
        <p:nvSpPr>
          <p:cNvPr id="48" name="Text 22">
            <a:extLst>
              <a:ext uri="{FF2B5EF4-FFF2-40B4-BE49-F238E27FC236}">
                <a16:creationId xmlns:a16="http://schemas.microsoft.com/office/drawing/2014/main" id="{768897BF-9A09-A507-8C1B-68F04AFF32CD}"/>
              </a:ext>
            </a:extLst>
          </p:cNvPr>
          <p:cNvSpPr/>
          <p:nvPr/>
        </p:nvSpPr>
        <p:spPr>
          <a:xfrm>
            <a:off x="1361361" y="5459412"/>
            <a:ext cx="5575657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kern="0" spc="-72" dirty="0">
                <a:solidFill>
                  <a:srgbClr val="212423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Spectral SemiBold" pitchFamily="34" charset="-120"/>
              </a:rPr>
              <a:t>«Безопасные дороги Кубани»</a:t>
            </a:r>
            <a:endParaRPr lang="en-US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50" name="Text 23">
            <a:extLst>
              <a:ext uri="{FF2B5EF4-FFF2-40B4-BE49-F238E27FC236}">
                <a16:creationId xmlns:a16="http://schemas.microsoft.com/office/drawing/2014/main" id="{92E7EF8D-DFC3-68C2-4C9E-8CFA5BC7CE67}"/>
              </a:ext>
            </a:extLst>
          </p:cNvPr>
          <p:cNvSpPr/>
          <p:nvPr/>
        </p:nvSpPr>
        <p:spPr>
          <a:xfrm>
            <a:off x="1361361" y="5716686"/>
            <a:ext cx="5575657" cy="2702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77000"/>
              </a:lnSpc>
              <a:buNone/>
            </a:pPr>
            <a:r>
              <a:rPr lang="en-US" sz="1400" dirty="0">
                <a:solidFill>
                  <a:srgbClr val="212423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Source Sans 3" pitchFamily="34" charset="-120"/>
              </a:rPr>
              <a:t>1–4 классы — курс внеурочной деятельности. Программа одобрена Региональным учебно-методическим объединением (протокол № 5/8 от 23.03.2022).</a:t>
            </a:r>
            <a:endParaRPr lang="en-US" sz="1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4491F4D5-D9B4-5E54-62E2-D12B1898D1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83163" y="1163542"/>
            <a:ext cx="5012657" cy="562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822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>
            <a:extLst>
              <a:ext uri="{FF2B5EF4-FFF2-40B4-BE49-F238E27FC236}">
                <a16:creationId xmlns:a16="http://schemas.microsoft.com/office/drawing/2014/main" id="{3218C080-858E-C5FD-5AC2-B147329530B5}"/>
              </a:ext>
            </a:extLst>
          </p:cNvPr>
          <p:cNvSpPr/>
          <p:nvPr/>
        </p:nvSpPr>
        <p:spPr>
          <a:xfrm>
            <a:off x="365797" y="365125"/>
            <a:ext cx="10988003" cy="563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4400" kern="0" spc="-222" dirty="0">
                <a:solidFill>
                  <a:srgbClr val="212423"/>
                </a:solidFill>
                <a:latin typeface="Spectral SemiBold" pitchFamily="34" charset="0"/>
                <a:ea typeface="Spectral SemiBold" pitchFamily="34" charset="-122"/>
                <a:cs typeface="Spectral SemiBold" pitchFamily="34" charset="-120"/>
              </a:rPr>
              <a:t>Историческое просвещение и безопасность</a:t>
            </a:r>
            <a:endParaRPr lang="en-US" sz="4400" dirty="0"/>
          </a:p>
        </p:txBody>
      </p:sp>
      <p:sp>
        <p:nvSpPr>
          <p:cNvPr id="8" name="Shape 2">
            <a:extLst>
              <a:ext uri="{FF2B5EF4-FFF2-40B4-BE49-F238E27FC236}">
                <a16:creationId xmlns:a16="http://schemas.microsoft.com/office/drawing/2014/main" id="{1F79CB90-9BBB-AAEE-3173-9E53B5AB15CE}"/>
              </a:ext>
            </a:extLst>
          </p:cNvPr>
          <p:cNvSpPr/>
          <p:nvPr/>
        </p:nvSpPr>
        <p:spPr>
          <a:xfrm>
            <a:off x="346749" y="1404244"/>
            <a:ext cx="2808828" cy="490141"/>
          </a:xfrm>
          <a:prstGeom prst="roundRect">
            <a:avLst>
              <a:gd name="adj" fmla="val 49999"/>
            </a:avLst>
          </a:prstGeom>
          <a:solidFill>
            <a:srgbClr val="DF052E"/>
          </a:solidFill>
          <a:ln/>
        </p:spPr>
        <p:txBody>
          <a:bodyPr/>
          <a:lstStyle/>
          <a:p>
            <a:endParaRPr lang="ru-RU" sz="2000"/>
          </a:p>
        </p:txBody>
      </p:sp>
      <p:pic>
        <p:nvPicPr>
          <p:cNvPr id="10" name="Image 0" descr="preencoded.png">
            <a:extLst>
              <a:ext uri="{FF2B5EF4-FFF2-40B4-BE49-F238E27FC236}">
                <a16:creationId xmlns:a16="http://schemas.microsoft.com/office/drawing/2014/main" id="{25F28230-FDB5-17DE-E6B6-E3C1D7018F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06099" y="1503756"/>
            <a:ext cx="245064" cy="245070"/>
          </a:xfrm>
          <a:prstGeom prst="rect">
            <a:avLst/>
          </a:prstGeom>
        </p:spPr>
      </p:pic>
      <p:sp>
        <p:nvSpPr>
          <p:cNvPr id="12" name="Text 3">
            <a:extLst>
              <a:ext uri="{FF2B5EF4-FFF2-40B4-BE49-F238E27FC236}">
                <a16:creationId xmlns:a16="http://schemas.microsoft.com/office/drawing/2014/main" id="{088C6B09-A77A-7233-D5B2-F07864E2BAE6}"/>
              </a:ext>
            </a:extLst>
          </p:cNvPr>
          <p:cNvSpPr/>
          <p:nvPr/>
        </p:nvSpPr>
        <p:spPr>
          <a:xfrm>
            <a:off x="510058" y="2049563"/>
            <a:ext cx="3232565" cy="245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2000" kern="0" spc="-96" dirty="0">
                <a:solidFill>
                  <a:srgbClr val="212423"/>
                </a:solidFill>
                <a:latin typeface="Spectral SemiBold" pitchFamily="34" charset="0"/>
                <a:ea typeface="Spectral SemiBold" pitchFamily="34" charset="-122"/>
                <a:cs typeface="Spectral SemiBold" pitchFamily="34" charset="-120"/>
              </a:rPr>
              <a:t>Историческое просвещение</a:t>
            </a:r>
            <a:endParaRPr lang="en-US" sz="2000" dirty="0"/>
          </a:p>
        </p:txBody>
      </p:sp>
      <p:sp>
        <p:nvSpPr>
          <p:cNvPr id="14" name="Text 4">
            <a:extLst>
              <a:ext uri="{FF2B5EF4-FFF2-40B4-BE49-F238E27FC236}">
                <a16:creationId xmlns:a16="http://schemas.microsoft.com/office/drawing/2014/main" id="{70B08E9F-A74B-76B4-75EF-0B20C45333B9}"/>
              </a:ext>
            </a:extLst>
          </p:cNvPr>
          <p:cNvSpPr/>
          <p:nvPr/>
        </p:nvSpPr>
        <p:spPr>
          <a:xfrm>
            <a:off x="510058" y="2387700"/>
            <a:ext cx="2645519" cy="796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81000"/>
              </a:lnSpc>
              <a:buNone/>
            </a:pPr>
            <a:r>
              <a:rPr lang="en-US" sz="1400" dirty="0">
                <a:solidFill>
                  <a:srgbClr val="21242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Реализуется через предметы «Окружающий мир», «Литературное чтение», «Музыка», «ИЗО» и тематический блок «Историческое просвещение» в рамках курсов внеурочной деятельности.</a:t>
            </a:r>
            <a:endParaRPr lang="en-US" sz="1400" dirty="0"/>
          </a:p>
        </p:txBody>
      </p:sp>
      <p:sp>
        <p:nvSpPr>
          <p:cNvPr id="16" name="Shape 5">
            <a:extLst>
              <a:ext uri="{FF2B5EF4-FFF2-40B4-BE49-F238E27FC236}">
                <a16:creationId xmlns:a16="http://schemas.microsoft.com/office/drawing/2014/main" id="{4A0AFE5B-782B-C2B8-7C9E-F0113308A99A}"/>
              </a:ext>
            </a:extLst>
          </p:cNvPr>
          <p:cNvSpPr/>
          <p:nvPr/>
        </p:nvSpPr>
        <p:spPr>
          <a:xfrm>
            <a:off x="3352164" y="1404244"/>
            <a:ext cx="3232566" cy="490141"/>
          </a:xfrm>
          <a:prstGeom prst="roundRect">
            <a:avLst>
              <a:gd name="adj" fmla="val 49999"/>
            </a:avLst>
          </a:prstGeom>
          <a:solidFill>
            <a:srgbClr val="DF052E"/>
          </a:solidFill>
          <a:ln/>
        </p:spPr>
        <p:txBody>
          <a:bodyPr/>
          <a:lstStyle/>
          <a:p>
            <a:endParaRPr lang="ru-RU" sz="2000"/>
          </a:p>
        </p:txBody>
      </p:sp>
      <p:pic>
        <p:nvPicPr>
          <p:cNvPr id="18" name="Image 1" descr="preencoded.png">
            <a:extLst>
              <a:ext uri="{FF2B5EF4-FFF2-40B4-BE49-F238E27FC236}">
                <a16:creationId xmlns:a16="http://schemas.microsoft.com/office/drawing/2014/main" id="{9D176C56-1A55-1656-E1C7-514711B536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12687" y="1535708"/>
            <a:ext cx="245064" cy="245070"/>
          </a:xfrm>
          <a:prstGeom prst="rect">
            <a:avLst/>
          </a:prstGeom>
        </p:spPr>
      </p:pic>
      <p:sp>
        <p:nvSpPr>
          <p:cNvPr id="20" name="Text 6">
            <a:extLst>
              <a:ext uri="{FF2B5EF4-FFF2-40B4-BE49-F238E27FC236}">
                <a16:creationId xmlns:a16="http://schemas.microsoft.com/office/drawing/2014/main" id="{54A5CA13-2E1B-46AA-3E82-73A562C36CC2}"/>
              </a:ext>
            </a:extLst>
          </p:cNvPr>
          <p:cNvSpPr/>
          <p:nvPr/>
        </p:nvSpPr>
        <p:spPr>
          <a:xfrm>
            <a:off x="3492431" y="2032977"/>
            <a:ext cx="3232565" cy="490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2000" kern="0" spc="-96" dirty="0">
                <a:solidFill>
                  <a:srgbClr val="212423"/>
                </a:solidFill>
                <a:latin typeface="Spectral SemiBold" pitchFamily="34" charset="0"/>
                <a:ea typeface="Spectral SemiBold" pitchFamily="34" charset="-122"/>
                <a:cs typeface="Spectral SemiBold" pitchFamily="34" charset="-120"/>
              </a:rPr>
              <a:t>Культура безопасности жизнедеятельности</a:t>
            </a:r>
            <a:endParaRPr lang="en-US" sz="2000" dirty="0"/>
          </a:p>
        </p:txBody>
      </p:sp>
      <p:sp>
        <p:nvSpPr>
          <p:cNvPr id="22" name="Text 7">
            <a:extLst>
              <a:ext uri="{FF2B5EF4-FFF2-40B4-BE49-F238E27FC236}">
                <a16:creationId xmlns:a16="http://schemas.microsoft.com/office/drawing/2014/main" id="{C6A03F95-264E-A438-5119-617E49F6D3AE}"/>
              </a:ext>
            </a:extLst>
          </p:cNvPr>
          <p:cNvSpPr/>
          <p:nvPr/>
        </p:nvSpPr>
        <p:spPr>
          <a:xfrm>
            <a:off x="3492431" y="2595961"/>
            <a:ext cx="3092299" cy="796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81000"/>
              </a:lnSpc>
              <a:buNone/>
            </a:pPr>
            <a:r>
              <a:rPr lang="en-US" sz="1400" dirty="0">
                <a:solidFill>
                  <a:srgbClr val="212423"/>
                </a:solidFill>
                <a:latin typeface="Segoe UI Emoji" panose="020B0502040204020203" pitchFamily="34" charset="0"/>
                <a:ea typeface="Segoe UI Emoji" panose="020B0502040204020203" pitchFamily="34" charset="0"/>
                <a:cs typeface="Source Sans 3" pitchFamily="34" charset="-120"/>
              </a:rPr>
              <a:t>Усвоение знаний об основах здорового и безопасного образа жизни через модули: «Урочная деятельность», «Внеурочная деятельность», «Классное руководство», «Профилактика и безопасность».</a:t>
            </a:r>
            <a:endParaRPr lang="en-US" sz="1400" dirty="0">
              <a:latin typeface="Segoe UI Emoji" panose="020B0502040204020203" pitchFamily="34" charset="0"/>
              <a:ea typeface="Segoe UI Emoji" panose="020B0502040204020203" pitchFamily="34" charset="0"/>
            </a:endParaRPr>
          </a:p>
        </p:txBody>
      </p:sp>
      <p:sp>
        <p:nvSpPr>
          <p:cNvPr id="24" name="Shape 8">
            <a:extLst>
              <a:ext uri="{FF2B5EF4-FFF2-40B4-BE49-F238E27FC236}">
                <a16:creationId xmlns:a16="http://schemas.microsoft.com/office/drawing/2014/main" id="{E5303F30-CFAA-9222-D8C2-C26E2097CE52}"/>
              </a:ext>
            </a:extLst>
          </p:cNvPr>
          <p:cNvSpPr/>
          <p:nvPr/>
        </p:nvSpPr>
        <p:spPr>
          <a:xfrm>
            <a:off x="6724996" y="1404244"/>
            <a:ext cx="3232565" cy="490141"/>
          </a:xfrm>
          <a:prstGeom prst="roundRect">
            <a:avLst>
              <a:gd name="adj" fmla="val 49999"/>
            </a:avLst>
          </a:prstGeom>
          <a:solidFill>
            <a:srgbClr val="DF052E"/>
          </a:solidFill>
          <a:ln/>
        </p:spPr>
        <p:txBody>
          <a:bodyPr/>
          <a:lstStyle/>
          <a:p>
            <a:endParaRPr lang="ru-RU" sz="2000"/>
          </a:p>
        </p:txBody>
      </p:sp>
      <p:pic>
        <p:nvPicPr>
          <p:cNvPr id="26" name="Image 2" descr="preencoded.png">
            <a:extLst>
              <a:ext uri="{FF2B5EF4-FFF2-40B4-BE49-F238E27FC236}">
                <a16:creationId xmlns:a16="http://schemas.microsoft.com/office/drawing/2014/main" id="{C565DB52-5D38-AA6C-A9B3-70BA13926B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37508" y="1526779"/>
            <a:ext cx="245064" cy="245070"/>
          </a:xfrm>
          <a:prstGeom prst="rect">
            <a:avLst/>
          </a:prstGeom>
        </p:spPr>
      </p:pic>
      <p:sp>
        <p:nvSpPr>
          <p:cNvPr id="28" name="Text 9">
            <a:extLst>
              <a:ext uri="{FF2B5EF4-FFF2-40B4-BE49-F238E27FC236}">
                <a16:creationId xmlns:a16="http://schemas.microsoft.com/office/drawing/2014/main" id="{0F640AB8-6E21-D0AF-9230-06031C620DCA}"/>
              </a:ext>
            </a:extLst>
          </p:cNvPr>
          <p:cNvSpPr/>
          <p:nvPr/>
        </p:nvSpPr>
        <p:spPr>
          <a:xfrm>
            <a:off x="6876926" y="2071276"/>
            <a:ext cx="2917137" cy="245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2000" kern="0" spc="-96" dirty="0">
                <a:solidFill>
                  <a:srgbClr val="212423"/>
                </a:solidFill>
                <a:latin typeface="Spectral SemiBold" pitchFamily="34" charset="0"/>
                <a:ea typeface="Spectral SemiBold" pitchFamily="34" charset="-122"/>
                <a:cs typeface="Spectral SemiBold" pitchFamily="34" charset="-120"/>
              </a:rPr>
              <a:t>Безопасные дороги Кубани</a:t>
            </a:r>
            <a:endParaRPr lang="en-US" sz="2000" dirty="0"/>
          </a:p>
        </p:txBody>
      </p:sp>
      <p:sp>
        <p:nvSpPr>
          <p:cNvPr id="30" name="Text 10">
            <a:extLst>
              <a:ext uri="{FF2B5EF4-FFF2-40B4-BE49-F238E27FC236}">
                <a16:creationId xmlns:a16="http://schemas.microsoft.com/office/drawing/2014/main" id="{C180926D-56C5-D90E-E9A4-91F978B14C92}"/>
              </a:ext>
            </a:extLst>
          </p:cNvPr>
          <p:cNvSpPr/>
          <p:nvPr/>
        </p:nvSpPr>
        <p:spPr>
          <a:xfrm>
            <a:off x="6929162" y="2605055"/>
            <a:ext cx="2917137" cy="796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81000"/>
              </a:lnSpc>
              <a:buNone/>
            </a:pPr>
            <a:r>
              <a:rPr lang="en-US" sz="1400" dirty="0">
                <a:solidFill>
                  <a:srgbClr val="21242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Профилактика детского дорожно-транспортного травматизма. Курс внеурочной деятельности для 1–4 классов, одобрен Региональным УМО (протокол № 5/8 от 23.03.2022).</a:t>
            </a:r>
            <a:endParaRPr lang="en-US" sz="1400" dirty="0"/>
          </a:p>
        </p:txBody>
      </p:sp>
      <p:sp>
        <p:nvSpPr>
          <p:cNvPr id="32" name="Text 12">
            <a:extLst>
              <a:ext uri="{FF2B5EF4-FFF2-40B4-BE49-F238E27FC236}">
                <a16:creationId xmlns:a16="http://schemas.microsoft.com/office/drawing/2014/main" id="{73EF35EA-9337-7843-3AFD-5E6467B98EB4}"/>
              </a:ext>
            </a:extLst>
          </p:cNvPr>
          <p:cNvSpPr/>
          <p:nvPr/>
        </p:nvSpPr>
        <p:spPr>
          <a:xfrm>
            <a:off x="346748" y="4077456"/>
            <a:ext cx="10988003" cy="2041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kern="0" spc="-80" dirty="0">
                <a:solidFill>
                  <a:srgbClr val="212423"/>
                </a:solidFill>
                <a:latin typeface="Spectral SemiBold" pitchFamily="34" charset="0"/>
                <a:ea typeface="Spectral SemiBold" pitchFamily="34" charset="-122"/>
                <a:cs typeface="Spectral SemiBold" pitchFamily="34" charset="-120"/>
              </a:rPr>
              <a:t>Особое внимание — разделу «Правила безопасной жизни» предмета «Окружающий мир».</a:t>
            </a:r>
            <a:endParaRPr lang="en-US" dirty="0"/>
          </a:p>
        </p:txBody>
      </p:sp>
      <p:sp>
        <p:nvSpPr>
          <p:cNvPr id="34" name="Text 13">
            <a:extLst>
              <a:ext uri="{FF2B5EF4-FFF2-40B4-BE49-F238E27FC236}">
                <a16:creationId xmlns:a16="http://schemas.microsoft.com/office/drawing/2014/main" id="{D35E0598-8BB4-78CA-8109-A3BAA0EE4E97}"/>
              </a:ext>
            </a:extLst>
          </p:cNvPr>
          <p:cNvSpPr/>
          <p:nvPr/>
        </p:nvSpPr>
        <p:spPr>
          <a:xfrm>
            <a:off x="341787" y="4366259"/>
            <a:ext cx="8140785" cy="3184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81000"/>
              </a:lnSpc>
              <a:buNone/>
            </a:pPr>
            <a:r>
              <a:rPr lang="en-US" sz="1400" dirty="0">
                <a:solidFill>
                  <a:srgbClr val="212423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При реализации программы формирования универсальных учебных действий учитывать их значимое положительное влияние на успешное овладение начальными сведениями об информационной безопасности при работе с цифровыми ресурсами.</a:t>
            </a:r>
            <a:endParaRPr lang="en-US" sz="1400" dirty="0"/>
          </a:p>
        </p:txBody>
      </p:sp>
      <p:sp>
        <p:nvSpPr>
          <p:cNvPr id="36" name="Shape 14">
            <a:extLst>
              <a:ext uri="{FF2B5EF4-FFF2-40B4-BE49-F238E27FC236}">
                <a16:creationId xmlns:a16="http://schemas.microsoft.com/office/drawing/2014/main" id="{F3CFA118-7E43-CFF9-E8FB-68883DD1F0A4}"/>
              </a:ext>
            </a:extLst>
          </p:cNvPr>
          <p:cNvSpPr/>
          <p:nvPr/>
        </p:nvSpPr>
        <p:spPr>
          <a:xfrm>
            <a:off x="308649" y="3951933"/>
            <a:ext cx="11026102" cy="38100"/>
          </a:xfrm>
          <a:prstGeom prst="rect">
            <a:avLst/>
          </a:prstGeom>
          <a:solidFill>
            <a:srgbClr val="E4E5E5"/>
          </a:solidFill>
          <a:ln/>
        </p:spPr>
        <p:txBody>
          <a:bodyPr/>
          <a:lstStyle/>
          <a:p>
            <a:endParaRPr lang="ru-RU" sz="2000"/>
          </a:p>
        </p:txBody>
      </p:sp>
      <p:sp>
        <p:nvSpPr>
          <p:cNvPr id="37" name="Заголовок 1">
            <a:extLst>
              <a:ext uri="{FF2B5EF4-FFF2-40B4-BE49-F238E27FC236}">
                <a16:creationId xmlns:a16="http://schemas.microsoft.com/office/drawing/2014/main" id="{32B7C198-BEC4-6588-3F33-5AF0106C9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780" y="5121649"/>
            <a:ext cx="7807274" cy="364899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solidFill>
                  <a:srgbClr val="002060"/>
                </a:solidFill>
              </a:rPr>
              <a:t>В помощь учителю на странице кафедры начального образования</a:t>
            </a:r>
          </a:p>
        </p:txBody>
      </p:sp>
      <p:sp>
        <p:nvSpPr>
          <p:cNvPr id="38" name="Объект 2">
            <a:extLst>
              <a:ext uri="{FF2B5EF4-FFF2-40B4-BE49-F238E27FC236}">
                <a16:creationId xmlns:a16="http://schemas.microsoft.com/office/drawing/2014/main" id="{0C63B3FD-AC80-132E-4EEB-3BE960ABF2F3}"/>
              </a:ext>
            </a:extLst>
          </p:cNvPr>
          <p:cNvSpPr txBox="1">
            <a:spLocks/>
          </p:cNvSpPr>
          <p:nvPr/>
        </p:nvSpPr>
        <p:spPr>
          <a:xfrm>
            <a:off x="110990" y="5478053"/>
            <a:ext cx="11704384" cy="1110135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marL="228600" lvl="0" indent="-228600" algn="l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lvl="1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600" dirty="0"/>
              <a:t>Программа внеурочной деятельности </a:t>
            </a:r>
            <a:r>
              <a:rPr lang="ru-RU" sz="1600" b="1" dirty="0">
                <a:solidFill>
                  <a:schemeClr val="tx2"/>
                </a:solidFill>
              </a:rPr>
              <a:t>«Я шагаю по родному краю»</a:t>
            </a:r>
            <a:r>
              <a:rPr lang="ru-RU" sz="1600" dirty="0"/>
              <a:t> (1-4)</a:t>
            </a:r>
          </a:p>
          <a:p>
            <a:pPr algn="just"/>
            <a:r>
              <a:rPr lang="ru-RU" sz="1600" dirty="0"/>
              <a:t>Программа внеурочной деятельности </a:t>
            </a:r>
            <a:r>
              <a:rPr lang="ru-RU" sz="1600" b="1" dirty="0">
                <a:solidFill>
                  <a:schemeClr val="tx2"/>
                </a:solidFill>
              </a:rPr>
              <a:t>«Театр в моем классе»</a:t>
            </a:r>
            <a:r>
              <a:rPr lang="ru-RU" sz="1600" dirty="0"/>
              <a:t> (1-4)</a:t>
            </a:r>
          </a:p>
          <a:p>
            <a:pPr algn="just">
              <a:lnSpc>
                <a:spcPct val="100000"/>
              </a:lnSpc>
            </a:pPr>
            <a:r>
              <a:rPr lang="ru-RU" sz="1600" dirty="0"/>
              <a:t>Программа внеурочной деятельности </a:t>
            </a:r>
            <a:r>
              <a:rPr lang="ru-RU" sz="1600" b="1" dirty="0">
                <a:solidFill>
                  <a:schemeClr val="tx2"/>
                </a:solidFill>
              </a:rPr>
              <a:t>«Я живу и учусь на Кубани» </a:t>
            </a:r>
            <a:r>
              <a:rPr lang="ru-RU" sz="1600" dirty="0"/>
              <a:t>(1-4) с </a:t>
            </a:r>
            <a:r>
              <a:rPr lang="ru-RU" sz="1600" b="1" dirty="0">
                <a:solidFill>
                  <a:srgbClr val="0070C0"/>
                </a:solidFill>
              </a:rPr>
              <a:t>рабочими тетрадями (1, 3, 4 классы)</a:t>
            </a: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F749A99F-DAE0-5CB0-42CD-1786051C66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66982" y="4344335"/>
            <a:ext cx="1304659" cy="1703246"/>
          </a:xfrm>
          <a:prstGeom prst="rect">
            <a:avLst/>
          </a:prstGeom>
        </p:spPr>
      </p:pic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97B59AFE-619A-FC4F-FDA3-155110478A92}"/>
              </a:ext>
            </a:extLst>
          </p:cNvPr>
          <p:cNvSpPr/>
          <p:nvPr/>
        </p:nvSpPr>
        <p:spPr>
          <a:xfrm>
            <a:off x="10070984" y="5694995"/>
            <a:ext cx="17337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hlinkClick r:id="rId9"/>
              </a:rPr>
              <a:t>https://iro23.ru/?page_id=79486</a:t>
            </a:r>
            <a:r>
              <a:rPr lang="ru-RU" sz="1000" dirty="0"/>
              <a:t> 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E5793944-D859-2DB0-12FD-EBD9369966B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0984" y="3951933"/>
            <a:ext cx="1828800" cy="176591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1A17841-1B34-4449-ABF0-333A1E09BE2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736586" y="781715"/>
            <a:ext cx="1135754" cy="1150698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5A8729B-8404-4CAF-95A0-17CC8A5CAAB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035" y="1877769"/>
            <a:ext cx="1372588" cy="1372588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365DA155-1E64-4E60-93AA-CF97EBFEEFBB}"/>
              </a:ext>
            </a:extLst>
          </p:cNvPr>
          <p:cNvSpPr/>
          <p:nvPr/>
        </p:nvSpPr>
        <p:spPr>
          <a:xfrm>
            <a:off x="10653159" y="3152433"/>
            <a:ext cx="133387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hlinkClick r:id="rId13"/>
              </a:rPr>
              <a:t>https://iro23.ru/?page_id=75591</a:t>
            </a:r>
            <a:r>
              <a:rPr lang="ru-RU" sz="11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10340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9436" y="-70111"/>
            <a:ext cx="10515600" cy="1325563"/>
          </a:xfrm>
        </p:spPr>
        <p:txBody>
          <a:bodyPr>
            <a:normAutofit/>
          </a:bodyPr>
          <a:lstStyle/>
          <a:p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Научно-методические издания КНО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6B4C83D-9E9E-4453-AA18-B896D946A5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1396" y="-1738"/>
            <a:ext cx="1640758" cy="1640758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C6BC80B-A73F-4F77-BB28-9E8499EFFA17}"/>
              </a:ext>
            </a:extLst>
          </p:cNvPr>
          <p:cNvSpPr/>
          <p:nvPr/>
        </p:nvSpPr>
        <p:spPr>
          <a:xfrm>
            <a:off x="10351396" y="1612446"/>
            <a:ext cx="16407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hlinkClick r:id="rId3"/>
              </a:rPr>
              <a:t>https://iro23.ru/?page_id=76667</a:t>
            </a:r>
            <a:r>
              <a:rPr lang="ru-RU" sz="1600" dirty="0"/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764416A-507D-4A7A-8183-44DBBF77F29D}"/>
              </a:ext>
            </a:extLst>
          </p:cNvPr>
          <p:cNvSpPr/>
          <p:nvPr/>
        </p:nvSpPr>
        <p:spPr>
          <a:xfrm>
            <a:off x="779928" y="2796994"/>
            <a:ext cx="93681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1151D3"/>
                </a:solidFill>
                <a:latin typeface="Work Sans"/>
                <a:hlinkClick r:id="rId4"/>
              </a:rPr>
              <a:t>Как стать Природе настоящим другом: Рабочая тетрадь: 1 класс</a:t>
            </a:r>
            <a:r>
              <a:rPr lang="ru-RU" dirty="0">
                <a:solidFill>
                  <a:srgbClr val="1151D3"/>
                </a:solidFill>
                <a:latin typeface="Work Sans"/>
                <a:hlinkClick r:id="rId4"/>
              </a:rPr>
              <a:t> / Серия: ЧИТАЕМ. РЕШАЕМ. ЖИВЁМ / Ю.Ю. Стан., Ф.Н. </a:t>
            </a:r>
            <a:r>
              <a:rPr lang="ru-RU" dirty="0" err="1">
                <a:solidFill>
                  <a:srgbClr val="1151D3"/>
                </a:solidFill>
                <a:latin typeface="Work Sans"/>
                <a:hlinkClick r:id="rId4"/>
              </a:rPr>
              <a:t>Апиш</a:t>
            </a:r>
            <a:r>
              <a:rPr lang="ru-RU" dirty="0">
                <a:solidFill>
                  <a:srgbClr val="1151D3"/>
                </a:solidFill>
                <a:latin typeface="Work Sans"/>
                <a:hlinkClick r:id="rId4"/>
              </a:rPr>
              <a:t>, К.М. Дерягина, А.М. </a:t>
            </a:r>
            <a:r>
              <a:rPr lang="ru-RU" dirty="0" err="1">
                <a:solidFill>
                  <a:srgbClr val="1151D3"/>
                </a:solidFill>
                <a:latin typeface="Work Sans"/>
                <a:hlinkClick r:id="rId4"/>
              </a:rPr>
              <a:t>Шебзухова</a:t>
            </a:r>
            <a:r>
              <a:rPr lang="ru-RU" dirty="0">
                <a:solidFill>
                  <a:srgbClr val="1151D3"/>
                </a:solidFill>
                <a:latin typeface="Work Sans"/>
                <a:hlinkClick r:id="rId4"/>
              </a:rPr>
              <a:t>, Н.М. </a:t>
            </a:r>
            <a:r>
              <a:rPr lang="ru-RU" dirty="0" err="1">
                <a:solidFill>
                  <a:srgbClr val="1151D3"/>
                </a:solidFill>
                <a:latin typeface="Work Sans"/>
                <a:hlinkClick r:id="rId4"/>
              </a:rPr>
              <a:t>Михайлюта</a:t>
            </a:r>
            <a:r>
              <a:rPr lang="ru-RU" dirty="0">
                <a:solidFill>
                  <a:srgbClr val="1151D3"/>
                </a:solidFill>
                <a:latin typeface="Work Sans"/>
                <a:hlinkClick r:id="rId4"/>
              </a:rPr>
              <a:t>, В.А. Милосердова / Краснодар, ГБОУ ИРО Краснодарского края. — 2026. – 100 с.</a:t>
            </a:r>
            <a:endParaRPr lang="ru-RU" b="0" i="0" dirty="0">
              <a:solidFill>
                <a:srgbClr val="222222"/>
              </a:solidFill>
              <a:effectLst/>
              <a:latin typeface="Work San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22E3EAD-93BF-4B2D-A43C-D11D753D34BB}"/>
              </a:ext>
            </a:extLst>
          </p:cNvPr>
          <p:cNvSpPr/>
          <p:nvPr/>
        </p:nvSpPr>
        <p:spPr>
          <a:xfrm>
            <a:off x="708211" y="3912099"/>
            <a:ext cx="106859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1151D3"/>
                </a:solidFill>
                <a:latin typeface="Work Sans"/>
                <a:hlinkClick r:id="rId5"/>
              </a:rPr>
              <a:t>Изучаем особенности природы и труда жителей Краснодарского края: Рабочая тетрадь: 3 класс</a:t>
            </a:r>
            <a:r>
              <a:rPr lang="ru-RU" dirty="0">
                <a:solidFill>
                  <a:srgbClr val="1151D3"/>
                </a:solidFill>
                <a:latin typeface="Work Sans"/>
                <a:hlinkClick r:id="rId5"/>
              </a:rPr>
              <a:t> / Серия: ЧИТАЕМ. РЕШАЕМ. ЖИВЁМ / Ю.Ю. Стан, Е.И. </a:t>
            </a:r>
            <a:r>
              <a:rPr lang="ru-RU" dirty="0" err="1">
                <a:solidFill>
                  <a:srgbClr val="1151D3"/>
                </a:solidFill>
                <a:latin typeface="Work Sans"/>
                <a:hlinkClick r:id="rId5"/>
              </a:rPr>
              <a:t>Прынь</a:t>
            </a:r>
            <a:r>
              <a:rPr lang="ru-RU" dirty="0">
                <a:solidFill>
                  <a:srgbClr val="1151D3"/>
                </a:solidFill>
                <a:latin typeface="Work Sans"/>
                <a:hlinkClick r:id="rId5"/>
              </a:rPr>
              <a:t>., Т.И. Жилина, М.М. </a:t>
            </a:r>
            <a:r>
              <a:rPr lang="ru-RU" dirty="0" err="1">
                <a:solidFill>
                  <a:srgbClr val="1151D3"/>
                </a:solidFill>
                <a:latin typeface="Work Sans"/>
                <a:hlinkClick r:id="rId5"/>
              </a:rPr>
              <a:t>Шурмелева</a:t>
            </a:r>
            <a:r>
              <a:rPr lang="ru-RU" dirty="0">
                <a:solidFill>
                  <a:srgbClr val="1151D3"/>
                </a:solidFill>
                <a:latin typeface="Work Sans"/>
                <a:hlinkClick r:id="rId5"/>
              </a:rPr>
              <a:t>, В.А. Милосердова, Г.Л. </a:t>
            </a:r>
            <a:r>
              <a:rPr lang="ru-RU" dirty="0" err="1">
                <a:solidFill>
                  <a:srgbClr val="1151D3"/>
                </a:solidFill>
                <a:latin typeface="Work Sans"/>
                <a:hlinkClick r:id="rId5"/>
              </a:rPr>
              <a:t>Пикула</a:t>
            </a:r>
            <a:r>
              <a:rPr lang="ru-RU" dirty="0">
                <a:solidFill>
                  <a:srgbClr val="1151D3"/>
                </a:solidFill>
                <a:latin typeface="Work Sans"/>
                <a:hlinkClick r:id="rId5"/>
              </a:rPr>
              <a:t>, А. А. </a:t>
            </a:r>
            <a:r>
              <a:rPr lang="ru-RU" dirty="0" err="1">
                <a:solidFill>
                  <a:srgbClr val="1151D3"/>
                </a:solidFill>
                <a:latin typeface="Work Sans"/>
                <a:hlinkClick r:id="rId5"/>
              </a:rPr>
              <a:t>Манучарян</a:t>
            </a:r>
            <a:r>
              <a:rPr lang="ru-RU" dirty="0">
                <a:solidFill>
                  <a:srgbClr val="1151D3"/>
                </a:solidFill>
                <a:latin typeface="Work Sans"/>
                <a:hlinkClick r:id="rId5"/>
              </a:rPr>
              <a:t> / Краснодар, ГБОУ ИРО Краснодарского края. — 2024. – 148 с.</a:t>
            </a:r>
            <a:endParaRPr lang="ru-RU" b="0" i="0" dirty="0">
              <a:solidFill>
                <a:srgbClr val="222222"/>
              </a:solidFill>
              <a:effectLst/>
              <a:latin typeface="Work San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A1ABA90-65A6-4EAC-BE7D-0BD6C39B0E04}"/>
              </a:ext>
            </a:extLst>
          </p:cNvPr>
          <p:cNvSpPr/>
          <p:nvPr/>
        </p:nvSpPr>
        <p:spPr>
          <a:xfrm>
            <a:off x="708211" y="5218980"/>
            <a:ext cx="105783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1151D3"/>
                </a:solidFill>
                <a:latin typeface="Work Sans"/>
                <a:hlinkClick r:id="rId6"/>
              </a:rPr>
              <a:t>Краснодарский край – это мой край, моя родная земля, моя Россия! Рабочая тетрадь: 4 класс</a:t>
            </a:r>
            <a:r>
              <a:rPr lang="ru-RU" dirty="0">
                <a:solidFill>
                  <a:srgbClr val="1151D3"/>
                </a:solidFill>
                <a:latin typeface="Work Sans"/>
                <a:hlinkClick r:id="rId6"/>
              </a:rPr>
              <a:t> / Серия: ЧИТАЕМ. РЕШАЕМ. ЖИВЁМ / Е.И. </a:t>
            </a:r>
            <a:r>
              <a:rPr lang="ru-RU" dirty="0" err="1">
                <a:solidFill>
                  <a:srgbClr val="1151D3"/>
                </a:solidFill>
                <a:latin typeface="Work Sans"/>
                <a:hlinkClick r:id="rId6"/>
              </a:rPr>
              <a:t>Прынь</a:t>
            </a:r>
            <a:r>
              <a:rPr lang="ru-RU" dirty="0">
                <a:solidFill>
                  <a:srgbClr val="1151D3"/>
                </a:solidFill>
                <a:latin typeface="Work Sans"/>
                <a:hlinkClick r:id="rId6"/>
              </a:rPr>
              <a:t>., Ю.Ю. Стан, В.А. Милосердова, Г.Л. </a:t>
            </a:r>
            <a:r>
              <a:rPr lang="ru-RU" dirty="0" err="1">
                <a:solidFill>
                  <a:srgbClr val="1151D3"/>
                </a:solidFill>
                <a:latin typeface="Work Sans"/>
                <a:hlinkClick r:id="rId6"/>
              </a:rPr>
              <a:t>Пикула</a:t>
            </a:r>
            <a:r>
              <a:rPr lang="ru-RU" dirty="0">
                <a:solidFill>
                  <a:srgbClr val="1151D3"/>
                </a:solidFill>
                <a:latin typeface="Work Sans"/>
                <a:hlinkClick r:id="rId6"/>
              </a:rPr>
              <a:t> / — Краснодар, ГБОУ ИРО Краснодарского края. – 2025. – 112 с.</a:t>
            </a:r>
            <a:endParaRPr lang="ru-RU" b="0" i="0" dirty="0">
              <a:solidFill>
                <a:srgbClr val="222222"/>
              </a:solidFill>
              <a:effectLst/>
              <a:latin typeface="Work San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23C578C-C9A9-4689-9AD0-CC2741956A41}"/>
              </a:ext>
            </a:extLst>
          </p:cNvPr>
          <p:cNvSpPr/>
          <p:nvPr/>
        </p:nvSpPr>
        <p:spPr>
          <a:xfrm>
            <a:off x="779928" y="1904833"/>
            <a:ext cx="55499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151D3"/>
                </a:solidFill>
                <a:latin typeface="Work Sans"/>
                <a:hlinkClick r:id="rId7"/>
              </a:rPr>
              <a:t>Программа «Я учусь и живу на Кубани» (1 – 4 классы)</a:t>
            </a:r>
            <a:endParaRPr lang="ru-RU" b="0" i="0" dirty="0">
              <a:solidFill>
                <a:srgbClr val="222222"/>
              </a:solidFill>
              <a:effectLst/>
              <a:latin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3312416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96561" y="215682"/>
            <a:ext cx="66159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Дидактические формы занятий</a:t>
            </a:r>
            <a:endParaRPr lang="ru-RU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4064096" y="1102194"/>
            <a:ext cx="384019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/>
              <a:t>Мини-исследование</a:t>
            </a:r>
          </a:p>
          <a:p>
            <a:pPr algn="ctr"/>
            <a:r>
              <a:rPr lang="ru-RU" sz="2600" dirty="0"/>
              <a:t>Практическая работа</a:t>
            </a:r>
          </a:p>
          <a:p>
            <a:pPr algn="ctr"/>
            <a:r>
              <a:rPr lang="ru-RU" sz="2600" dirty="0"/>
              <a:t>Экологическая игра</a:t>
            </a:r>
          </a:p>
          <a:p>
            <a:pPr algn="ctr"/>
            <a:r>
              <a:rPr lang="ru-RU" sz="2600" dirty="0"/>
              <a:t>Экскурсия</a:t>
            </a:r>
          </a:p>
          <a:p>
            <a:pPr algn="ctr"/>
            <a:r>
              <a:rPr lang="ru-RU" sz="2600" dirty="0"/>
              <a:t>Виртуальная экскурсия</a:t>
            </a:r>
          </a:p>
          <a:p>
            <a:pPr algn="ctr"/>
            <a:r>
              <a:rPr lang="ru-RU" sz="2600" dirty="0"/>
              <a:t>Игровая ситуация</a:t>
            </a:r>
          </a:p>
          <a:p>
            <a:pPr algn="ctr"/>
            <a:r>
              <a:rPr lang="ru-RU" sz="2600" dirty="0"/>
              <a:t>Кейс</a:t>
            </a:r>
          </a:p>
          <a:p>
            <a:pPr algn="ctr"/>
            <a:r>
              <a:rPr lang="ru-RU" sz="2600" dirty="0"/>
              <a:t>Творческий проект</a:t>
            </a:r>
          </a:p>
          <a:p>
            <a:pPr algn="ctr"/>
            <a:r>
              <a:rPr lang="ru-RU" sz="2600" dirty="0"/>
              <a:t>Эксперимент</a:t>
            </a:r>
          </a:p>
          <a:p>
            <a:pPr algn="ctr"/>
            <a:r>
              <a:rPr lang="ru-RU" sz="2600" dirty="0"/>
              <a:t>Ярмарка профессий</a:t>
            </a:r>
          </a:p>
          <a:p>
            <a:pPr algn="ctr"/>
            <a:r>
              <a:rPr lang="ru-RU" sz="2600" dirty="0"/>
              <a:t>Круглый стол</a:t>
            </a:r>
          </a:p>
          <a:p>
            <a:pPr algn="ctr"/>
            <a:r>
              <a:rPr lang="ru-RU" sz="2600" dirty="0"/>
              <a:t>Летнее задание</a:t>
            </a:r>
            <a:br>
              <a:rPr lang="ru-RU" sz="2600" dirty="0"/>
            </a:br>
            <a:r>
              <a:rPr lang="ru-RU" sz="2400" dirty="0"/>
              <a:t>«Изучаю свой </a:t>
            </a:r>
            <a:br>
              <a:rPr lang="ru-RU" sz="2400" dirty="0"/>
            </a:br>
            <a:r>
              <a:rPr lang="ru-RU" sz="2400" dirty="0"/>
              <a:t>мусорный след»</a:t>
            </a:r>
            <a:endParaRPr lang="ru-RU" sz="26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C40480A-C682-4084-90CD-51E089EB3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451" y="1206924"/>
            <a:ext cx="3886645" cy="545997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E7D6EE0-D1FE-4D08-BCDA-B5AAF1AE2D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29" y="2258326"/>
            <a:ext cx="4410834" cy="335716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20D44E4-FBAD-4840-B172-F7D1FDE069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0700398" y="155882"/>
            <a:ext cx="1172625" cy="1145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80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23764" y="332979"/>
            <a:ext cx="553839" cy="183753"/>
          </a:xfrm>
          <a:prstGeom prst="roundRect">
            <a:avLst>
              <a:gd name="adj" fmla="val 47448"/>
            </a:avLst>
          </a:prstGeom>
          <a:solidFill>
            <a:srgbClr val="D4F7F5"/>
          </a:solidFill>
          <a:ln/>
        </p:spPr>
      </p:sp>
      <p:sp>
        <p:nvSpPr>
          <p:cNvPr id="3" name="Text 1"/>
          <p:cNvSpPr/>
          <p:nvPr/>
        </p:nvSpPr>
        <p:spPr>
          <a:xfrm>
            <a:off x="496392" y="369293"/>
            <a:ext cx="408583" cy="111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875"/>
              </a:lnSpc>
            </a:pPr>
            <a:r>
              <a:rPr lang="en-US" sz="750" dirty="0">
                <a:solidFill>
                  <a:srgbClr val="27252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МОДУЛИ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423764" y="547688"/>
            <a:ext cx="3027263" cy="332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583"/>
              </a:lnSpc>
            </a:pPr>
            <a:r>
              <a:rPr lang="en-US" sz="2375" dirty="0">
                <a:solidFill>
                  <a:srgbClr val="2F4F4F"/>
                </a:solidFill>
                <a:latin typeface="DM Sans Light" pitchFamily="34" charset="0"/>
                <a:ea typeface="DM Sans Light" pitchFamily="34" charset="-122"/>
                <a:cs typeface="DM Sans Light" pitchFamily="34" charset="-120"/>
              </a:rPr>
              <a:t>Модули программы</a:t>
            </a:r>
            <a:endParaRPr lang="en-US" sz="2375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764" y="989559"/>
            <a:ext cx="5432128" cy="464998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50776" y="2286023"/>
            <a:ext cx="2364842" cy="460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792"/>
              </a:lnSpc>
            </a:pPr>
            <a:r>
              <a:rPr lang="en-US" sz="1625" dirty="0">
                <a:solidFill>
                  <a:schemeClr val="bg1"/>
                </a:solidFill>
                <a:latin typeface="DM Sans Light" pitchFamily="34" charset="0"/>
                <a:ea typeface="DM Sans Light" pitchFamily="34" charset="-122"/>
                <a:cs typeface="DM Sans Light" pitchFamily="34" charset="-120"/>
              </a:rPr>
              <a:t>Природное разнообразие</a:t>
            </a:r>
            <a:endParaRPr lang="en-US" sz="1625" dirty="0">
              <a:solidFill>
                <a:schemeClr val="bg1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3659372" y="2202979"/>
            <a:ext cx="2055628" cy="460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792"/>
              </a:lnSpc>
            </a:pPr>
            <a:r>
              <a:rPr lang="en-US" sz="1625" dirty="0">
                <a:solidFill>
                  <a:srgbClr val="000000"/>
                </a:solidFill>
                <a:latin typeface="DM Sans Light" pitchFamily="34" charset="0"/>
                <a:ea typeface="DM Sans Light" pitchFamily="34" charset="-122"/>
                <a:cs typeface="DM Sans Light" pitchFamily="34" charset="-120"/>
              </a:rPr>
              <a:t>Естественнонаучный эксперимент</a:t>
            </a:r>
            <a:endParaRPr lang="en-US" sz="1625" dirty="0"/>
          </a:p>
        </p:txBody>
      </p:sp>
      <p:sp>
        <p:nvSpPr>
          <p:cNvPr id="8" name="Text 5"/>
          <p:cNvSpPr/>
          <p:nvPr/>
        </p:nvSpPr>
        <p:spPr>
          <a:xfrm>
            <a:off x="2867988" y="4319224"/>
            <a:ext cx="1582768" cy="460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792"/>
              </a:lnSpc>
            </a:pPr>
            <a:r>
              <a:rPr lang="en-US" sz="1625" dirty="0">
                <a:solidFill>
                  <a:srgbClr val="000000"/>
                </a:solidFill>
                <a:latin typeface="DM Sans Light" pitchFamily="34" charset="0"/>
                <a:ea typeface="DM Sans Light" pitchFamily="34" charset="-122"/>
                <a:cs typeface="DM Sans Light" pitchFamily="34" charset="-120"/>
              </a:rPr>
              <a:t>Хозяйственная деятельность</a:t>
            </a:r>
            <a:endParaRPr lang="en-US" sz="1625" dirty="0"/>
          </a:p>
        </p:txBody>
      </p:sp>
      <p:sp>
        <p:nvSpPr>
          <p:cNvPr id="9" name="Shape 6"/>
          <p:cNvSpPr/>
          <p:nvPr/>
        </p:nvSpPr>
        <p:spPr>
          <a:xfrm>
            <a:off x="5254686" y="3441409"/>
            <a:ext cx="2032595" cy="1972335"/>
          </a:xfrm>
          <a:prstGeom prst="roundRect">
            <a:avLst>
              <a:gd name="adj" fmla="val 15968"/>
            </a:avLst>
          </a:prstGeom>
          <a:solidFill>
            <a:srgbClr val="6F8F99"/>
          </a:solidFill>
          <a:ln/>
        </p:spPr>
      </p:sp>
      <p:sp>
        <p:nvSpPr>
          <p:cNvPr id="10" name="Text 7"/>
          <p:cNvSpPr/>
          <p:nvPr/>
        </p:nvSpPr>
        <p:spPr>
          <a:xfrm>
            <a:off x="5390456" y="3529316"/>
            <a:ext cx="1790502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50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Структура модулей сочетает теоретические знания с практическими исследованиями и наблюдениями на местности.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423763" y="5908576"/>
            <a:ext cx="272455" cy="272455"/>
          </a:xfrm>
          <a:prstGeom prst="roundRect">
            <a:avLst>
              <a:gd name="adj" fmla="val 40001"/>
            </a:avLst>
          </a:prstGeom>
          <a:solidFill>
            <a:srgbClr val="D4F7F5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9206" y="5953968"/>
            <a:ext cx="181570" cy="18157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73707" y="5639545"/>
            <a:ext cx="1513582" cy="166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292"/>
              </a:lnSpc>
            </a:pPr>
            <a:r>
              <a:rPr lang="en-US" sz="2333" dirty="0">
                <a:solidFill>
                  <a:srgbClr val="272525"/>
                </a:solidFill>
                <a:latin typeface="DM Sans Light" pitchFamily="34" charset="0"/>
                <a:ea typeface="DM Sans Light" pitchFamily="34" charset="-122"/>
                <a:cs typeface="DM Sans Light" pitchFamily="34" charset="-120"/>
              </a:rPr>
              <a:t>Погода и климат</a:t>
            </a:r>
            <a:endParaRPr lang="en-US" sz="2333" dirty="0"/>
          </a:p>
        </p:txBody>
      </p:sp>
      <p:sp>
        <p:nvSpPr>
          <p:cNvPr id="14" name="Text 10"/>
          <p:cNvSpPr/>
          <p:nvPr/>
        </p:nvSpPr>
        <p:spPr>
          <a:xfrm>
            <a:off x="737990" y="5854818"/>
            <a:ext cx="3366889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167" dirty="0">
                <a:solidFill>
                  <a:srgbClr val="27252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Наблюдение за сезонными изменениями, изучение климатических явлений, построение графиков температур и розы ветров по данным собственных наблюдений.</a:t>
            </a:r>
            <a:endParaRPr lang="en-US" sz="1167" dirty="0"/>
          </a:p>
        </p:txBody>
      </p:sp>
      <p:sp>
        <p:nvSpPr>
          <p:cNvPr id="15" name="Shape 11"/>
          <p:cNvSpPr/>
          <p:nvPr/>
        </p:nvSpPr>
        <p:spPr>
          <a:xfrm>
            <a:off x="4237533" y="5908576"/>
            <a:ext cx="272455" cy="272455"/>
          </a:xfrm>
          <a:prstGeom prst="roundRect">
            <a:avLst>
              <a:gd name="adj" fmla="val 40001"/>
            </a:avLst>
          </a:prstGeom>
          <a:solidFill>
            <a:srgbClr val="D4F7F5"/>
          </a:solidFill>
          <a:ln/>
        </p:spPr>
      </p:sp>
      <p:sp>
        <p:nvSpPr>
          <p:cNvPr id="16" name="Text 12"/>
          <p:cNvSpPr/>
          <p:nvPr/>
        </p:nvSpPr>
        <p:spPr>
          <a:xfrm>
            <a:off x="4587479" y="5722498"/>
            <a:ext cx="1698228" cy="166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292"/>
              </a:lnSpc>
            </a:pPr>
            <a:r>
              <a:rPr lang="en-US" sz="2333" dirty="0">
                <a:solidFill>
                  <a:srgbClr val="272525"/>
                </a:solidFill>
                <a:latin typeface="DM Sans Light" pitchFamily="34" charset="0"/>
                <a:ea typeface="DM Sans Light" pitchFamily="34" charset="-122"/>
                <a:cs typeface="DM Sans Light" pitchFamily="34" charset="-120"/>
              </a:rPr>
              <a:t>Математика на Кубани</a:t>
            </a:r>
            <a:endParaRPr lang="en-US" sz="2333" dirty="0"/>
          </a:p>
        </p:txBody>
      </p:sp>
      <p:sp>
        <p:nvSpPr>
          <p:cNvPr id="17" name="Text 13"/>
          <p:cNvSpPr/>
          <p:nvPr/>
        </p:nvSpPr>
        <p:spPr>
          <a:xfrm>
            <a:off x="4587478" y="5946959"/>
            <a:ext cx="3366889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167" dirty="0">
                <a:solidFill>
                  <a:srgbClr val="27252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Решение задач с использованием данных о сельском хозяйстве Кубани, вычисление среднемесячной температуры, построение диаграмм облачности.</a:t>
            </a:r>
            <a:endParaRPr lang="en-US" sz="1167" dirty="0"/>
          </a:p>
        </p:txBody>
      </p:sp>
      <p:sp>
        <p:nvSpPr>
          <p:cNvPr id="18" name="Shape 14"/>
          <p:cNvSpPr/>
          <p:nvPr/>
        </p:nvSpPr>
        <p:spPr>
          <a:xfrm>
            <a:off x="8051304" y="5908576"/>
            <a:ext cx="272455" cy="272455"/>
          </a:xfrm>
          <a:prstGeom prst="roundRect">
            <a:avLst>
              <a:gd name="adj" fmla="val 40001"/>
            </a:avLst>
          </a:prstGeom>
          <a:solidFill>
            <a:srgbClr val="D4F7F5"/>
          </a:solidFill>
          <a:ln/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96746" y="5953968"/>
            <a:ext cx="181570" cy="18157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8401248" y="5743674"/>
            <a:ext cx="1513582" cy="166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292"/>
              </a:lnSpc>
            </a:pPr>
            <a:r>
              <a:rPr lang="en-US" sz="2333" dirty="0">
                <a:solidFill>
                  <a:srgbClr val="272525"/>
                </a:solidFill>
                <a:latin typeface="DM Sans Light" pitchFamily="34" charset="0"/>
                <a:ea typeface="DM Sans Light" pitchFamily="34" charset="-122"/>
                <a:cs typeface="DM Sans Light" pitchFamily="34" charset="-120"/>
              </a:rPr>
              <a:t>Культура и история</a:t>
            </a:r>
            <a:endParaRPr lang="en-US" sz="2333" dirty="0"/>
          </a:p>
        </p:txBody>
      </p:sp>
      <p:sp>
        <p:nvSpPr>
          <p:cNvPr id="21" name="Text 16"/>
          <p:cNvSpPr/>
          <p:nvPr/>
        </p:nvSpPr>
        <p:spPr>
          <a:xfrm>
            <a:off x="8401249" y="5953508"/>
            <a:ext cx="3366889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167" dirty="0">
                <a:solidFill>
                  <a:srgbClr val="27252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Посещение музеев, изучение традиций и ремёсел Краснодарского края, мини-музеи и уголки кубанского быта в школе.</a:t>
            </a:r>
            <a:endParaRPr lang="en-US" sz="1167" dirty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913AF88B-3A05-423B-AE13-79517278315F}"/>
              </a:ext>
            </a:extLst>
          </p:cNvPr>
          <p:cNvSpPr/>
          <p:nvPr/>
        </p:nvSpPr>
        <p:spPr>
          <a:xfrm>
            <a:off x="6954734" y="2386969"/>
            <a:ext cx="1444796" cy="451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67" dirty="0">
                <a:hlinkClick r:id="rId7"/>
              </a:rPr>
              <a:t>https://iro23.ru/?page_id=79486</a:t>
            </a:r>
            <a:r>
              <a:rPr lang="ru-RU" sz="1167" dirty="0"/>
              <a:t> 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90869EA-3CBD-4BC5-8E6F-615C7700501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084" y="676969"/>
            <a:ext cx="1710000" cy="17100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DEEE6F3-12E8-42D2-B496-598192C76E3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1281" y="3067071"/>
            <a:ext cx="1713018" cy="1713018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65E77B2-9515-45B3-8701-A3D35F87F7A2}"/>
              </a:ext>
            </a:extLst>
          </p:cNvPr>
          <p:cNvSpPr/>
          <p:nvPr/>
        </p:nvSpPr>
        <p:spPr>
          <a:xfrm>
            <a:off x="9850999" y="4720948"/>
            <a:ext cx="1513583" cy="451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67" dirty="0">
                <a:hlinkClick r:id="rId10"/>
              </a:rPr>
              <a:t>https://iro23.ru/?page_id=76667</a:t>
            </a:r>
            <a:r>
              <a:rPr lang="ru-RU" sz="1167" dirty="0"/>
              <a:t> 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AF7EE1F9-E02D-4322-8623-9848692F0741}"/>
              </a:ext>
            </a:extLst>
          </p:cNvPr>
          <p:cNvSpPr/>
          <p:nvPr/>
        </p:nvSpPr>
        <p:spPr>
          <a:xfrm>
            <a:off x="7613792" y="3735079"/>
            <a:ext cx="2061783" cy="707886"/>
          </a:xfrm>
          <a:prstGeom prst="rect">
            <a:avLst/>
          </a:prstGeom>
          <a:ln>
            <a:solidFill>
              <a:srgbClr val="187D77"/>
            </a:solidFill>
          </a:ln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187D77"/>
                </a:solidFill>
              </a:rPr>
              <a:t>Рабочие тетради</a:t>
            </a:r>
          </a:p>
          <a:p>
            <a:pPr algn="ctr"/>
            <a:r>
              <a:rPr lang="ru-RU" sz="2000" b="1" dirty="0">
                <a:solidFill>
                  <a:srgbClr val="187D77"/>
                </a:solidFill>
              </a:rPr>
              <a:t>1, 3-4 </a:t>
            </a:r>
            <a:r>
              <a:rPr lang="ru-RU" sz="2000" b="1" dirty="0" err="1">
                <a:solidFill>
                  <a:srgbClr val="187D77"/>
                </a:solidFill>
              </a:rPr>
              <a:t>кл</a:t>
            </a:r>
            <a:r>
              <a:rPr lang="ru-RU" sz="2000" b="1" dirty="0">
                <a:solidFill>
                  <a:srgbClr val="187D77"/>
                </a:solidFill>
              </a:rPr>
              <a:t>.</a:t>
            </a:r>
            <a:endParaRPr lang="ru-RU" sz="2000" dirty="0">
              <a:solidFill>
                <a:srgbClr val="187D77"/>
              </a:solidFill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D54213E0-3B19-4F1B-BA9C-BE3E933DBF9A}"/>
              </a:ext>
            </a:extLst>
          </p:cNvPr>
          <p:cNvSpPr/>
          <p:nvPr/>
        </p:nvSpPr>
        <p:spPr>
          <a:xfrm>
            <a:off x="8629373" y="977973"/>
            <a:ext cx="3357767" cy="1323439"/>
          </a:xfrm>
          <a:prstGeom prst="rect">
            <a:avLst/>
          </a:prstGeom>
          <a:ln>
            <a:solidFill>
              <a:srgbClr val="187D77"/>
            </a:solidFill>
          </a:ln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187D77"/>
                </a:solidFill>
              </a:rPr>
              <a:t>Программа внеурочной деятельности</a:t>
            </a:r>
            <a:br>
              <a:rPr lang="ru-RU" sz="2000" b="1" dirty="0">
                <a:solidFill>
                  <a:srgbClr val="187D77"/>
                </a:solidFill>
              </a:rPr>
            </a:br>
            <a:r>
              <a:rPr lang="ru-RU" sz="2000" b="1" dirty="0">
                <a:solidFill>
                  <a:srgbClr val="187D77"/>
                </a:solidFill>
              </a:rPr>
              <a:t> «Я живу и учусь на Кубани» (1-4) </a:t>
            </a:r>
            <a:endParaRPr lang="ru-RU" sz="2000" dirty="0">
              <a:solidFill>
                <a:srgbClr val="187D77"/>
              </a:solidFill>
            </a:endParaRPr>
          </a:p>
        </p:txBody>
      </p:sp>
      <p:sp>
        <p:nvSpPr>
          <p:cNvPr id="28" name="Стрелка: изогнутая вниз 27">
            <a:extLst>
              <a:ext uri="{FF2B5EF4-FFF2-40B4-BE49-F238E27FC236}">
                <a16:creationId xmlns:a16="http://schemas.microsoft.com/office/drawing/2014/main" id="{1B122E6E-0484-44BD-B1BE-932D9FA857BC}"/>
              </a:ext>
            </a:extLst>
          </p:cNvPr>
          <p:cNvSpPr/>
          <p:nvPr/>
        </p:nvSpPr>
        <p:spPr>
          <a:xfrm rot="20248292">
            <a:off x="8187531" y="3021295"/>
            <a:ext cx="1455318" cy="332978"/>
          </a:xfrm>
          <a:prstGeom prst="curvedDownArrow">
            <a:avLst/>
          </a:prstGeom>
          <a:solidFill>
            <a:srgbClr val="187D7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>
              <a:solidFill>
                <a:schemeClr val="tx1"/>
              </a:solidFill>
            </a:endParaRPr>
          </a:p>
        </p:txBody>
      </p:sp>
      <p:sp>
        <p:nvSpPr>
          <p:cNvPr id="29" name="Стрелка: изогнутая вниз 28">
            <a:extLst>
              <a:ext uri="{FF2B5EF4-FFF2-40B4-BE49-F238E27FC236}">
                <a16:creationId xmlns:a16="http://schemas.microsoft.com/office/drawing/2014/main" id="{1A0F585E-4802-4638-9F76-793259F8E350}"/>
              </a:ext>
            </a:extLst>
          </p:cNvPr>
          <p:cNvSpPr/>
          <p:nvPr/>
        </p:nvSpPr>
        <p:spPr>
          <a:xfrm rot="640527" flipH="1">
            <a:off x="8200041" y="326364"/>
            <a:ext cx="1460605" cy="332978"/>
          </a:xfrm>
          <a:prstGeom prst="curvedDownArrow">
            <a:avLst/>
          </a:prstGeom>
          <a:solidFill>
            <a:srgbClr val="187D7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>
              <a:solidFill>
                <a:schemeClr val="tx1"/>
              </a:solidFill>
            </a:endParaRPr>
          </a:p>
        </p:txBody>
      </p:sp>
      <p:pic>
        <p:nvPicPr>
          <p:cNvPr id="30" name="Image 0" descr="preencoded.png">
            <a:extLst>
              <a:ext uri="{FF2B5EF4-FFF2-40B4-BE49-F238E27FC236}">
                <a16:creationId xmlns:a16="http://schemas.microsoft.com/office/drawing/2014/main" id="{E4EF443D-7AF7-4B06-A24C-91D685A8E8D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-41957" r="35931" b="-41957"/>
          <a:stretch/>
        </p:blipFill>
        <p:spPr>
          <a:xfrm rot="5400000">
            <a:off x="11024883" y="4841038"/>
            <a:ext cx="411493" cy="359734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1173" y="530027"/>
            <a:ext cx="1837333" cy="297458"/>
          </a:xfrm>
          <a:prstGeom prst="roundRect">
            <a:avLst>
              <a:gd name="adj" fmla="val 42786"/>
            </a:avLst>
          </a:prstGeom>
          <a:solidFill>
            <a:srgbClr val="D4F7F5"/>
          </a:solidFill>
          <a:ln/>
        </p:spPr>
      </p:sp>
      <p:sp>
        <p:nvSpPr>
          <p:cNvPr id="3" name="Text 1"/>
          <p:cNvSpPr/>
          <p:nvPr/>
        </p:nvSpPr>
        <p:spPr>
          <a:xfrm>
            <a:off x="757138" y="583009"/>
            <a:ext cx="1625402" cy="1914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500"/>
              </a:lnSpc>
            </a:pPr>
            <a:r>
              <a:rPr lang="en-US" sz="1083" dirty="0">
                <a:solidFill>
                  <a:srgbClr val="27252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СОДЕРЖАНИЕ ЗАНЯТИЙ</a:t>
            </a:r>
            <a:endParaRPr lang="en-US" sz="1083" dirty="0"/>
          </a:p>
        </p:txBody>
      </p:sp>
      <p:sp>
        <p:nvSpPr>
          <p:cNvPr id="4" name="Text 2"/>
          <p:cNvSpPr/>
          <p:nvPr/>
        </p:nvSpPr>
        <p:spPr>
          <a:xfrm>
            <a:off x="651173" y="893564"/>
            <a:ext cx="6408936" cy="4860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792"/>
              </a:lnSpc>
            </a:pPr>
            <a:r>
              <a:rPr lang="en-US" sz="3458" dirty="0">
                <a:solidFill>
                  <a:srgbClr val="2F4F4F"/>
                </a:solidFill>
                <a:latin typeface="DM Sans Light" pitchFamily="34" charset="0"/>
                <a:ea typeface="DM Sans Light" pitchFamily="34" charset="-122"/>
                <a:cs typeface="DM Sans Light" pitchFamily="34" charset="-120"/>
              </a:rPr>
              <a:t>Тема: Погода моей местности</a:t>
            </a:r>
            <a:endParaRPr lang="en-US" sz="3458" dirty="0"/>
          </a:p>
        </p:txBody>
      </p:sp>
      <p:sp>
        <p:nvSpPr>
          <p:cNvPr id="5" name="Text 3"/>
          <p:cNvSpPr/>
          <p:nvPr/>
        </p:nvSpPr>
        <p:spPr>
          <a:xfrm>
            <a:off x="651173" y="1627584"/>
            <a:ext cx="10889655" cy="2394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875"/>
              </a:lnSpc>
            </a:pPr>
            <a:endParaRPr lang="en-US" sz="1375" dirty="0"/>
          </a:p>
        </p:txBody>
      </p:sp>
      <p:sp>
        <p:nvSpPr>
          <p:cNvPr id="7" name="Text 4"/>
          <p:cNvSpPr/>
          <p:nvPr/>
        </p:nvSpPr>
        <p:spPr>
          <a:xfrm>
            <a:off x="651173" y="4604316"/>
            <a:ext cx="2209503" cy="2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1708" dirty="0">
                <a:solidFill>
                  <a:srgbClr val="272525"/>
                </a:solidFill>
                <a:latin typeface="DM Sans Light" pitchFamily="34" charset="0"/>
                <a:ea typeface="DM Sans Light" pitchFamily="34" charset="-122"/>
                <a:cs typeface="DM Sans Light" pitchFamily="34" charset="-120"/>
              </a:rPr>
              <a:t>Что такое погода?</a:t>
            </a:r>
            <a:endParaRPr lang="en-US" sz="1708" dirty="0"/>
          </a:p>
        </p:txBody>
      </p:sp>
      <p:sp>
        <p:nvSpPr>
          <p:cNvPr id="8" name="Text 5"/>
          <p:cNvSpPr/>
          <p:nvPr/>
        </p:nvSpPr>
        <p:spPr>
          <a:xfrm>
            <a:off x="636489" y="4905468"/>
            <a:ext cx="3492103" cy="1675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1375" dirty="0">
                <a:solidFill>
                  <a:srgbClr val="27252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Осадки, температура, ветер, облачность. Проверка знаний: прибор для измерения температуры (термометр), прогноз погоды, природные явления — молния, радуга. Кто изучает погоду: метеоролог и синоптик.</a:t>
            </a:r>
            <a:endParaRPr lang="en-US" sz="1375" dirty="0"/>
          </a:p>
        </p:txBody>
      </p:sp>
      <p:sp>
        <p:nvSpPr>
          <p:cNvPr id="10" name="Text 6"/>
          <p:cNvSpPr/>
          <p:nvPr/>
        </p:nvSpPr>
        <p:spPr>
          <a:xfrm>
            <a:off x="4335164" y="4604316"/>
            <a:ext cx="3492203" cy="485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1708" dirty="0">
                <a:solidFill>
                  <a:srgbClr val="272525"/>
                </a:solidFill>
                <a:latin typeface="DM Sans Light" pitchFamily="34" charset="0"/>
                <a:ea typeface="DM Sans Light" pitchFamily="34" charset="-122"/>
                <a:cs typeface="DM Sans Light" pitchFamily="34" charset="-120"/>
              </a:rPr>
              <a:t>Сравнение с другими регионами</a:t>
            </a:r>
            <a:endParaRPr lang="en-US" sz="1708" dirty="0"/>
          </a:p>
        </p:txBody>
      </p:sp>
      <p:sp>
        <p:nvSpPr>
          <p:cNvPr id="11" name="Text 7"/>
          <p:cNvSpPr/>
          <p:nvPr/>
        </p:nvSpPr>
        <p:spPr>
          <a:xfrm>
            <a:off x="4335165" y="4905694"/>
            <a:ext cx="3492203" cy="1197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1375" dirty="0">
                <a:solidFill>
                  <a:srgbClr val="27252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Сравнение погоды Краснодара, Москвы, Мурманска и Якутска. Три типа климата: тёплый, полярный, умеренный. Анализ температурных данных на 1 сентября в разных городах страны.</a:t>
            </a:r>
            <a:endParaRPr lang="en-US" sz="1375" dirty="0"/>
          </a:p>
        </p:txBody>
      </p:sp>
      <p:sp>
        <p:nvSpPr>
          <p:cNvPr id="13" name="Text 8"/>
          <p:cNvSpPr/>
          <p:nvPr/>
        </p:nvSpPr>
        <p:spPr>
          <a:xfrm>
            <a:off x="8063310" y="4599133"/>
            <a:ext cx="2309614" cy="2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1708" dirty="0">
                <a:solidFill>
                  <a:srgbClr val="272525"/>
                </a:solidFill>
                <a:latin typeface="DM Sans Light" pitchFamily="34" charset="0"/>
                <a:ea typeface="DM Sans Light" pitchFamily="34" charset="-122"/>
                <a:cs typeface="DM Sans Light" pitchFamily="34" charset="-120"/>
              </a:rPr>
              <a:t>Практическая работа</a:t>
            </a:r>
            <a:endParaRPr lang="en-US" sz="1708" dirty="0"/>
          </a:p>
        </p:txBody>
      </p:sp>
      <p:sp>
        <p:nvSpPr>
          <p:cNvPr id="14" name="Text 9"/>
          <p:cNvSpPr/>
          <p:nvPr/>
        </p:nvSpPr>
        <p:spPr>
          <a:xfrm>
            <a:off x="8063309" y="4925701"/>
            <a:ext cx="3492203" cy="1197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1375" dirty="0">
                <a:solidFill>
                  <a:srgbClr val="27252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Измерение высоты дерева методом тени, ширины реки и скорости ручья. Применение формулы D = (B · C) : A. Математические расчёты на основе реальных наблюдений в природе.</a:t>
            </a:r>
            <a:endParaRPr lang="en-US" sz="1375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4B44420-7C3B-4543-A6ED-A77EA71436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250" t="25710" r="27253" b="9303"/>
          <a:stretch/>
        </p:blipFill>
        <p:spPr>
          <a:xfrm>
            <a:off x="651173" y="1673752"/>
            <a:ext cx="3041809" cy="267956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3A954F6-0BAB-4C7F-8181-6AC811A18D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160" t="20117" r="27544" b="7730"/>
          <a:stretch/>
        </p:blipFill>
        <p:spPr>
          <a:xfrm>
            <a:off x="4349849" y="1627584"/>
            <a:ext cx="2873343" cy="282386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7B73AB7-6B41-4898-BD26-F2E23E9CF5E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159" t="20117" r="27326" b="7730"/>
          <a:stretch/>
        </p:blipFill>
        <p:spPr>
          <a:xfrm>
            <a:off x="8048625" y="1243656"/>
            <a:ext cx="3346802" cy="3271898"/>
          </a:xfrm>
          <a:prstGeom prst="rect">
            <a:avLst/>
          </a:prstGeom>
        </p:spPr>
      </p:pic>
      <p:pic>
        <p:nvPicPr>
          <p:cNvPr id="19" name="Image 0" descr="preencoded.png">
            <a:extLst>
              <a:ext uri="{FF2B5EF4-FFF2-40B4-BE49-F238E27FC236}">
                <a16:creationId xmlns:a16="http://schemas.microsoft.com/office/drawing/2014/main" id="{FCAC9322-5CC1-4679-BC9B-77763BEF598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-41957" r="35931" b="-41957"/>
          <a:stretch/>
        </p:blipFill>
        <p:spPr>
          <a:xfrm rot="5400000">
            <a:off x="11024883" y="4841038"/>
            <a:ext cx="411493" cy="359734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FF7509F-E373-4959-A81D-5C67B490F3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10700398" y="155882"/>
            <a:ext cx="1172625" cy="114534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Google Shape;875;p70">
            <a:extLst>
              <a:ext uri="{FF2B5EF4-FFF2-40B4-BE49-F238E27FC236}">
                <a16:creationId xmlns:a16="http://schemas.microsoft.com/office/drawing/2014/main" id="{97C83C1D-E1E5-4FBB-B815-8D14D3741F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22680" y="15156"/>
            <a:ext cx="2870200" cy="1058863"/>
          </a:xfrm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/>
              <a:t>Кафедра </a:t>
            </a:r>
            <a:br>
              <a:rPr lang="ru-RU" altLang="ru-RU" sz="2400" dirty="0"/>
            </a:br>
            <a:r>
              <a:rPr lang="ru-RU" altLang="ru-RU" sz="2400" dirty="0"/>
              <a:t>начального образования</a:t>
            </a:r>
          </a:p>
        </p:txBody>
      </p:sp>
      <p:sp>
        <p:nvSpPr>
          <p:cNvPr id="876" name="Google Shape;876;p70">
            <a:extLst>
              <a:ext uri="{FF2B5EF4-FFF2-40B4-BE49-F238E27FC236}">
                <a16:creationId xmlns:a16="http://schemas.microsoft.com/office/drawing/2014/main" id="{55889F52-CBAC-4601-8F25-33A56F5DF52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097576" y="4214922"/>
            <a:ext cx="5967299" cy="116681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defRPr/>
            </a:pPr>
            <a:r>
              <a:rPr lang="ru-RU" sz="2500" dirty="0">
                <a:latin typeface="Rufina"/>
                <a:ea typeface="Rufina"/>
                <a:cs typeface="Rufina"/>
                <a:sym typeface="Rufina"/>
              </a:rPr>
              <a:t>Уважаемые коллеги!</a:t>
            </a:r>
            <a:br>
              <a:rPr lang="ru-RU" sz="2500" dirty="0">
                <a:latin typeface="Rufina"/>
                <a:ea typeface="Rufina"/>
                <a:cs typeface="Rufina"/>
                <a:sym typeface="Rufina"/>
              </a:rPr>
            </a:br>
            <a:r>
              <a:rPr lang="ru-RU" sz="2500" dirty="0">
                <a:latin typeface="Rufina"/>
                <a:ea typeface="Rufina"/>
                <a:cs typeface="Rufina"/>
                <a:sym typeface="Rufina"/>
              </a:rPr>
              <a:t>Отличного настроения, </a:t>
            </a:r>
          </a:p>
          <a:p>
            <a:pPr marL="0" indent="0">
              <a:defRPr/>
            </a:pPr>
            <a:r>
              <a:rPr lang="ru-RU" sz="2500" dirty="0">
                <a:latin typeface="Rufina"/>
                <a:ea typeface="Rufina"/>
                <a:cs typeface="Rufina"/>
                <a:sym typeface="Rufina"/>
              </a:rPr>
              <a:t>здоровья и успешной работы!</a:t>
            </a:r>
          </a:p>
        </p:txBody>
      </p:sp>
      <p:pic>
        <p:nvPicPr>
          <p:cNvPr id="53252" name="Google Shape;890;p70">
            <a:extLst>
              <a:ext uri="{FF2B5EF4-FFF2-40B4-BE49-F238E27FC236}">
                <a16:creationId xmlns:a16="http://schemas.microsoft.com/office/drawing/2014/main" id="{E62F1220-5F60-45F0-9751-C8EF475798F7}"/>
              </a:ext>
            </a:extLst>
          </p:cNvPr>
          <p:cNvPicPr>
            <a:picLocks noGrp="1" noChangeArrowheads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" r="664"/>
          <a:stretch>
            <a:fillRect/>
          </a:stretch>
        </p:blipFill>
        <p:spPr/>
      </p:pic>
      <p:cxnSp>
        <p:nvCxnSpPr>
          <p:cNvPr id="53253" name="Google Shape;891;p70">
            <a:extLst>
              <a:ext uri="{FF2B5EF4-FFF2-40B4-BE49-F238E27FC236}">
                <a16:creationId xmlns:a16="http://schemas.microsoft.com/office/drawing/2014/main" id="{2D0753D9-FCD7-43B8-830D-9EEEFA08BEF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76875" y="2506663"/>
            <a:ext cx="4476750" cy="0"/>
          </a:xfrm>
          <a:prstGeom prst="straightConnector1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3255" name="Google Shape;893;p70">
            <a:extLst>
              <a:ext uri="{FF2B5EF4-FFF2-40B4-BE49-F238E27FC236}">
                <a16:creationId xmlns:a16="http://schemas.microsoft.com/office/drawing/2014/main" id="{EC3A1FC1-30DF-4BC5-8DF6-8A3AAF2147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476" y="641350"/>
            <a:ext cx="908050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2000" b="1" dirty="0">
                <a:solidFill>
                  <a:srgbClr val="D8CCAE"/>
                </a:solidFill>
                <a:latin typeface="Rufina"/>
                <a:ea typeface="Rufina"/>
                <a:cs typeface="Rufina"/>
                <a:sym typeface="Rufina"/>
              </a:rPr>
              <a:t>“</a:t>
            </a:r>
          </a:p>
        </p:txBody>
      </p:sp>
      <p:sp>
        <p:nvSpPr>
          <p:cNvPr id="53256" name="TextBox 5">
            <a:extLst>
              <a:ext uri="{FF2B5EF4-FFF2-40B4-BE49-F238E27FC236}">
                <a16:creationId xmlns:a16="http://schemas.microsoft.com/office/drawing/2014/main" id="{9EB443C5-9F35-4D64-A385-D439C31F5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0113" y="-40862"/>
            <a:ext cx="381476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ru-RU" sz="2400" dirty="0">
                <a:solidFill>
                  <a:srgbClr val="000000"/>
                </a:solidFill>
                <a:hlinkClick r:id="rId4"/>
              </a:rPr>
              <a:t>8(861) 2</a:t>
            </a:r>
            <a:r>
              <a:rPr lang="ru-RU" altLang="ru-RU" sz="2400" dirty="0">
                <a:solidFill>
                  <a:srgbClr val="000000"/>
                </a:solidFill>
                <a:hlinkClick r:id="rId4"/>
              </a:rPr>
              <a:t>03</a:t>
            </a:r>
            <a:r>
              <a:rPr lang="en-US" altLang="ru-RU" sz="2400" dirty="0">
                <a:solidFill>
                  <a:srgbClr val="000000"/>
                </a:solidFill>
                <a:hlinkClick r:id="rId4"/>
              </a:rPr>
              <a:t>-</a:t>
            </a:r>
            <a:r>
              <a:rPr lang="ru-RU" altLang="ru-RU" sz="2400" dirty="0">
                <a:solidFill>
                  <a:srgbClr val="000000"/>
                </a:solidFill>
                <a:hlinkClick r:id="rId4"/>
              </a:rPr>
              <a:t>50</a:t>
            </a:r>
            <a:r>
              <a:rPr lang="en-US" altLang="ru-RU" sz="2400" dirty="0">
                <a:solidFill>
                  <a:srgbClr val="000000"/>
                </a:solidFill>
                <a:hlinkClick r:id="rId4"/>
              </a:rPr>
              <a:t>-</a:t>
            </a:r>
            <a:r>
              <a:rPr lang="ru-RU" altLang="ru-RU" sz="2400" dirty="0">
                <a:solidFill>
                  <a:srgbClr val="000000"/>
                </a:solidFill>
                <a:hlinkClick r:id="rId4"/>
              </a:rPr>
              <a:t>57</a:t>
            </a:r>
            <a:endParaRPr lang="en-US" altLang="ru-RU" sz="2400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ru-RU" sz="2400" dirty="0">
                <a:solidFill>
                  <a:srgbClr val="000000"/>
                </a:solidFill>
              </a:rPr>
              <a:t>kno@iro23.ru</a:t>
            </a:r>
            <a:r>
              <a:rPr lang="ru-RU" altLang="ru-RU" sz="2400" dirty="0">
                <a:solidFill>
                  <a:srgbClr val="000000"/>
                </a:solidFill>
              </a:rPr>
              <a:t>,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ru-RU" sz="2400" dirty="0">
                <a:solidFill>
                  <a:srgbClr val="000000"/>
                </a:solidFill>
                <a:hlinkClick r:id="rId5"/>
              </a:rPr>
              <a:t>kno@</a:t>
            </a:r>
            <a:r>
              <a:rPr lang="en-US" altLang="ru-RU" sz="2400" dirty="0">
                <a:solidFill>
                  <a:srgbClr val="000000"/>
                </a:solidFill>
                <a:hlinkClick r:id="rId4"/>
              </a:rPr>
              <a:t>iro</a:t>
            </a:r>
            <a:r>
              <a:rPr lang="en-US" altLang="ru-RU" sz="2400" dirty="0">
                <a:solidFill>
                  <a:srgbClr val="000000"/>
                </a:solidFill>
                <a:hlinkClick r:id="rId5"/>
              </a:rPr>
              <a:t>23.info</a:t>
            </a:r>
            <a:r>
              <a:rPr lang="en-US" altLang="ru-RU" sz="2400" dirty="0">
                <a:solidFill>
                  <a:srgbClr val="000000"/>
                </a:solidFill>
              </a:rPr>
              <a:t>  </a:t>
            </a:r>
            <a:endParaRPr lang="ru-RU" altLang="ru-RU" sz="2400" dirty="0">
              <a:solidFill>
                <a:srgbClr val="000000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434DC2E-2C12-4D3F-8097-6B11A542F1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635126" y="666751"/>
            <a:ext cx="1904908" cy="19049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3258" name="TextBox 31">
            <a:extLst>
              <a:ext uri="{FF2B5EF4-FFF2-40B4-BE49-F238E27FC236}">
                <a16:creationId xmlns:a16="http://schemas.microsoft.com/office/drawing/2014/main" id="{E76EC926-3250-4CCA-8949-7E7AE81DB3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2680" y="1413342"/>
            <a:ext cx="41278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dirty="0">
                <a:solidFill>
                  <a:srgbClr val="000000"/>
                </a:solidFill>
              </a:rPr>
              <a:t>Региональное сообщество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dirty="0">
                <a:solidFill>
                  <a:srgbClr val="000000"/>
                </a:solidFill>
              </a:rPr>
              <a:t>учителей начальных классов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55E669E-39C7-44BC-84E7-9D2841C96D65}"/>
              </a:ext>
            </a:extLst>
          </p:cNvPr>
          <p:cNvSpPr/>
          <p:nvPr/>
        </p:nvSpPr>
        <p:spPr>
          <a:xfrm>
            <a:off x="5097576" y="5494666"/>
            <a:ext cx="70619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7"/>
              </a:rPr>
              <a:t>https://max.ru/join/WtDBPfaWde2jxRFrGv3YiEzLzPIDf3VRN3yMOt8m9rA</a:t>
            </a:r>
            <a:r>
              <a:rPr lang="ru-RU" dirty="0"/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A684FEF-E16E-4EC2-9F19-B435A4E8E606}"/>
              </a:ext>
            </a:extLst>
          </p:cNvPr>
          <p:cNvSpPr/>
          <p:nvPr/>
        </p:nvSpPr>
        <p:spPr>
          <a:xfrm>
            <a:off x="5097576" y="5885299"/>
            <a:ext cx="33842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8"/>
              </a:rPr>
              <a:t>https://iro23.ru/?page_id=4875</a:t>
            </a:r>
            <a:r>
              <a:rPr lang="ru-RU" dirty="0"/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5AB05C3-FB7F-4747-B0E4-641C4802B6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042" y="2085627"/>
            <a:ext cx="2334904" cy="208121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7DE6F8D-20D3-4557-809F-BC6FD68A380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052" y="2154150"/>
            <a:ext cx="2033990" cy="203399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1687800-E1F8-4B79-9F42-4F67E7FD44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" y="0"/>
            <a:ext cx="121872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1903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2214</TotalTime>
  <Words>1080</Words>
  <Application>Microsoft Office PowerPoint</Application>
  <DocSecurity>0</DocSecurity>
  <PresentationFormat>Широкоэкранный</PresentationFormat>
  <Paragraphs>109</Paragraphs>
  <Slides>11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7" baseType="lpstr">
      <vt:lpstr>Arial</vt:lpstr>
      <vt:lpstr>Arial MT</vt:lpstr>
      <vt:lpstr>Calibri</vt:lpstr>
      <vt:lpstr>Calibri Light</vt:lpstr>
      <vt:lpstr>Constantia</vt:lpstr>
      <vt:lpstr>DM Sans Light</vt:lpstr>
      <vt:lpstr>Manrope</vt:lpstr>
      <vt:lpstr>Rufina</vt:lpstr>
      <vt:lpstr>Segoe UI Black</vt:lpstr>
      <vt:lpstr>Segoe UI Emoji</vt:lpstr>
      <vt:lpstr>Segoe UI Symbol</vt:lpstr>
      <vt:lpstr>Source Sans 3</vt:lpstr>
      <vt:lpstr>Spectral SemiBold</vt:lpstr>
      <vt:lpstr>Tahoma</vt:lpstr>
      <vt:lpstr>Work Sans</vt:lpstr>
      <vt:lpstr>Тема Office</vt:lpstr>
      <vt:lpstr>Презентация PowerPoint</vt:lpstr>
      <vt:lpstr>Презентация PowerPoint</vt:lpstr>
      <vt:lpstr>ДЕТСКИЕ ОБЩЕСТВЕННЫЕ ОБЪЕДИНЕНИЯ</vt:lpstr>
      <vt:lpstr>Презентация PowerPoint</vt:lpstr>
      <vt:lpstr>В помощь учителю на странице кафедры начального образования</vt:lpstr>
      <vt:lpstr>Научно-методические издания КНО</vt:lpstr>
      <vt:lpstr>Презентация PowerPoint</vt:lpstr>
      <vt:lpstr>Презентация PowerPoint</vt:lpstr>
      <vt:lpstr>Презентация PowerPoint</vt:lpstr>
      <vt:lpstr>Кафедра  начального образования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ЗАГОЛОВОК ЗАГОЛОВОК</dc:title>
  <dc:creator>Колчанов Андрей Викторович</dc:creator>
  <cp:lastModifiedBy>Юлия Ю. Стан</cp:lastModifiedBy>
  <cp:revision>305</cp:revision>
  <dcterms:created xsi:type="dcterms:W3CDTF">2025-07-16T08:45:26Z</dcterms:created>
  <dcterms:modified xsi:type="dcterms:W3CDTF">2026-09-25T13:46:52Z</dcterms:modified>
  <dc:identifier/>
  <cp:contentStatus/>
  <dc:language/>
  <cp:version/>
</cp:coreProperties>
</file>