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85" r:id="rId3"/>
    <p:sldId id="383" r:id="rId4"/>
    <p:sldId id="404" r:id="rId5"/>
    <p:sldId id="384" r:id="rId6"/>
    <p:sldId id="353" r:id="rId7"/>
    <p:sldId id="354" r:id="rId8"/>
    <p:sldId id="386" r:id="rId9"/>
    <p:sldId id="388" r:id="rId10"/>
    <p:sldId id="387" r:id="rId11"/>
    <p:sldId id="358" r:id="rId12"/>
    <p:sldId id="352" r:id="rId13"/>
    <p:sldId id="357" r:id="rId14"/>
    <p:sldId id="369" r:id="rId15"/>
    <p:sldId id="382" r:id="rId16"/>
    <p:sldId id="405" r:id="rId17"/>
    <p:sldId id="380" r:id="rId18"/>
    <p:sldId id="375" r:id="rId19"/>
    <p:sldId id="403" r:id="rId20"/>
    <p:sldId id="379" r:id="rId21"/>
    <p:sldId id="260" r:id="rId22"/>
  </p:sldIdLst>
  <p:sldSz cx="12192000" cy="6858000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А. Подун" initials="ЕАП" lastIdx="1" clrIdx="0">
    <p:extLst>
      <p:ext uri="{19B8F6BF-5375-455C-9EA6-DF929625EA0E}">
        <p15:presenceInfo xmlns:p15="http://schemas.microsoft.com/office/powerpoint/2012/main" userId="S-1-5-21-2607677355-1084326044-194126936-47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1E0FF"/>
    <a:srgbClr val="384780"/>
    <a:srgbClr val="D9E6FF"/>
    <a:srgbClr val="303E72"/>
    <a:srgbClr val="83CEE3"/>
    <a:srgbClr val="5CA2D9"/>
    <a:srgbClr val="4D7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6586" autoAdjust="0"/>
  </p:normalViewPr>
  <p:slideViewPr>
    <p:cSldViewPr snapToGrid="0">
      <p:cViewPr varScale="1">
        <p:scale>
          <a:sx n="110" d="100"/>
          <a:sy n="110" d="100"/>
        </p:scale>
        <p:origin x="105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FC80C8-FB79-4E65-B5D4-38D976FD9E7D}" type="doc">
      <dgm:prSet loTypeId="urn:microsoft.com/office/officeart/2005/8/layout/hList1" loCatId="list" qsTypeId="urn:microsoft.com/office/officeart/2005/8/quickstyle/3d2" qsCatId="3D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395E6C5B-377D-4708-B5B5-F074BDC73451}">
      <dgm:prSet phldrT="[Текст]"/>
      <dgm:spPr/>
      <dgm:t>
        <a:bodyPr/>
        <a:lstStyle/>
        <a:p>
          <a:r>
            <a:rPr lang="en-US" b="1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Правовое</a:t>
          </a:r>
          <a:r>
            <a:rPr lang="en-US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b="1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основание</a:t>
          </a:r>
          <a:endParaRPr lang="ru-RU" dirty="0">
            <a:solidFill>
              <a:srgbClr val="002060"/>
            </a:solidFill>
          </a:endParaRPr>
        </a:p>
      </dgm:t>
    </dgm:pt>
    <dgm:pt modelId="{A2C1C1B3-A816-40DA-AAAD-C2177687E916}" type="parTrans" cxnId="{F45DF18D-B822-4CC1-856D-9F6CF851391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E414803-4934-4E29-B015-ED7E4D5A7054}" type="sibTrans" cxnId="{F45DF18D-B822-4CC1-856D-9F6CF851391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17FC285-D374-4289-98CD-31184BC3767F}">
      <dgm:prSet phldrT="[Текст]"/>
      <dgm:spPr/>
      <dgm:t>
        <a:bodyPr anchor="ctr"/>
        <a:lstStyle/>
        <a:p>
          <a:pPr algn="ctr"/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ИУП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закреплено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статьей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34 ФЗ-273:</a:t>
          </a:r>
          <a:endParaRPr lang="ru-RU" dirty="0">
            <a:solidFill>
              <a:srgbClr val="002060"/>
            </a:solidFill>
          </a:endParaRPr>
        </a:p>
      </dgm:t>
    </dgm:pt>
    <dgm:pt modelId="{6C7E6E62-6117-4B46-9B82-77D2382D5262}" type="parTrans" cxnId="{F512F646-DE5C-4855-B62D-B388E8A3A4E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21B3BD6-06AA-4063-BC69-0C28473DF226}" type="sibTrans" cxnId="{F512F646-DE5C-4855-B62D-B388E8A3A4E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89526D5-190D-4515-869E-75B356504C31}">
      <dgm:prSet phldrT="[Текст]"/>
      <dgm:spPr/>
      <dgm:t>
        <a:bodyPr/>
        <a:lstStyle/>
        <a:p>
          <a:r>
            <a:rPr lang="en-US" b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 особенностей</a:t>
          </a:r>
          <a:endParaRPr lang="ru-RU" dirty="0">
            <a:solidFill>
              <a:srgbClr val="002060"/>
            </a:solidFill>
          </a:endParaRPr>
        </a:p>
      </dgm:t>
    </dgm:pt>
    <dgm:pt modelId="{AB11848B-8DA7-499E-8680-485E1B59C248}" type="parTrans" cxnId="{103746B3-C478-4D9A-9A5B-A3B04EF424D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3679056-BAF1-4FCE-94D8-6BC24241A6E1}" type="sibTrans" cxnId="{103746B3-C478-4D9A-9A5B-A3B04EF424D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2F9435D-6C23-4423-8A4C-C2B08A8E17A8}">
      <dgm:prSet phldrT="[Текст]"/>
      <dgm:spPr/>
      <dgm:t>
        <a:bodyPr anchor="ctr"/>
        <a:lstStyle/>
        <a:p>
          <a:pPr algn="ctr"/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оформляется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с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учетом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психофизического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развития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состояния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здоровья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обучающегося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чтобы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обеспечить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доступность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посильность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освоения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программы</a:t>
          </a:r>
          <a:endParaRPr lang="ru-RU" dirty="0">
            <a:solidFill>
              <a:srgbClr val="002060"/>
            </a:solidFill>
          </a:endParaRPr>
        </a:p>
      </dgm:t>
    </dgm:pt>
    <dgm:pt modelId="{A8FF20B0-3FC6-45C3-86C0-4447A2DD0187}" type="parTrans" cxnId="{DEE7A639-939C-49F1-909C-D7857EBD01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1EEA372-E008-4D15-9EBF-A7C822FEDBE5}" type="sibTrans" cxnId="{DEE7A639-939C-49F1-909C-D7857EBD01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0E49EF1-6094-4AFB-8265-54A5918E871C}">
      <dgm:prSet phldrT="[Текст]"/>
      <dgm:spPr/>
      <dgm:t>
        <a:bodyPr/>
        <a:lstStyle/>
        <a:p>
          <a:r>
            <a:rPr lang="en-US" b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Перераспределение часов</a:t>
          </a:r>
          <a:endParaRPr lang="ru-RU" dirty="0">
            <a:solidFill>
              <a:srgbClr val="002060"/>
            </a:solidFill>
          </a:endParaRPr>
        </a:p>
      </dgm:t>
    </dgm:pt>
    <dgm:pt modelId="{854F6508-4ADB-4C9B-A187-294793D82851}" type="parTrans" cxnId="{9C60A9FD-1C8F-4661-8FD1-B90603E5A13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60D73BB-B79A-4122-9188-CFFD6A467818}" type="sibTrans" cxnId="{9C60A9FD-1C8F-4661-8FD1-B90603E5A13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F114D73-6C82-4679-9153-AEFE66A68058}">
      <dgm:prSet phldrT="[Текст]"/>
      <dgm:spPr/>
      <dgm:t>
        <a:bodyPr anchor="ctr"/>
        <a:lstStyle/>
        <a:p>
          <a:pPr algn="ctr"/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Допустимо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усиление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русского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языка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математики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счет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части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формируемой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участниками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образовательных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отношений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если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отвечает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образовательным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задачам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ребенка</a:t>
          </a:r>
          <a:endParaRPr lang="ru-RU" dirty="0">
            <a:solidFill>
              <a:srgbClr val="002060"/>
            </a:solidFill>
          </a:endParaRPr>
        </a:p>
      </dgm:t>
    </dgm:pt>
    <dgm:pt modelId="{23403954-5A3A-4ADC-A093-9E20E063225A}" type="parTrans" cxnId="{735C1CDC-47CE-4EF2-A569-94F36253287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8F844B5-725A-47B1-80CA-2248BAE9B3A6}" type="sibTrans" cxnId="{735C1CDC-47CE-4EF2-A569-94F36253287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976306E-F73D-42F9-9CE9-6E97EFB72BB7}">
      <dgm:prSet phldrT="[Текст]"/>
      <dgm:spPr/>
      <dgm:t>
        <a:bodyPr/>
        <a:lstStyle/>
        <a:p>
          <a:r>
            <a:rPr lang="en-US" b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Гибкие решения</a:t>
          </a:r>
          <a:endParaRPr lang="ru-RU" dirty="0">
            <a:solidFill>
              <a:srgbClr val="002060"/>
            </a:solidFill>
          </a:endParaRPr>
        </a:p>
      </dgm:t>
    </dgm:pt>
    <dgm:pt modelId="{93344DEE-AC3A-434D-BF2A-4E88D0158482}" type="parTrans" cxnId="{99A771AD-3AE8-4A78-8CC7-91F9ABB0D05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8E57FCF-C503-4461-BC0E-005DF63BC38F}" type="sibTrans" cxnId="{99A771AD-3AE8-4A78-8CC7-91F9ABB0D05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1C82DE9-5D55-46EB-83BC-B979C6237E30}">
      <dgm:prSet phldrT="[Текст]"/>
      <dgm:spPr/>
      <dgm:t>
        <a:bodyPr anchor="ctr"/>
        <a:lstStyle/>
        <a:p>
          <a:pPr algn="ctr"/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может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нелинейное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расписание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индивидуальные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оценочные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средства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адаптационный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компонент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реализуемый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через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внеурочную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область</a:t>
          </a:r>
          <a:endParaRPr lang="ru-RU" dirty="0">
            <a:solidFill>
              <a:srgbClr val="002060"/>
            </a:solidFill>
          </a:endParaRPr>
        </a:p>
      </dgm:t>
    </dgm:pt>
    <dgm:pt modelId="{06B5E05D-C592-4A2C-B877-767F79A75898}" type="parTrans" cxnId="{986229AB-9FDD-484B-ACA9-14C17CF8F9C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307C436-B38C-4153-A89B-3AEEF9B642B5}" type="sibTrans" cxnId="{986229AB-9FDD-484B-ACA9-14C17CF8F9C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68E4FA7-45A7-43B6-A54E-E222FAB77AF5}">
      <dgm:prSet phldrT="[Текст]"/>
      <dgm:spPr/>
      <dgm:t>
        <a:bodyPr anchor="ctr"/>
        <a:lstStyle/>
        <a:p>
          <a:pPr algn="ctr"/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индивидуальному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учебному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плану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ускоренное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в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пределах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образовательной программы</a:t>
          </a:r>
          <a:endParaRPr lang="ru-RU" dirty="0">
            <a:solidFill>
              <a:srgbClr val="002060"/>
            </a:solidFill>
          </a:endParaRPr>
        </a:p>
      </dgm:t>
    </dgm:pt>
    <dgm:pt modelId="{5B3F4BA7-32CF-4F44-8B75-377C7AAEDB85}" type="parTrans" cxnId="{85F20D92-048C-4A10-981C-0B9A9D85AC90}">
      <dgm:prSet/>
      <dgm:spPr/>
      <dgm:t>
        <a:bodyPr/>
        <a:lstStyle/>
        <a:p>
          <a:endParaRPr lang="ru-RU"/>
        </a:p>
      </dgm:t>
    </dgm:pt>
    <dgm:pt modelId="{51D00D99-BF6E-4AE9-B089-ED294A4ADF1B}" type="sibTrans" cxnId="{85F20D92-048C-4A10-981C-0B9A9D85AC90}">
      <dgm:prSet/>
      <dgm:spPr/>
      <dgm:t>
        <a:bodyPr/>
        <a:lstStyle/>
        <a:p>
          <a:endParaRPr lang="ru-RU"/>
        </a:p>
      </dgm:t>
    </dgm:pt>
    <dgm:pt modelId="{D9B36281-C871-4D81-8715-B33A5C7B3C8A}" type="pres">
      <dgm:prSet presAssocID="{BAFC80C8-FB79-4E65-B5D4-38D976FD9E7D}" presName="Name0" presStyleCnt="0">
        <dgm:presLayoutVars>
          <dgm:dir/>
          <dgm:animLvl val="lvl"/>
          <dgm:resizeHandles val="exact"/>
        </dgm:presLayoutVars>
      </dgm:prSet>
      <dgm:spPr/>
    </dgm:pt>
    <dgm:pt modelId="{4FE4AE3E-18BC-4A32-A105-B02590005B64}" type="pres">
      <dgm:prSet presAssocID="{395E6C5B-377D-4708-B5B5-F074BDC73451}" presName="composite" presStyleCnt="0"/>
      <dgm:spPr/>
    </dgm:pt>
    <dgm:pt modelId="{958B0063-2182-4D31-883C-ED8A99A0DAD9}" type="pres">
      <dgm:prSet presAssocID="{395E6C5B-377D-4708-B5B5-F074BDC7345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64A2461-5D3E-4507-B705-ED5150C84495}" type="pres">
      <dgm:prSet presAssocID="{395E6C5B-377D-4708-B5B5-F074BDC73451}" presName="desTx" presStyleLbl="alignAccFollowNode1" presStyleIdx="0" presStyleCnt="4">
        <dgm:presLayoutVars>
          <dgm:bulletEnabled val="1"/>
        </dgm:presLayoutVars>
      </dgm:prSet>
      <dgm:spPr/>
    </dgm:pt>
    <dgm:pt modelId="{84F7AA80-9410-4951-B7B3-9F0642999C7B}" type="pres">
      <dgm:prSet presAssocID="{CE414803-4934-4E29-B015-ED7E4D5A7054}" presName="space" presStyleCnt="0"/>
      <dgm:spPr/>
    </dgm:pt>
    <dgm:pt modelId="{7440EDAC-3BC9-4240-AFF4-802915A9652C}" type="pres">
      <dgm:prSet presAssocID="{589526D5-190D-4515-869E-75B356504C31}" presName="composite" presStyleCnt="0"/>
      <dgm:spPr/>
    </dgm:pt>
    <dgm:pt modelId="{81EE06D7-B21D-49BE-AD9B-0A167ABF88F0}" type="pres">
      <dgm:prSet presAssocID="{589526D5-190D-4515-869E-75B356504C3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EDFB6F69-47FC-4F31-8550-E7B1797C3955}" type="pres">
      <dgm:prSet presAssocID="{589526D5-190D-4515-869E-75B356504C31}" presName="desTx" presStyleLbl="alignAccFollowNode1" presStyleIdx="1" presStyleCnt="4">
        <dgm:presLayoutVars>
          <dgm:bulletEnabled val="1"/>
        </dgm:presLayoutVars>
      </dgm:prSet>
      <dgm:spPr/>
    </dgm:pt>
    <dgm:pt modelId="{F131558D-E06E-4832-9268-495D4C187411}" type="pres">
      <dgm:prSet presAssocID="{23679056-BAF1-4FCE-94D8-6BC24241A6E1}" presName="space" presStyleCnt="0"/>
      <dgm:spPr/>
    </dgm:pt>
    <dgm:pt modelId="{D00C96D3-8E17-4EB2-8521-C24148A1CFBC}" type="pres">
      <dgm:prSet presAssocID="{A0E49EF1-6094-4AFB-8265-54A5918E871C}" presName="composite" presStyleCnt="0"/>
      <dgm:spPr/>
    </dgm:pt>
    <dgm:pt modelId="{C49D6898-A7A6-4B8C-8DFD-46E8F5BB9DFE}" type="pres">
      <dgm:prSet presAssocID="{A0E49EF1-6094-4AFB-8265-54A5918E871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C24797FD-B15A-4AA3-BC46-A6E3A64469BD}" type="pres">
      <dgm:prSet presAssocID="{A0E49EF1-6094-4AFB-8265-54A5918E871C}" presName="desTx" presStyleLbl="alignAccFollowNode1" presStyleIdx="2" presStyleCnt="4">
        <dgm:presLayoutVars>
          <dgm:bulletEnabled val="1"/>
        </dgm:presLayoutVars>
      </dgm:prSet>
      <dgm:spPr/>
    </dgm:pt>
    <dgm:pt modelId="{A4F29383-9D62-4DEB-8E44-5F984DFDF800}" type="pres">
      <dgm:prSet presAssocID="{060D73BB-B79A-4122-9188-CFFD6A467818}" presName="space" presStyleCnt="0"/>
      <dgm:spPr/>
    </dgm:pt>
    <dgm:pt modelId="{BBAD9E4B-934D-4240-AB1E-80764E509AB5}" type="pres">
      <dgm:prSet presAssocID="{3976306E-F73D-42F9-9CE9-6E97EFB72BB7}" presName="composite" presStyleCnt="0"/>
      <dgm:spPr/>
    </dgm:pt>
    <dgm:pt modelId="{4B5DBB68-6916-492E-AAF5-C64B048D9E1D}" type="pres">
      <dgm:prSet presAssocID="{3976306E-F73D-42F9-9CE9-6E97EFB72BB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8ABAF18-FB60-4613-92EF-E03074287E4E}" type="pres">
      <dgm:prSet presAssocID="{3976306E-F73D-42F9-9CE9-6E97EFB72BB7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66C7B90D-DA30-4F3B-AAB2-631297CC0A3C}" type="presOf" srcId="{EF114D73-6C82-4679-9153-AEFE66A68058}" destId="{C24797FD-B15A-4AA3-BC46-A6E3A64469BD}" srcOrd="0" destOrd="0" presId="urn:microsoft.com/office/officeart/2005/8/layout/hList1"/>
    <dgm:cxn modelId="{C6AD3A0F-7DA2-4CB7-ABAF-14E6774DC888}" type="presOf" srcId="{B17FC285-D374-4289-98CD-31184BC3767F}" destId="{964A2461-5D3E-4507-B705-ED5150C84495}" srcOrd="0" destOrd="0" presId="urn:microsoft.com/office/officeart/2005/8/layout/hList1"/>
    <dgm:cxn modelId="{E3BD0414-9B81-4D2D-9D6A-529BE00514B1}" type="presOf" srcId="{BAFC80C8-FB79-4E65-B5D4-38D976FD9E7D}" destId="{D9B36281-C871-4D81-8715-B33A5C7B3C8A}" srcOrd="0" destOrd="0" presId="urn:microsoft.com/office/officeart/2005/8/layout/hList1"/>
    <dgm:cxn modelId="{C7D22424-AA85-4E49-A624-BA72C24F8CB7}" type="presOf" srcId="{A0E49EF1-6094-4AFB-8265-54A5918E871C}" destId="{C49D6898-A7A6-4B8C-8DFD-46E8F5BB9DFE}" srcOrd="0" destOrd="0" presId="urn:microsoft.com/office/officeart/2005/8/layout/hList1"/>
    <dgm:cxn modelId="{8F8EC638-7052-470C-B135-E38AA1473D92}" type="presOf" srcId="{3976306E-F73D-42F9-9CE9-6E97EFB72BB7}" destId="{4B5DBB68-6916-492E-AAF5-C64B048D9E1D}" srcOrd="0" destOrd="0" presId="urn:microsoft.com/office/officeart/2005/8/layout/hList1"/>
    <dgm:cxn modelId="{DEE7A639-939C-49F1-909C-D7857EBD015C}" srcId="{589526D5-190D-4515-869E-75B356504C31}" destId="{E2F9435D-6C23-4423-8A4C-C2B08A8E17A8}" srcOrd="0" destOrd="0" parTransId="{A8FF20B0-3FC6-45C3-86C0-4447A2DD0187}" sibTransId="{D1EEA372-E008-4D15-9EBF-A7C822FEDBE5}"/>
    <dgm:cxn modelId="{F512F646-DE5C-4855-B62D-B388E8A3A4EA}" srcId="{395E6C5B-377D-4708-B5B5-F074BDC73451}" destId="{B17FC285-D374-4289-98CD-31184BC3767F}" srcOrd="0" destOrd="0" parTransId="{6C7E6E62-6117-4B46-9B82-77D2382D5262}" sibTransId="{A21B3BD6-06AA-4063-BC69-0C28473DF226}"/>
    <dgm:cxn modelId="{74D31B7A-D5C8-4315-8D68-03F75AEC711B}" type="presOf" srcId="{01C82DE9-5D55-46EB-83BC-B979C6237E30}" destId="{A8ABAF18-FB60-4613-92EF-E03074287E4E}" srcOrd="0" destOrd="0" presId="urn:microsoft.com/office/officeart/2005/8/layout/hList1"/>
    <dgm:cxn modelId="{5DA1488C-76A3-4DB4-843A-03C7F37FF0F7}" type="presOf" srcId="{395E6C5B-377D-4708-B5B5-F074BDC73451}" destId="{958B0063-2182-4D31-883C-ED8A99A0DAD9}" srcOrd="0" destOrd="0" presId="urn:microsoft.com/office/officeart/2005/8/layout/hList1"/>
    <dgm:cxn modelId="{F45DF18D-B822-4CC1-856D-9F6CF851391B}" srcId="{BAFC80C8-FB79-4E65-B5D4-38D976FD9E7D}" destId="{395E6C5B-377D-4708-B5B5-F074BDC73451}" srcOrd="0" destOrd="0" parTransId="{A2C1C1B3-A816-40DA-AAAD-C2177687E916}" sibTransId="{CE414803-4934-4E29-B015-ED7E4D5A7054}"/>
    <dgm:cxn modelId="{85F20D92-048C-4A10-981C-0B9A9D85AC90}" srcId="{395E6C5B-377D-4708-B5B5-F074BDC73451}" destId="{568E4FA7-45A7-43B6-A54E-E222FAB77AF5}" srcOrd="1" destOrd="0" parTransId="{5B3F4BA7-32CF-4F44-8B75-377C7AAEDB85}" sibTransId="{51D00D99-BF6E-4AE9-B089-ED294A4ADF1B}"/>
    <dgm:cxn modelId="{91554FA1-66A9-48FC-B4FD-AB1745D39944}" type="presOf" srcId="{E2F9435D-6C23-4423-8A4C-C2B08A8E17A8}" destId="{EDFB6F69-47FC-4F31-8550-E7B1797C3955}" srcOrd="0" destOrd="0" presId="urn:microsoft.com/office/officeart/2005/8/layout/hList1"/>
    <dgm:cxn modelId="{986229AB-9FDD-484B-ACA9-14C17CF8F9CB}" srcId="{3976306E-F73D-42F9-9CE9-6E97EFB72BB7}" destId="{01C82DE9-5D55-46EB-83BC-B979C6237E30}" srcOrd="0" destOrd="0" parTransId="{06B5E05D-C592-4A2C-B877-767F79A75898}" sibTransId="{8307C436-B38C-4153-A89B-3AEEF9B642B5}"/>
    <dgm:cxn modelId="{99A771AD-3AE8-4A78-8CC7-91F9ABB0D056}" srcId="{BAFC80C8-FB79-4E65-B5D4-38D976FD9E7D}" destId="{3976306E-F73D-42F9-9CE9-6E97EFB72BB7}" srcOrd="3" destOrd="0" parTransId="{93344DEE-AC3A-434D-BF2A-4E88D0158482}" sibTransId="{28E57FCF-C503-4461-BC0E-005DF63BC38F}"/>
    <dgm:cxn modelId="{103746B3-C478-4D9A-9A5B-A3B04EF424DC}" srcId="{BAFC80C8-FB79-4E65-B5D4-38D976FD9E7D}" destId="{589526D5-190D-4515-869E-75B356504C31}" srcOrd="1" destOrd="0" parTransId="{AB11848B-8DA7-499E-8680-485E1B59C248}" sibTransId="{23679056-BAF1-4FCE-94D8-6BC24241A6E1}"/>
    <dgm:cxn modelId="{3C8F6EC0-319A-4F43-989C-220B5A472795}" type="presOf" srcId="{568E4FA7-45A7-43B6-A54E-E222FAB77AF5}" destId="{964A2461-5D3E-4507-B705-ED5150C84495}" srcOrd="0" destOrd="1" presId="urn:microsoft.com/office/officeart/2005/8/layout/hList1"/>
    <dgm:cxn modelId="{F28DDED9-4F9B-47E1-AF3D-E97550A24735}" type="presOf" srcId="{589526D5-190D-4515-869E-75B356504C31}" destId="{81EE06D7-B21D-49BE-AD9B-0A167ABF88F0}" srcOrd="0" destOrd="0" presId="urn:microsoft.com/office/officeart/2005/8/layout/hList1"/>
    <dgm:cxn modelId="{735C1CDC-47CE-4EF2-A569-94F362532872}" srcId="{A0E49EF1-6094-4AFB-8265-54A5918E871C}" destId="{EF114D73-6C82-4679-9153-AEFE66A68058}" srcOrd="0" destOrd="0" parTransId="{23403954-5A3A-4ADC-A093-9E20E063225A}" sibTransId="{48F844B5-725A-47B1-80CA-2248BAE9B3A6}"/>
    <dgm:cxn modelId="{9C60A9FD-1C8F-4661-8FD1-B90603E5A139}" srcId="{BAFC80C8-FB79-4E65-B5D4-38D976FD9E7D}" destId="{A0E49EF1-6094-4AFB-8265-54A5918E871C}" srcOrd="2" destOrd="0" parTransId="{854F6508-4ADB-4C9B-A187-294793D82851}" sibTransId="{060D73BB-B79A-4122-9188-CFFD6A467818}"/>
    <dgm:cxn modelId="{8F3D471B-1D15-49DC-9814-3BCEC256884B}" type="presParOf" srcId="{D9B36281-C871-4D81-8715-B33A5C7B3C8A}" destId="{4FE4AE3E-18BC-4A32-A105-B02590005B64}" srcOrd="0" destOrd="0" presId="urn:microsoft.com/office/officeart/2005/8/layout/hList1"/>
    <dgm:cxn modelId="{F5166CA7-20B0-4D2E-9604-7A4E85230528}" type="presParOf" srcId="{4FE4AE3E-18BC-4A32-A105-B02590005B64}" destId="{958B0063-2182-4D31-883C-ED8A99A0DAD9}" srcOrd="0" destOrd="0" presId="urn:microsoft.com/office/officeart/2005/8/layout/hList1"/>
    <dgm:cxn modelId="{03A1B0F4-CBB4-4703-84D1-C4110EA481CF}" type="presParOf" srcId="{4FE4AE3E-18BC-4A32-A105-B02590005B64}" destId="{964A2461-5D3E-4507-B705-ED5150C84495}" srcOrd="1" destOrd="0" presId="urn:microsoft.com/office/officeart/2005/8/layout/hList1"/>
    <dgm:cxn modelId="{5AE94FEB-BB43-457F-9B52-F5625BA4F55E}" type="presParOf" srcId="{D9B36281-C871-4D81-8715-B33A5C7B3C8A}" destId="{84F7AA80-9410-4951-B7B3-9F0642999C7B}" srcOrd="1" destOrd="0" presId="urn:microsoft.com/office/officeart/2005/8/layout/hList1"/>
    <dgm:cxn modelId="{47423884-9104-4D83-B628-C0F0E6295D54}" type="presParOf" srcId="{D9B36281-C871-4D81-8715-B33A5C7B3C8A}" destId="{7440EDAC-3BC9-4240-AFF4-802915A9652C}" srcOrd="2" destOrd="0" presId="urn:microsoft.com/office/officeart/2005/8/layout/hList1"/>
    <dgm:cxn modelId="{189E3E59-FBC9-4FD6-AFA0-ADC046B795DE}" type="presParOf" srcId="{7440EDAC-3BC9-4240-AFF4-802915A9652C}" destId="{81EE06D7-B21D-49BE-AD9B-0A167ABF88F0}" srcOrd="0" destOrd="0" presId="urn:microsoft.com/office/officeart/2005/8/layout/hList1"/>
    <dgm:cxn modelId="{88120275-47E2-4502-B84F-CF267AB56740}" type="presParOf" srcId="{7440EDAC-3BC9-4240-AFF4-802915A9652C}" destId="{EDFB6F69-47FC-4F31-8550-E7B1797C3955}" srcOrd="1" destOrd="0" presId="urn:microsoft.com/office/officeart/2005/8/layout/hList1"/>
    <dgm:cxn modelId="{52395B7D-E9F6-4F60-8027-CC8ED02F92CD}" type="presParOf" srcId="{D9B36281-C871-4D81-8715-B33A5C7B3C8A}" destId="{F131558D-E06E-4832-9268-495D4C187411}" srcOrd="3" destOrd="0" presId="urn:microsoft.com/office/officeart/2005/8/layout/hList1"/>
    <dgm:cxn modelId="{2329BDB2-A494-44B6-8FC6-4E7DE9661EBB}" type="presParOf" srcId="{D9B36281-C871-4D81-8715-B33A5C7B3C8A}" destId="{D00C96D3-8E17-4EB2-8521-C24148A1CFBC}" srcOrd="4" destOrd="0" presId="urn:microsoft.com/office/officeart/2005/8/layout/hList1"/>
    <dgm:cxn modelId="{9C9F0D61-E40E-42E0-865B-203936CBA61C}" type="presParOf" srcId="{D00C96D3-8E17-4EB2-8521-C24148A1CFBC}" destId="{C49D6898-A7A6-4B8C-8DFD-46E8F5BB9DFE}" srcOrd="0" destOrd="0" presId="urn:microsoft.com/office/officeart/2005/8/layout/hList1"/>
    <dgm:cxn modelId="{B6A0D760-3763-4717-9BC7-5C9767C9E898}" type="presParOf" srcId="{D00C96D3-8E17-4EB2-8521-C24148A1CFBC}" destId="{C24797FD-B15A-4AA3-BC46-A6E3A64469BD}" srcOrd="1" destOrd="0" presId="urn:microsoft.com/office/officeart/2005/8/layout/hList1"/>
    <dgm:cxn modelId="{10546BFC-461F-45BE-A7A6-69433787B331}" type="presParOf" srcId="{D9B36281-C871-4D81-8715-B33A5C7B3C8A}" destId="{A4F29383-9D62-4DEB-8E44-5F984DFDF800}" srcOrd="5" destOrd="0" presId="urn:microsoft.com/office/officeart/2005/8/layout/hList1"/>
    <dgm:cxn modelId="{03215CC5-CB5E-4E4A-A3A3-B17C46A9589F}" type="presParOf" srcId="{D9B36281-C871-4D81-8715-B33A5C7B3C8A}" destId="{BBAD9E4B-934D-4240-AB1E-80764E509AB5}" srcOrd="6" destOrd="0" presId="urn:microsoft.com/office/officeart/2005/8/layout/hList1"/>
    <dgm:cxn modelId="{007FADCA-7995-4D90-B188-518F6F9C078F}" type="presParOf" srcId="{BBAD9E4B-934D-4240-AB1E-80764E509AB5}" destId="{4B5DBB68-6916-492E-AAF5-C64B048D9E1D}" srcOrd="0" destOrd="0" presId="urn:microsoft.com/office/officeart/2005/8/layout/hList1"/>
    <dgm:cxn modelId="{86A403B0-D2DE-4A34-904E-D63DF3AEF1E5}" type="presParOf" srcId="{BBAD9E4B-934D-4240-AB1E-80764E509AB5}" destId="{A8ABAF18-FB60-4613-92EF-E03074287E4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E7393B-D3F3-4894-A4F1-CAC91ED43B0E}" type="doc">
      <dgm:prSet loTypeId="urn:microsoft.com/office/officeart/2005/8/layout/pList2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2843FD4C-C6D9-46AC-81D9-DA25C03E1061}">
      <dgm:prSet phldrT="[Текст]" custT="1"/>
      <dgm:spPr>
        <a:solidFill>
          <a:srgbClr val="D9E6FF"/>
        </a:solidFill>
        <a:ln>
          <a:solidFill>
            <a:srgbClr val="002060"/>
          </a:solidFill>
        </a:ln>
      </dgm:spPr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7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по </a:t>
          </a:r>
          <a:r>
            <a:rPr lang="ru-RU" altLang="ru-RU" sz="18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организации</a:t>
          </a:r>
          <a:r>
            <a:rPr lang="ru-RU" altLang="ru-RU" sz="17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 цикла </a:t>
          </a:r>
          <a:endParaRPr lang="ru-RU" altLang="ru-RU" sz="1700" b="1" dirty="0">
            <a:solidFill>
              <a:srgbClr val="002060"/>
            </a:solidFill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внеурочных занятий </a:t>
          </a:r>
          <a:r>
            <a:rPr kumimoji="0" lang="ru-RU" altLang="ru-RU" sz="1700" b="1" i="0" u="none" strike="noStrike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«Разговоры о важном» </a:t>
          </a: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для обучающихся с нарушением слуха,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нарушением зрения, нарушением интеллекта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и сценарии занятий</a:t>
          </a:r>
          <a:endParaRPr lang="ru-RU" sz="1700" b="1" dirty="0">
            <a:solidFill>
              <a:srgbClr val="002060"/>
            </a:solidFill>
          </a:endParaRPr>
        </a:p>
      </dgm:t>
    </dgm:pt>
    <dgm:pt modelId="{47D574B0-4C81-4408-B39B-76B179059F5E}" type="parTrans" cxnId="{F1E221EF-1820-42C8-B61B-D99947BC19FD}">
      <dgm:prSet/>
      <dgm:spPr/>
      <dgm:t>
        <a:bodyPr/>
        <a:lstStyle/>
        <a:p>
          <a:endParaRPr lang="ru-RU"/>
        </a:p>
      </dgm:t>
    </dgm:pt>
    <dgm:pt modelId="{00C9A074-4A9D-4E72-840F-0AE1D40DFFD7}" type="sibTrans" cxnId="{F1E221EF-1820-42C8-B61B-D99947BC19FD}">
      <dgm:prSet/>
      <dgm:spPr/>
      <dgm:t>
        <a:bodyPr/>
        <a:lstStyle/>
        <a:p>
          <a:endParaRPr lang="ru-RU"/>
        </a:p>
      </dgm:t>
    </dgm:pt>
    <dgm:pt modelId="{8D3BE866-171F-4731-B39B-A60DB669E7C3}">
      <dgm:prSet phldrT="[Текст]" custT="1"/>
      <dgm:spPr>
        <a:solidFill>
          <a:srgbClr val="D9E6FF"/>
        </a:solidFill>
        <a:ln>
          <a:solidFill>
            <a:srgbClr val="002060"/>
          </a:solidFill>
        </a:ln>
      </dgm:spPr>
      <dgm:t>
        <a:bodyPr/>
        <a:lstStyle/>
        <a:p>
          <a:pPr marL="0" lvl="0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i="0" dirty="0">
              <a:solidFill>
                <a:srgbClr val="002060"/>
              </a:solidFill>
            </a:rPr>
            <a:t>Конструктор программно-методического обеспечения</a:t>
          </a:r>
          <a:br>
            <a:rPr lang="ru-RU" sz="2000" dirty="0">
              <a:solidFill>
                <a:srgbClr val="002060"/>
              </a:solidFill>
            </a:rPr>
          </a:br>
          <a:r>
            <a:rPr lang="ru-RU" sz="2000" b="1" i="0" dirty="0">
              <a:solidFill>
                <a:srgbClr val="002060"/>
              </a:solidFill>
            </a:rPr>
            <a:t>формирования функциональной грамотности: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i="0" dirty="0">
              <a:solidFill>
                <a:srgbClr val="FF0000"/>
              </a:solidFill>
            </a:rPr>
            <a:t>Финансовая грамотность</a:t>
          </a:r>
        </a:p>
        <a:p>
          <a:pPr marL="0" marR="0" lvl="0" indent="0" defTabSz="8890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i="0" dirty="0">
              <a:solidFill>
                <a:srgbClr val="FF0000"/>
              </a:solidFill>
            </a:rPr>
            <a:t>Цифровая грамотность</a:t>
          </a:r>
        </a:p>
        <a:p>
          <a:pPr marL="0" marR="0" lvl="0" indent="0" defTabSz="8890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i="0" dirty="0">
              <a:solidFill>
                <a:srgbClr val="FF0000"/>
              </a:solidFill>
            </a:rPr>
            <a:t>Читательская грамотность</a:t>
          </a:r>
        </a:p>
        <a:p>
          <a:pPr marL="0" lvl="0" defTabSz="889000">
            <a:spcBef>
              <a:spcPct val="0"/>
            </a:spcBef>
            <a:buNone/>
          </a:pPr>
          <a:endParaRPr lang="ru-RU" sz="1800" b="1" i="0" dirty="0">
            <a:solidFill>
              <a:srgbClr val="C00000"/>
            </a:solidFill>
          </a:endParaRPr>
        </a:p>
        <a:p>
          <a:pPr marL="0" lvl="0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dirty="0">
            <a:solidFill>
              <a:srgbClr val="002060"/>
            </a:solidFill>
          </a:endParaRPr>
        </a:p>
      </dgm:t>
    </dgm:pt>
    <dgm:pt modelId="{16A60D04-81E0-446B-998D-0606B9325C27}" type="parTrans" cxnId="{7A63B38A-8442-40C3-98FF-BDF569D0FB1B}">
      <dgm:prSet/>
      <dgm:spPr/>
      <dgm:t>
        <a:bodyPr/>
        <a:lstStyle/>
        <a:p>
          <a:endParaRPr lang="ru-RU"/>
        </a:p>
      </dgm:t>
    </dgm:pt>
    <dgm:pt modelId="{A5C61B66-598F-4F0A-B5F2-D3F5A082029E}" type="sibTrans" cxnId="{7A63B38A-8442-40C3-98FF-BDF569D0FB1B}">
      <dgm:prSet/>
      <dgm:spPr/>
      <dgm:t>
        <a:bodyPr/>
        <a:lstStyle/>
        <a:p>
          <a:endParaRPr lang="ru-RU"/>
        </a:p>
      </dgm:t>
    </dgm:pt>
    <dgm:pt modelId="{D2C08ABE-C352-4088-AE59-4FDA3DAB298F}">
      <dgm:prSet phldrT="[Текст]" custT="1"/>
      <dgm:spPr>
        <a:solidFill>
          <a:srgbClr val="D9E6FF"/>
        </a:solidFill>
        <a:ln>
          <a:solidFill>
            <a:srgbClr val="002060"/>
          </a:solidFill>
        </a:ln>
      </dgm:spPr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для организации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воспитательной деятельности обучающихся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по адаптированным программам при реализации программы развития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социальной активности обучающихся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начальных классов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«Орлята России» </a:t>
          </a:r>
          <a:endParaRPr lang="ru-RU" sz="1700" b="1" dirty="0">
            <a:solidFill>
              <a:srgbClr val="FF0000"/>
            </a:solidFill>
          </a:endParaRPr>
        </a:p>
      </dgm:t>
    </dgm:pt>
    <dgm:pt modelId="{71E4336F-A81D-4124-BF48-DB49501B0D3C}" type="parTrans" cxnId="{AB9604DF-11E0-4871-86CF-313F775B610A}">
      <dgm:prSet/>
      <dgm:spPr/>
      <dgm:t>
        <a:bodyPr/>
        <a:lstStyle/>
        <a:p>
          <a:endParaRPr lang="ru-RU"/>
        </a:p>
      </dgm:t>
    </dgm:pt>
    <dgm:pt modelId="{0861E85E-D95D-479F-AB3D-E6C98FCE0801}" type="sibTrans" cxnId="{AB9604DF-11E0-4871-86CF-313F775B610A}">
      <dgm:prSet/>
      <dgm:spPr/>
      <dgm:t>
        <a:bodyPr/>
        <a:lstStyle/>
        <a:p>
          <a:endParaRPr lang="ru-RU"/>
        </a:p>
      </dgm:t>
    </dgm:pt>
    <dgm:pt modelId="{1DD61E6B-15FE-43CB-B5F6-CAD6267B2901}" type="pres">
      <dgm:prSet presAssocID="{83E7393B-D3F3-4894-A4F1-CAC91ED43B0E}" presName="Name0" presStyleCnt="0">
        <dgm:presLayoutVars>
          <dgm:dir/>
          <dgm:resizeHandles val="exact"/>
        </dgm:presLayoutVars>
      </dgm:prSet>
      <dgm:spPr/>
    </dgm:pt>
    <dgm:pt modelId="{F6A7CFBE-5C75-4B18-83EC-F0CD9C249D92}" type="pres">
      <dgm:prSet presAssocID="{83E7393B-D3F3-4894-A4F1-CAC91ED43B0E}" presName="bkgdShp" presStyleLbl="alignAccFollowNode1" presStyleIdx="0" presStyleCnt="1" custScaleY="43750" custLinFactNeighborY="-22396"/>
      <dgm:spPr>
        <a:solidFill>
          <a:srgbClr val="002060">
            <a:alpha val="89804"/>
          </a:srgbClr>
        </a:solidFill>
      </dgm:spPr>
    </dgm:pt>
    <dgm:pt modelId="{9A327C78-F7BD-4B13-94AC-82FCEEE6F162}" type="pres">
      <dgm:prSet presAssocID="{83E7393B-D3F3-4894-A4F1-CAC91ED43B0E}" presName="linComp" presStyleCnt="0"/>
      <dgm:spPr/>
    </dgm:pt>
    <dgm:pt modelId="{AFC73DF0-12C9-42D6-A652-111B482B01DD}" type="pres">
      <dgm:prSet presAssocID="{2843FD4C-C6D9-46AC-81D9-DA25C03E1061}" presName="compNode" presStyleCnt="0"/>
      <dgm:spPr/>
    </dgm:pt>
    <dgm:pt modelId="{F30AE888-023A-4067-9F0F-4610D461ED8E}" type="pres">
      <dgm:prSet presAssocID="{2843FD4C-C6D9-46AC-81D9-DA25C03E1061}" presName="node" presStyleLbl="node1" presStyleIdx="0" presStyleCnt="3" custScaleY="115172" custLinFactNeighborX="-2816" custLinFactNeighborY="-10547">
        <dgm:presLayoutVars>
          <dgm:bulletEnabled val="1"/>
        </dgm:presLayoutVars>
      </dgm:prSet>
      <dgm:spPr>
        <a:prstGeom prst="roundRect">
          <a:avLst/>
        </a:prstGeom>
      </dgm:spPr>
    </dgm:pt>
    <dgm:pt modelId="{27A62C08-AFA6-4874-9374-45B226D770D7}" type="pres">
      <dgm:prSet presAssocID="{2843FD4C-C6D9-46AC-81D9-DA25C03E1061}" presName="invisiNode" presStyleLbl="node1" presStyleIdx="0" presStyleCnt="3"/>
      <dgm:spPr/>
    </dgm:pt>
    <dgm:pt modelId="{0C24BF8D-978F-4DA9-9072-294F0671B142}" type="pres">
      <dgm:prSet presAssocID="{2843FD4C-C6D9-46AC-81D9-DA25C03E1061}" presName="imagNode" presStyleLbl="fgImgPlace1" presStyleIdx="0" presStyleCnt="3" custScaleX="55058" custScaleY="79502" custLinFactNeighborX="-1597" custLinFactNeighborY="-28764"/>
      <dgm:spPr/>
    </dgm:pt>
    <dgm:pt modelId="{5249AA07-6A04-40AA-BBA1-81B454E1478F}" type="pres">
      <dgm:prSet presAssocID="{00C9A074-4A9D-4E72-840F-0AE1D40DFFD7}" presName="sibTrans" presStyleLbl="sibTrans2D1" presStyleIdx="0" presStyleCnt="0"/>
      <dgm:spPr/>
    </dgm:pt>
    <dgm:pt modelId="{701A3556-B172-4DEC-8852-71A5F2DDED5A}" type="pres">
      <dgm:prSet presAssocID="{8D3BE866-171F-4731-B39B-A60DB669E7C3}" presName="compNode" presStyleCnt="0"/>
      <dgm:spPr/>
    </dgm:pt>
    <dgm:pt modelId="{B78EEDFC-215A-4432-A46B-8A23F589B9E3}" type="pres">
      <dgm:prSet presAssocID="{8D3BE866-171F-4731-B39B-A60DB669E7C3}" presName="node" presStyleLbl="node1" presStyleIdx="1" presStyleCnt="3" custScaleY="114104" custLinFactNeighborX="2033" custLinFactNeighborY="-11185">
        <dgm:presLayoutVars>
          <dgm:bulletEnabled val="1"/>
        </dgm:presLayoutVars>
      </dgm:prSet>
      <dgm:spPr>
        <a:prstGeom prst="roundRect">
          <a:avLst/>
        </a:prstGeom>
      </dgm:spPr>
    </dgm:pt>
    <dgm:pt modelId="{4ED5A345-2AD1-46AA-B8A9-ACFD8682A213}" type="pres">
      <dgm:prSet presAssocID="{8D3BE866-171F-4731-B39B-A60DB669E7C3}" presName="invisiNode" presStyleLbl="node1" presStyleIdx="1" presStyleCnt="3"/>
      <dgm:spPr/>
    </dgm:pt>
    <dgm:pt modelId="{97F9B6A1-035B-4F65-B42E-3E15EE344714}" type="pres">
      <dgm:prSet presAssocID="{8D3BE866-171F-4731-B39B-A60DB669E7C3}" presName="imagNode" presStyleLbl="fgImgPlace1" presStyleIdx="1" presStyleCnt="3" custScaleX="61867" custScaleY="78835" custLinFactNeighborX="-2318" custLinFactNeighborY="-25018"/>
      <dgm:spPr/>
    </dgm:pt>
    <dgm:pt modelId="{3E22B7BB-6665-46C4-AB30-3A6B69E2AE3C}" type="pres">
      <dgm:prSet presAssocID="{A5C61B66-598F-4F0A-B5F2-D3F5A082029E}" presName="sibTrans" presStyleLbl="sibTrans2D1" presStyleIdx="0" presStyleCnt="0"/>
      <dgm:spPr/>
    </dgm:pt>
    <dgm:pt modelId="{F545B8FA-C012-48BA-90A8-856055AAA93A}" type="pres">
      <dgm:prSet presAssocID="{D2C08ABE-C352-4088-AE59-4FDA3DAB298F}" presName="compNode" presStyleCnt="0"/>
      <dgm:spPr/>
    </dgm:pt>
    <dgm:pt modelId="{56B7661A-A408-4F53-9BED-DCDE1C34D066}" type="pres">
      <dgm:prSet presAssocID="{D2C08ABE-C352-4088-AE59-4FDA3DAB298F}" presName="node" presStyleLbl="node1" presStyleIdx="2" presStyleCnt="3" custScaleX="108646" custScaleY="113176" custLinFactNeighborX="5750" custLinFactNeighborY="-12313">
        <dgm:presLayoutVars>
          <dgm:bulletEnabled val="1"/>
        </dgm:presLayoutVars>
      </dgm:prSet>
      <dgm:spPr>
        <a:prstGeom prst="roundRect">
          <a:avLst/>
        </a:prstGeom>
      </dgm:spPr>
    </dgm:pt>
    <dgm:pt modelId="{80F2B9FF-C3B3-4B3F-9424-0A401041A385}" type="pres">
      <dgm:prSet presAssocID="{D2C08ABE-C352-4088-AE59-4FDA3DAB298F}" presName="invisiNode" presStyleLbl="node1" presStyleIdx="2" presStyleCnt="3"/>
      <dgm:spPr/>
    </dgm:pt>
    <dgm:pt modelId="{0EC02E7C-39AB-41B8-9D76-8A57CAB59E15}" type="pres">
      <dgm:prSet presAssocID="{D2C08ABE-C352-4088-AE59-4FDA3DAB298F}" presName="imagNode" presStyleLbl="fgImgPlace1" presStyleIdx="2" presStyleCnt="3" custScaleX="66119" custScaleY="81469" custLinFactNeighborX="3833" custLinFactNeighborY="-26633"/>
      <dgm:spPr/>
    </dgm:pt>
  </dgm:ptLst>
  <dgm:cxnLst>
    <dgm:cxn modelId="{B6D5464D-C925-48A8-9B8D-99C5BC20F624}" type="presOf" srcId="{A5C61B66-598F-4F0A-B5F2-D3F5A082029E}" destId="{3E22B7BB-6665-46C4-AB30-3A6B69E2AE3C}" srcOrd="0" destOrd="0" presId="urn:microsoft.com/office/officeart/2005/8/layout/pList2"/>
    <dgm:cxn modelId="{7A63B38A-8442-40C3-98FF-BDF569D0FB1B}" srcId="{83E7393B-D3F3-4894-A4F1-CAC91ED43B0E}" destId="{8D3BE866-171F-4731-B39B-A60DB669E7C3}" srcOrd="1" destOrd="0" parTransId="{16A60D04-81E0-446B-998D-0606B9325C27}" sibTransId="{A5C61B66-598F-4F0A-B5F2-D3F5A082029E}"/>
    <dgm:cxn modelId="{1E39CAA1-BAC4-4BB4-BFE2-99E8B3C2C6DB}" type="presOf" srcId="{00C9A074-4A9D-4E72-840F-0AE1D40DFFD7}" destId="{5249AA07-6A04-40AA-BBA1-81B454E1478F}" srcOrd="0" destOrd="0" presId="urn:microsoft.com/office/officeart/2005/8/layout/pList2"/>
    <dgm:cxn modelId="{EBC987A7-D2D2-431C-A0D4-8FF1DD849E4A}" type="presOf" srcId="{D2C08ABE-C352-4088-AE59-4FDA3DAB298F}" destId="{56B7661A-A408-4F53-9BED-DCDE1C34D066}" srcOrd="0" destOrd="0" presId="urn:microsoft.com/office/officeart/2005/8/layout/pList2"/>
    <dgm:cxn modelId="{7B1023BB-5F80-4DBB-B144-B287BE3427DD}" type="presOf" srcId="{2843FD4C-C6D9-46AC-81D9-DA25C03E1061}" destId="{F30AE888-023A-4067-9F0F-4610D461ED8E}" srcOrd="0" destOrd="0" presId="urn:microsoft.com/office/officeart/2005/8/layout/pList2"/>
    <dgm:cxn modelId="{AB9604DF-11E0-4871-86CF-313F775B610A}" srcId="{83E7393B-D3F3-4894-A4F1-CAC91ED43B0E}" destId="{D2C08ABE-C352-4088-AE59-4FDA3DAB298F}" srcOrd="2" destOrd="0" parTransId="{71E4336F-A81D-4124-BF48-DB49501B0D3C}" sibTransId="{0861E85E-D95D-479F-AB3D-E6C98FCE0801}"/>
    <dgm:cxn modelId="{F1E221EF-1820-42C8-B61B-D99947BC19FD}" srcId="{83E7393B-D3F3-4894-A4F1-CAC91ED43B0E}" destId="{2843FD4C-C6D9-46AC-81D9-DA25C03E1061}" srcOrd="0" destOrd="0" parTransId="{47D574B0-4C81-4408-B39B-76B179059F5E}" sibTransId="{00C9A074-4A9D-4E72-840F-0AE1D40DFFD7}"/>
    <dgm:cxn modelId="{C88B3FEF-AAAC-4123-8906-0A7C9751E3ED}" type="presOf" srcId="{8D3BE866-171F-4731-B39B-A60DB669E7C3}" destId="{B78EEDFC-215A-4432-A46B-8A23F589B9E3}" srcOrd="0" destOrd="0" presId="urn:microsoft.com/office/officeart/2005/8/layout/pList2"/>
    <dgm:cxn modelId="{6EA188F9-FE3C-4404-9783-B3630A801567}" type="presOf" srcId="{83E7393B-D3F3-4894-A4F1-CAC91ED43B0E}" destId="{1DD61E6B-15FE-43CB-B5F6-CAD6267B2901}" srcOrd="0" destOrd="0" presId="urn:microsoft.com/office/officeart/2005/8/layout/pList2"/>
    <dgm:cxn modelId="{10554953-4C73-473B-AD94-8D55FB4F5358}" type="presParOf" srcId="{1DD61E6B-15FE-43CB-B5F6-CAD6267B2901}" destId="{F6A7CFBE-5C75-4B18-83EC-F0CD9C249D92}" srcOrd="0" destOrd="0" presId="urn:microsoft.com/office/officeart/2005/8/layout/pList2"/>
    <dgm:cxn modelId="{75ED5D66-E6B5-4D13-AE94-3FEC7DB854CB}" type="presParOf" srcId="{1DD61E6B-15FE-43CB-B5F6-CAD6267B2901}" destId="{9A327C78-F7BD-4B13-94AC-82FCEEE6F162}" srcOrd="1" destOrd="0" presId="urn:microsoft.com/office/officeart/2005/8/layout/pList2"/>
    <dgm:cxn modelId="{D3FF171C-58DE-4674-BCE4-1361F1380027}" type="presParOf" srcId="{9A327C78-F7BD-4B13-94AC-82FCEEE6F162}" destId="{AFC73DF0-12C9-42D6-A652-111B482B01DD}" srcOrd="0" destOrd="0" presId="urn:microsoft.com/office/officeart/2005/8/layout/pList2"/>
    <dgm:cxn modelId="{F9B8B3D1-D07D-47E8-A88E-1AA23089B721}" type="presParOf" srcId="{AFC73DF0-12C9-42D6-A652-111B482B01DD}" destId="{F30AE888-023A-4067-9F0F-4610D461ED8E}" srcOrd="0" destOrd="0" presId="urn:microsoft.com/office/officeart/2005/8/layout/pList2"/>
    <dgm:cxn modelId="{CA1A31E4-58D6-43D2-9BE2-C19F334E900A}" type="presParOf" srcId="{AFC73DF0-12C9-42D6-A652-111B482B01DD}" destId="{27A62C08-AFA6-4874-9374-45B226D770D7}" srcOrd="1" destOrd="0" presId="urn:microsoft.com/office/officeart/2005/8/layout/pList2"/>
    <dgm:cxn modelId="{7F8CCB5B-7ADD-45DA-9A36-2F488C1D2F2A}" type="presParOf" srcId="{AFC73DF0-12C9-42D6-A652-111B482B01DD}" destId="{0C24BF8D-978F-4DA9-9072-294F0671B142}" srcOrd="2" destOrd="0" presId="urn:microsoft.com/office/officeart/2005/8/layout/pList2"/>
    <dgm:cxn modelId="{998A32F3-7781-4CFE-B860-3EC26FDB143D}" type="presParOf" srcId="{9A327C78-F7BD-4B13-94AC-82FCEEE6F162}" destId="{5249AA07-6A04-40AA-BBA1-81B454E1478F}" srcOrd="1" destOrd="0" presId="urn:microsoft.com/office/officeart/2005/8/layout/pList2"/>
    <dgm:cxn modelId="{91042D12-57AB-40CB-9F8D-8480B0BACE49}" type="presParOf" srcId="{9A327C78-F7BD-4B13-94AC-82FCEEE6F162}" destId="{701A3556-B172-4DEC-8852-71A5F2DDED5A}" srcOrd="2" destOrd="0" presId="urn:microsoft.com/office/officeart/2005/8/layout/pList2"/>
    <dgm:cxn modelId="{ED7BA316-BF21-4D2D-A766-AC72D9FF68B9}" type="presParOf" srcId="{701A3556-B172-4DEC-8852-71A5F2DDED5A}" destId="{B78EEDFC-215A-4432-A46B-8A23F589B9E3}" srcOrd="0" destOrd="0" presId="urn:microsoft.com/office/officeart/2005/8/layout/pList2"/>
    <dgm:cxn modelId="{FDEBD720-94EB-4F77-9F0B-5C876418CC24}" type="presParOf" srcId="{701A3556-B172-4DEC-8852-71A5F2DDED5A}" destId="{4ED5A345-2AD1-46AA-B8A9-ACFD8682A213}" srcOrd="1" destOrd="0" presId="urn:microsoft.com/office/officeart/2005/8/layout/pList2"/>
    <dgm:cxn modelId="{E12FADF3-03DC-437A-A985-27A9518EFB4A}" type="presParOf" srcId="{701A3556-B172-4DEC-8852-71A5F2DDED5A}" destId="{97F9B6A1-035B-4F65-B42E-3E15EE344714}" srcOrd="2" destOrd="0" presId="urn:microsoft.com/office/officeart/2005/8/layout/pList2"/>
    <dgm:cxn modelId="{2D7A1121-11D1-47D9-AA5E-79AC045CBEC6}" type="presParOf" srcId="{9A327C78-F7BD-4B13-94AC-82FCEEE6F162}" destId="{3E22B7BB-6665-46C4-AB30-3A6B69E2AE3C}" srcOrd="3" destOrd="0" presId="urn:microsoft.com/office/officeart/2005/8/layout/pList2"/>
    <dgm:cxn modelId="{82D61BE9-EAC8-443C-8FE7-09A6AED8B978}" type="presParOf" srcId="{9A327C78-F7BD-4B13-94AC-82FCEEE6F162}" destId="{F545B8FA-C012-48BA-90A8-856055AAA93A}" srcOrd="4" destOrd="0" presId="urn:microsoft.com/office/officeart/2005/8/layout/pList2"/>
    <dgm:cxn modelId="{A10A9B2D-B9B7-4CF5-9A8E-1A240698FB02}" type="presParOf" srcId="{F545B8FA-C012-48BA-90A8-856055AAA93A}" destId="{56B7661A-A408-4F53-9BED-DCDE1C34D066}" srcOrd="0" destOrd="0" presId="urn:microsoft.com/office/officeart/2005/8/layout/pList2"/>
    <dgm:cxn modelId="{7E244C36-82A2-4AF8-95E5-AA0F0045694E}" type="presParOf" srcId="{F545B8FA-C012-48BA-90A8-856055AAA93A}" destId="{80F2B9FF-C3B3-4B3F-9424-0A401041A385}" srcOrd="1" destOrd="0" presId="urn:microsoft.com/office/officeart/2005/8/layout/pList2"/>
    <dgm:cxn modelId="{F20CE219-5D53-44D6-B0C2-ABD43FEA8D67}" type="presParOf" srcId="{F545B8FA-C012-48BA-90A8-856055AAA93A}" destId="{0EC02E7C-39AB-41B8-9D76-8A57CAB59E15}" srcOrd="2" destOrd="0" presId="urn:microsoft.com/office/officeart/2005/8/layout/pList2"/>
  </dgm:cxnLst>
  <dgm:bg/>
  <dgm:whole>
    <a:ln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B0063-2182-4D31-883C-ED8A99A0DAD9}">
      <dsp:nvSpPr>
        <dsp:cNvPr id="0" name=""/>
        <dsp:cNvSpPr/>
      </dsp:nvSpPr>
      <dsp:spPr>
        <a:xfrm>
          <a:off x="4353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Правовое</a:t>
          </a:r>
          <a:r>
            <a:rPr lang="en-US" sz="1300" b="1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основание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4353" y="82254"/>
        <a:ext cx="2617764" cy="374400"/>
      </dsp:txXfrm>
    </dsp:sp>
    <dsp:sp modelId="{964A2461-5D3E-4507-B705-ED5150C84495}">
      <dsp:nvSpPr>
        <dsp:cNvPr id="0" name=""/>
        <dsp:cNvSpPr/>
      </dsp:nvSpPr>
      <dsp:spPr>
        <a:xfrm>
          <a:off x="4353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ИУП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закреплено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статьей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34 ФЗ-273:</a:t>
          </a:r>
          <a:endParaRPr lang="ru-RU" sz="1300" kern="1200" dirty="0">
            <a:solidFill>
              <a:srgbClr val="002060"/>
            </a:solidFill>
          </a:endParaRP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индивидуальному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учебному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плану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ускоренное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в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пределах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образовательной программы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4353" y="456654"/>
        <a:ext cx="2617764" cy="1605824"/>
      </dsp:txXfrm>
    </dsp:sp>
    <dsp:sp modelId="{81EE06D7-B21D-49BE-AD9B-0A167ABF88F0}">
      <dsp:nvSpPr>
        <dsp:cNvPr id="0" name=""/>
        <dsp:cNvSpPr/>
      </dsp:nvSpPr>
      <dsp:spPr>
        <a:xfrm>
          <a:off x="2988604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 особенностей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2988604" y="82254"/>
        <a:ext cx="2617764" cy="374400"/>
      </dsp:txXfrm>
    </dsp:sp>
    <dsp:sp modelId="{EDFB6F69-47FC-4F31-8550-E7B1797C3955}">
      <dsp:nvSpPr>
        <dsp:cNvPr id="0" name=""/>
        <dsp:cNvSpPr/>
      </dsp:nvSpPr>
      <dsp:spPr>
        <a:xfrm>
          <a:off x="2988604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оформляется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с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учетом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психофизического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развития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состояния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здоровья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обучающегося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чтобы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обеспечить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доступность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посильность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освоения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программы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2988604" y="456654"/>
        <a:ext cx="2617764" cy="1605824"/>
      </dsp:txXfrm>
    </dsp:sp>
    <dsp:sp modelId="{C49D6898-A7A6-4B8C-8DFD-46E8F5BB9DFE}">
      <dsp:nvSpPr>
        <dsp:cNvPr id="0" name=""/>
        <dsp:cNvSpPr/>
      </dsp:nvSpPr>
      <dsp:spPr>
        <a:xfrm>
          <a:off x="5972855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Перераспределение часов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5972855" y="82254"/>
        <a:ext cx="2617764" cy="374400"/>
      </dsp:txXfrm>
    </dsp:sp>
    <dsp:sp modelId="{C24797FD-B15A-4AA3-BC46-A6E3A64469BD}">
      <dsp:nvSpPr>
        <dsp:cNvPr id="0" name=""/>
        <dsp:cNvSpPr/>
      </dsp:nvSpPr>
      <dsp:spPr>
        <a:xfrm>
          <a:off x="5972855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Допустимо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усиление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русского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языка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математики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счет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части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формируемой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участниками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образовательных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отношений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если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отвечает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образовательным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задачам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ребенка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5972855" y="456654"/>
        <a:ext cx="2617764" cy="1605824"/>
      </dsp:txXfrm>
    </dsp:sp>
    <dsp:sp modelId="{4B5DBB68-6916-492E-AAF5-C64B048D9E1D}">
      <dsp:nvSpPr>
        <dsp:cNvPr id="0" name=""/>
        <dsp:cNvSpPr/>
      </dsp:nvSpPr>
      <dsp:spPr>
        <a:xfrm>
          <a:off x="8957107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Гибкие решения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8957107" y="82254"/>
        <a:ext cx="2617764" cy="374400"/>
      </dsp:txXfrm>
    </dsp:sp>
    <dsp:sp modelId="{A8ABAF18-FB60-4613-92EF-E03074287E4E}">
      <dsp:nvSpPr>
        <dsp:cNvPr id="0" name=""/>
        <dsp:cNvSpPr/>
      </dsp:nvSpPr>
      <dsp:spPr>
        <a:xfrm>
          <a:off x="8957107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может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нелинейное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расписание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индивидуальные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оценочные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средства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адаптационный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компонент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реализуемый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через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внеурочную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область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8957107" y="456654"/>
        <a:ext cx="2617764" cy="1605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7CFBE-5C75-4B18-83EC-F0CD9C249D92}">
      <dsp:nvSpPr>
        <dsp:cNvPr id="0" name=""/>
        <dsp:cNvSpPr/>
      </dsp:nvSpPr>
      <dsp:spPr>
        <a:xfrm>
          <a:off x="0" y="142789"/>
          <a:ext cx="12192000" cy="1090421"/>
        </a:xfrm>
        <a:prstGeom prst="roundRect">
          <a:avLst>
            <a:gd name="adj" fmla="val 10000"/>
          </a:avLst>
        </a:prstGeom>
        <a:solidFill>
          <a:srgbClr val="002060">
            <a:alpha val="89804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24BF8D-978F-4DA9-9072-294F0671B142}">
      <dsp:nvSpPr>
        <dsp:cNvPr id="0" name=""/>
        <dsp:cNvSpPr/>
      </dsp:nvSpPr>
      <dsp:spPr>
        <a:xfrm>
          <a:off x="1099865" y="0"/>
          <a:ext cx="1917595" cy="1453101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30AE888-023A-4067-9F0F-4610D461ED8E}">
      <dsp:nvSpPr>
        <dsp:cNvPr id="0" name=""/>
        <dsp:cNvSpPr/>
      </dsp:nvSpPr>
      <dsp:spPr>
        <a:xfrm rot="10800000">
          <a:off x="274775" y="1824470"/>
          <a:ext cx="3482864" cy="3508436"/>
        </a:xfrm>
        <a:prstGeom prst="roundRect">
          <a:avLst/>
        </a:prstGeom>
        <a:solidFill>
          <a:srgbClr val="D9E6FF"/>
        </a:solidFill>
        <a:ln>
          <a:solidFill>
            <a:srgbClr val="00206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altLang="ru-RU" sz="1700" b="1" kern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по </a:t>
          </a:r>
          <a:r>
            <a:rPr lang="ru-RU" altLang="ru-RU" sz="1800" b="1" kern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организации</a:t>
          </a:r>
          <a:r>
            <a:rPr lang="ru-RU" altLang="ru-RU" sz="1700" b="1" kern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 цикла </a:t>
          </a:r>
          <a:endParaRPr lang="ru-RU" altLang="ru-RU" sz="1700" b="1" kern="1200" dirty="0">
            <a:solidFill>
              <a:srgbClr val="002060"/>
            </a:solidFill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внеурочных занятий </a:t>
          </a:r>
          <a:r>
            <a:rPr kumimoji="0" lang="ru-RU" altLang="ru-RU" sz="1700" b="1" i="0" u="none" strike="noStrike" kern="1200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«Разговоры о важном» </a:t>
          </a: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для обучающихся с нарушением слуха,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нарушением зрения, нарушением интеллекта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и сценарии занятий</a:t>
          </a:r>
          <a:endParaRPr lang="ru-RU" sz="1700" b="1" kern="1200" dirty="0">
            <a:solidFill>
              <a:srgbClr val="002060"/>
            </a:solidFill>
          </a:endParaRPr>
        </a:p>
      </dsp:txBody>
      <dsp:txXfrm rot="10800000">
        <a:off x="444794" y="1994489"/>
        <a:ext cx="3142826" cy="3168398"/>
      </dsp:txXfrm>
    </dsp:sp>
    <dsp:sp modelId="{97F9B6A1-035B-4F65-B42E-3E15EE344714}">
      <dsp:nvSpPr>
        <dsp:cNvPr id="0" name=""/>
        <dsp:cNvSpPr/>
      </dsp:nvSpPr>
      <dsp:spPr>
        <a:xfrm>
          <a:off x="4787331" y="0"/>
          <a:ext cx="2154743" cy="1440910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78EEDFC-215A-4432-A46B-8A23F589B9E3}">
      <dsp:nvSpPr>
        <dsp:cNvPr id="0" name=""/>
        <dsp:cNvSpPr/>
      </dsp:nvSpPr>
      <dsp:spPr>
        <a:xfrm rot="10800000">
          <a:off x="4274810" y="1829435"/>
          <a:ext cx="3482864" cy="3475902"/>
        </a:xfrm>
        <a:prstGeom prst="roundRect">
          <a:avLst/>
        </a:prstGeom>
        <a:solidFill>
          <a:srgbClr val="D9E6FF"/>
        </a:solidFill>
        <a:ln>
          <a:solidFill>
            <a:srgbClr val="00206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i="0" kern="1200" dirty="0">
              <a:solidFill>
                <a:srgbClr val="002060"/>
              </a:solidFill>
            </a:rPr>
            <a:t>Конструктор программно-методического обеспечения</a:t>
          </a:r>
          <a:br>
            <a:rPr lang="ru-RU" sz="2000" kern="1200" dirty="0">
              <a:solidFill>
                <a:srgbClr val="002060"/>
              </a:solidFill>
            </a:rPr>
          </a:br>
          <a:r>
            <a:rPr lang="ru-RU" sz="2000" b="1" i="0" kern="1200" dirty="0">
              <a:solidFill>
                <a:srgbClr val="002060"/>
              </a:solidFill>
            </a:rPr>
            <a:t>формирования функциональной грамотности: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i="0" kern="1200" dirty="0">
              <a:solidFill>
                <a:srgbClr val="FF0000"/>
              </a:solidFill>
            </a:rPr>
            <a:t>Финансовая грамотность</a:t>
          </a:r>
        </a:p>
        <a:p>
          <a:pPr marL="0" marR="0" lvl="0" indent="0" algn="ctr" defTabSz="8890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i="0" kern="1200" dirty="0">
              <a:solidFill>
                <a:srgbClr val="FF0000"/>
              </a:solidFill>
            </a:rPr>
            <a:t>Цифровая грамотность</a:t>
          </a:r>
        </a:p>
        <a:p>
          <a:pPr marL="0" marR="0" lvl="0" indent="0" algn="ctr" defTabSz="8890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i="0" kern="1200" dirty="0">
              <a:solidFill>
                <a:srgbClr val="FF0000"/>
              </a:solidFill>
            </a:rPr>
            <a:t>Читательская грамотность</a:t>
          </a:r>
        </a:p>
        <a:p>
          <a:pPr marL="0" lvl="0" algn="ctr" defTabSz="889000">
            <a:spcBef>
              <a:spcPct val="0"/>
            </a:spcBef>
            <a:buNone/>
          </a:pPr>
          <a:endParaRPr lang="ru-RU" sz="1800" b="1" i="0" kern="1200" dirty="0">
            <a:solidFill>
              <a:srgbClr val="C00000"/>
            </a:solidFill>
          </a:endParaRPr>
        </a:p>
        <a:p>
          <a:pPr marL="0"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sz="2000" b="1" kern="1200" dirty="0">
            <a:solidFill>
              <a:srgbClr val="002060"/>
            </a:solidFill>
          </a:endParaRPr>
        </a:p>
      </dsp:txBody>
      <dsp:txXfrm rot="10800000">
        <a:off x="4444490" y="1999115"/>
        <a:ext cx="3143504" cy="3136542"/>
      </dsp:txXfrm>
    </dsp:sp>
    <dsp:sp modelId="{0EC02E7C-39AB-41B8-9D76-8A57CAB59E15}">
      <dsp:nvSpPr>
        <dsp:cNvPr id="0" name=""/>
        <dsp:cNvSpPr/>
      </dsp:nvSpPr>
      <dsp:spPr>
        <a:xfrm>
          <a:off x="8909231" y="0"/>
          <a:ext cx="2302835" cy="1489053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B7661A-A408-4F53-9BED-DCDE1C34D066}">
      <dsp:nvSpPr>
        <dsp:cNvPr id="0" name=""/>
        <dsp:cNvSpPr/>
      </dsp:nvSpPr>
      <dsp:spPr>
        <a:xfrm rot="10800000">
          <a:off x="8235419" y="1816275"/>
          <a:ext cx="3783992" cy="3447633"/>
        </a:xfrm>
        <a:prstGeom prst="roundRect">
          <a:avLst/>
        </a:prstGeom>
        <a:solidFill>
          <a:srgbClr val="D9E6FF"/>
        </a:solidFill>
        <a:ln>
          <a:solidFill>
            <a:srgbClr val="00206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для организации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воспитательной деятельности обучающихся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по адаптированным программам при реализации программы развития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социальной активности обучающихся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начальных классов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«Орлята России» </a:t>
          </a:r>
          <a:endParaRPr lang="ru-RU" sz="1700" b="1" kern="1200" dirty="0">
            <a:solidFill>
              <a:srgbClr val="FF0000"/>
            </a:solidFill>
          </a:endParaRPr>
        </a:p>
      </dsp:txBody>
      <dsp:txXfrm rot="10800000">
        <a:off x="8403719" y="1984575"/>
        <a:ext cx="3447392" cy="3111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788E5-6EAA-4D6D-BD73-581CE80F39A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6788"/>
            <a:ext cx="5486400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F47D-82F6-4D58-8287-F7FC6AFCE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659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0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49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01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23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34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6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7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8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2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0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83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98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8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36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87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882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4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C1AB4-F469-478B-A357-5C57C5EE6CD4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79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ormativ.kontur.ru/document?moduleId=1&amp;documentId=475917#l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hyperlink" Target="https://ikp-rao.ru/frc-ovz/" TargetMode="External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513" y="1839283"/>
            <a:ext cx="9144000" cy="2878893"/>
          </a:xfrm>
        </p:spPr>
        <p:txBody>
          <a:bodyPr anchor="t"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современной образовательной среды для</a:t>
            </a:r>
            <a:b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 с ОВЗ</a:t>
            </a:r>
            <a:b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условиях инклюзивного образования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13" y="178741"/>
            <a:ext cx="1216154" cy="1216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99" y="124286"/>
            <a:ext cx="1140486" cy="120272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040CD6-D702-4E25-AF3F-94761D897500}"/>
              </a:ext>
            </a:extLst>
          </p:cNvPr>
          <p:cNvSpPr/>
          <p:nvPr/>
        </p:nvSpPr>
        <p:spPr>
          <a:xfrm>
            <a:off x="204513" y="4858513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Заведующий кафедрой коррекционной педагогики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специальной психологии ГБОУ ИРО Краснодарского края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Подун Елена Александровна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kkpisp@iro23.ru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8(861)203-55-87, 89284163474</a:t>
            </a:r>
          </a:p>
        </p:txBody>
      </p:sp>
    </p:spTree>
    <p:extLst>
      <p:ext uri="{BB962C8B-B14F-4D97-AF65-F5344CB8AC3E}">
        <p14:creationId xmlns:p14="http://schemas.microsoft.com/office/powerpoint/2010/main" val="8798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E93FC1-6411-431D-BFAE-68650BC68B2F}"/>
              </a:ext>
            </a:extLst>
          </p:cNvPr>
          <p:cNvSpPr/>
          <p:nvPr/>
        </p:nvSpPr>
        <p:spPr>
          <a:xfrm>
            <a:off x="226647" y="203009"/>
            <a:ext cx="11443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ОБ ОБРАЗОВАНИИ </a:t>
            </a:r>
          </a:p>
          <a:p>
            <a:pPr algn="just" fontAlgn="base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РОССИЙСКОЙ ФЕДЕРАЦИИ 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от 29 декабря 2012 г. N 273-ФЗ </a:t>
            </a:r>
          </a:p>
          <a:p>
            <a:pPr algn="just" fontAlgn="base"/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ru-RU" b="1" i="0" dirty="0">
              <a:solidFill>
                <a:srgbClr val="808080"/>
              </a:solidFill>
              <a:effectLst/>
              <a:latin typeface="PT Serif"/>
            </a:endParaRPr>
          </a:p>
        </p:txBody>
      </p:sp>
      <p:pic>
        <p:nvPicPr>
          <p:cNvPr id="6" name="Рисунок 5" descr="Восклицательный знак">
            <a:extLst>
              <a:ext uri="{FF2B5EF4-FFF2-40B4-BE49-F238E27FC236}">
                <a16:creationId xmlns:a16="http://schemas.microsoft.com/office/drawing/2014/main" id="{2EAD7706-DD1E-4B0E-B259-3803773AE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9507" y="1130525"/>
            <a:ext cx="2153874" cy="215387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87DB5A-CE89-4589-A2DF-682F88266D2B}"/>
              </a:ext>
            </a:extLst>
          </p:cNvPr>
          <p:cNvSpPr/>
          <p:nvPr/>
        </p:nvSpPr>
        <p:spPr>
          <a:xfrm>
            <a:off x="226647" y="1508229"/>
            <a:ext cx="600221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rgbClr val="000000"/>
                </a:solidFill>
                <a:latin typeface="PT Serif"/>
              </a:rPr>
              <a:t>Статья 79. Организация получения образования обучающимися с ограниченными возможностями здоровья, инвалидами (детьми-инвалидами) </a:t>
            </a:r>
            <a:r>
              <a:rPr lang="ru-RU" b="1" dirty="0">
                <a:solidFill>
                  <a:srgbClr val="808080"/>
                </a:solidFill>
                <a:latin typeface="PT Serif"/>
              </a:rPr>
              <a:t>(в ред. Федерального закона </a:t>
            </a:r>
            <a:r>
              <a:rPr lang="ru-RU" b="1" dirty="0">
                <a:solidFill>
                  <a:srgbClr val="808080"/>
                </a:solidFill>
                <a:latin typeface="PT Serif"/>
                <a:hlinkClick r:id="rId4"/>
              </a:rPr>
              <a:t>от 08.08.2024 N 315-ФЗ</a:t>
            </a:r>
            <a:r>
              <a:rPr lang="ru-RU" b="1" dirty="0">
                <a:solidFill>
                  <a:srgbClr val="808080"/>
                </a:solidFill>
                <a:latin typeface="PT Serif"/>
              </a:rPr>
              <a:t>)</a:t>
            </a:r>
          </a:p>
          <a:p>
            <a:pPr algn="ctr" fontAlgn="base"/>
            <a:endParaRPr lang="ru-RU" b="1" i="0" dirty="0">
              <a:solidFill>
                <a:srgbClr val="808080"/>
              </a:solidFill>
              <a:effectLst/>
              <a:latin typeface="PT Serif"/>
            </a:endParaRP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специальными условиями понимаются, например: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-использование адаптированных образовательных программ, методов и средств обучения и воспитания, учитывающих особенности психофизического развития таких обучающихся и состояние их здоровья;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-проведение групповых и индивидуальных коррекционных занятий;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-обеспечение специальными учебниками, учебными пособиями и дидактическими материалами, специальными техническими средствами обучения коллективного и индивидуального пользования;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-предоставление услуг ассистента (помощника), оказывающего необходимую техническую помощь, переводчика русского жестового языка (сурдопереводчика,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тифлосурдопереводчика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), а также педагогических работников в соответствии с рекомендациями психолого-медико-педагогической комиссии;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-обеспечение доступа в здания и помещения организаций, осуществляющих образовательную деятельность;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другие условия, без которых освоение образовательных программ обучающимися с ограниченными возможностями здоровья, инвалидами (детьми-инвалидами) невозможно или затруднено.</a:t>
            </a:r>
          </a:p>
          <a:p>
            <a:pPr algn="ctr" fontAlgn="base"/>
            <a:endParaRPr lang="ru-RU" b="1" i="0" dirty="0">
              <a:solidFill>
                <a:srgbClr val="000000"/>
              </a:solidFill>
              <a:effectLst/>
              <a:latin typeface="PT Serif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6E8CDA8-E7A3-4C8D-8522-04888BCBA45D}"/>
              </a:ext>
            </a:extLst>
          </p:cNvPr>
          <p:cNvSpPr/>
          <p:nvPr/>
        </p:nvSpPr>
        <p:spPr>
          <a:xfrm>
            <a:off x="7423289" y="1319096"/>
            <a:ext cx="386452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rgbClr val="000000"/>
                </a:solidFill>
                <a:latin typeface="PT Serif"/>
              </a:rPr>
              <a:t>Статья 28. Компетенция, права, обязанности и ответственность образовательной организации</a:t>
            </a:r>
          </a:p>
          <a:p>
            <a:pPr algn="ctr" fontAlgn="base"/>
            <a:r>
              <a:rPr lang="ru-RU" b="1" dirty="0">
                <a:solidFill>
                  <a:srgbClr val="808080"/>
                </a:solidFill>
                <a:latin typeface="PT Serif"/>
              </a:rPr>
              <a:t>(в ред. Федерального закона </a:t>
            </a:r>
            <a:r>
              <a:rPr lang="ru-RU" b="1" dirty="0">
                <a:solidFill>
                  <a:srgbClr val="808080"/>
                </a:solidFill>
                <a:latin typeface="PT Serif"/>
                <a:hlinkClick r:id="rId4"/>
              </a:rPr>
              <a:t>от 08.08.2024 N 315-ФЗ</a:t>
            </a:r>
            <a:r>
              <a:rPr lang="ru-RU" b="1" dirty="0">
                <a:solidFill>
                  <a:srgbClr val="808080"/>
                </a:solidFill>
                <a:latin typeface="PT Serif"/>
              </a:rPr>
              <a:t>)</a:t>
            </a:r>
          </a:p>
          <a:p>
            <a:pPr algn="ctr" fontAlgn="base"/>
            <a:endParaRPr lang="ru-RU" b="1" i="0" dirty="0">
              <a:solidFill>
                <a:srgbClr val="808080"/>
              </a:solidFill>
              <a:effectLst/>
              <a:latin typeface="PT Serif"/>
            </a:endParaRPr>
          </a:p>
          <a:p>
            <a:pPr algn="ctr" fontAlgn="base"/>
            <a:r>
              <a:rPr lang="ru-RU" sz="1400" b="1" dirty="0">
                <a:solidFill>
                  <a:srgbClr val="000000"/>
                </a:solidFill>
                <a:latin typeface="PT Serif"/>
              </a:rPr>
              <a:t>4) создавать специальные условия для получения образования обучающимися с ограниченными возможностями здоровья, инвалидами (детьми-инвалидами) в соответствии с рекомендациями </a:t>
            </a:r>
            <a:r>
              <a:rPr lang="ru-RU" sz="1400" b="1" dirty="0">
                <a:solidFill>
                  <a:srgbClr val="FF0000"/>
                </a:solidFill>
                <a:latin typeface="PT Serif"/>
              </a:rPr>
              <a:t>психолого-медико-педагогической комиссии</a:t>
            </a:r>
            <a:r>
              <a:rPr lang="ru-RU" sz="1400" b="1" dirty="0">
                <a:solidFill>
                  <a:srgbClr val="000000"/>
                </a:solidFill>
                <a:latin typeface="PT Serif"/>
              </a:rPr>
              <a:t>, а для инвалидов (детей-инвалидов) также в соответствии с </a:t>
            </a:r>
            <a:r>
              <a:rPr lang="ru-RU" sz="1400" b="1" dirty="0">
                <a:solidFill>
                  <a:srgbClr val="FF0000"/>
                </a:solidFill>
                <a:latin typeface="PT Serif"/>
              </a:rPr>
              <a:t>индивидуальной программой реабилитации и </a:t>
            </a:r>
            <a:r>
              <a:rPr lang="ru-RU" sz="1400" b="1" dirty="0" err="1">
                <a:solidFill>
                  <a:srgbClr val="FF0000"/>
                </a:solidFill>
                <a:latin typeface="PT Serif"/>
              </a:rPr>
              <a:t>абилитации</a:t>
            </a:r>
            <a:r>
              <a:rPr lang="ru-RU" sz="1400" b="1" dirty="0">
                <a:solidFill>
                  <a:srgbClr val="FF0000"/>
                </a:solidFill>
                <a:latin typeface="PT Serif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PT Serif"/>
              </a:rPr>
              <a:t>инвалида (ребенка-инвалида).</a:t>
            </a:r>
            <a:endParaRPr lang="ru-RU" sz="1400" b="1" i="0" dirty="0">
              <a:solidFill>
                <a:srgbClr val="000000"/>
              </a:solidFill>
              <a:effectLst/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390256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130"/>
            <a:ext cx="9596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НОРМАТИВНАЯ БАЗА И КЛЮЧЕВЫЕ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981" y="1514547"/>
            <a:ext cx="9687968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Единые образовательные программы (№ 371-ФЗ):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>
              <a:lnSpc>
                <a:spcPts val="35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Унификация процесса обучения и воспитания для всех обучающихся, включая детей с ОВЗ.</a:t>
            </a: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Основополагающие ФАОП, утвержденные приказами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>
              <a:lnSpc>
                <a:spcPts val="50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НОО — Приказ № 1023</a:t>
            </a:r>
          </a:p>
          <a:p>
            <a:pPr marL="177800" lvl="1">
              <a:lnSpc>
                <a:spcPts val="50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ООО — Приказ № 1025</a:t>
            </a:r>
          </a:p>
          <a:p>
            <a:pPr marL="177800" lvl="1">
              <a:lnSpc>
                <a:spcPts val="50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ФАООП УО — Приказ № 1026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981" y="5630696"/>
            <a:ext cx="118377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Важно: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отдельной ФАОП для уровня 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существует. </a:t>
            </a:r>
          </a:p>
          <a:p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АООП СОО разрабатываются школой самостоятельно на основе ФГОС СОО.</a:t>
            </a:r>
          </a:p>
        </p:txBody>
      </p:sp>
      <p:pic>
        <p:nvPicPr>
          <p:cNvPr id="8194" name="Picture 2" descr="Увеличи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179" y="807113"/>
            <a:ext cx="1762308" cy="249476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Увеличи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86" y="2407167"/>
            <a:ext cx="1340591" cy="189568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Untitl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66" y="3354144"/>
            <a:ext cx="1491185" cy="2142828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Увеличи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405" y="4065134"/>
            <a:ext cx="1340590" cy="189567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034" y="2710014"/>
            <a:ext cx="792683" cy="792683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550" y="5558366"/>
            <a:ext cx="536169" cy="536169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724" y="3889477"/>
            <a:ext cx="740252" cy="740252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250" y="4986730"/>
            <a:ext cx="763041" cy="763041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47253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4130"/>
            <a:ext cx="9596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РЕГИОНАЛЬНАЯ ПОДДЕРЖКА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8C04971-249D-460F-B2E7-B44F14217D84}"/>
              </a:ext>
            </a:extLst>
          </p:cNvPr>
          <p:cNvSpPr/>
          <p:nvPr/>
        </p:nvSpPr>
        <p:spPr>
          <a:xfrm>
            <a:off x="531222" y="1750649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формированию учебных планов образовательными организациями, реализующими адаптированные основные общеобразовательные программы начального общего и основного общего образования, индивидуальных учебных планов обучающихся на дому 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2026/27 учебный год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5EBF9D-77D2-4D34-9FCB-584B63080F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28" t="13333" r="33786" b="5778"/>
          <a:stretch/>
        </p:blipFill>
        <p:spPr>
          <a:xfrm>
            <a:off x="7097486" y="310099"/>
            <a:ext cx="4563292" cy="6237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89035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3413"/>
            <a:ext cx="8771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НОРМАТИВНАЯ БАЗА И КЛЮЧЕВЫЕ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217969"/>
            <a:ext cx="11868150" cy="1237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Основополагающие изменения в общий порядок организации обучения в школах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</a:t>
            </a:r>
            <a:r>
              <a:rPr lang="ru-RU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08.05.2026 № 316). </a:t>
            </a:r>
          </a:p>
          <a:p>
            <a:pPr marL="457200" indent="-457200" algn="just">
              <a:lnSpc>
                <a:spcPts val="3500"/>
              </a:lnSpc>
              <a:buFont typeface="Wingdings" panose="05000000000000000000" pitchFamily="2" charset="2"/>
              <a:buChar char="Ø"/>
            </a:pPr>
            <a:endParaRPr lang="ru-RU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359379"/>
              </p:ext>
            </p:extLst>
          </p:nvPr>
        </p:nvGraphicFramePr>
        <p:xfrm>
          <a:off x="416686" y="2314679"/>
          <a:ext cx="8955949" cy="3857122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94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6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меняется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31130" marT="81956" marB="81956" anchor="ctr">
                    <a:solidFill>
                      <a:srgbClr val="D1E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Суть нововведения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130" marR="131130" marT="81956" marB="81956" anchor="ctr">
                    <a:solidFill>
                      <a:srgbClr val="D1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579">
                <a:tc>
                  <a:txBody>
                    <a:bodyPr/>
                    <a:lstStyle/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Оценки за поведение</a:t>
                      </a:r>
                    </a:p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Особый подход к ученикам с ОВЗ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31130" marT="81956" marB="81956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Вводится шкала: «образцовое», «допустимое» и «недопустимое»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выставления устанавливает сама школа (локальным актом) 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Важно: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Оценивание поведения обучающихся с ОВЗ (с ЗПР или нарушением интеллекта) должно проводиться с учетом особенностей их психофизического развития и состояния здоровья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81956" marB="819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027">
                <a:tc>
                  <a:txBody>
                    <a:bodyPr/>
                    <a:lstStyle/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Индивидуальный учебный план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31130" marT="81956" marB="81956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Уточнено, что обучение по индивидуальному плану устанавливается локальными актами школы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81956" marB="819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098" name="Picture 2" descr="Увеличи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320" y="1776562"/>
            <a:ext cx="2078830" cy="2946093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388" y="4828353"/>
            <a:ext cx="1740694" cy="1740694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8277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/>
          <p:cNvSpPr txBox="1"/>
          <p:nvPr/>
        </p:nvSpPr>
        <p:spPr>
          <a:xfrm>
            <a:off x="121358" y="3775892"/>
            <a:ext cx="3488178" cy="232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ФАОП задают единые образовательные ориентиры и выступают опорой при формировании </a:t>
            </a:r>
            <a:r>
              <a:rPr lang="en-US" sz="1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учебного</a:t>
            </a: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Они помогают согласовать цели, содержание и требования к результатам, чтобы образовательная деятельность была сопоставимой и понятной всем участникам процесса. Для разработки локальных документов это становится 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«каркасом»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решений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2"/>
          <p:cNvSpPr txBox="1"/>
          <p:nvPr/>
        </p:nvSpPr>
        <p:spPr>
          <a:xfrm>
            <a:off x="396537" y="3239892"/>
            <a:ext cx="3000000" cy="5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ru-RU"/>
            </a:defPPr>
            <a:lvl1pPr algn="ctr">
              <a:lnSpc>
                <a:spcPct val="115000"/>
              </a:lnSpc>
              <a:defRPr b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ФАОП как единая основа учебного плана</a:t>
            </a:r>
            <a:r>
              <a:rPr lang="en-US" dirty="0"/>
              <a:t>
</a:t>
            </a:r>
          </a:p>
        </p:txBody>
      </p:sp>
      <p:sp>
        <p:nvSpPr>
          <p:cNvPr id="10" name="Text 3"/>
          <p:cNvSpPr txBox="1"/>
          <p:nvPr/>
        </p:nvSpPr>
        <p:spPr>
          <a:xfrm>
            <a:off x="4228779" y="3921771"/>
            <a:ext cx="3803426" cy="2445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algn="ctr">
              <a:defRPr sz="140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n-US" b="1" dirty="0" err="1"/>
              <a:t>Содержание</a:t>
            </a:r>
            <a:r>
              <a:rPr lang="en-US" b="1" dirty="0"/>
              <a:t> ФАОП определяет, что именно школа должна учитывать в структуре программы и в планируемых результатах обучающихся с ОВЗ. На уровне образовательной организации ФАОП раскрываются через локальные акты: рабочие программы, расписание, оценочные материалы и корректировки с учетом особых образовательных потребностей. Так формируется последовательная </a:t>
            </a:r>
            <a:r>
              <a:rPr lang="en-US" b="1" dirty="0" err="1"/>
              <a:t>связка</a:t>
            </a:r>
            <a:r>
              <a:rPr lang="en-US" b="1" dirty="0"/>
              <a:t> </a:t>
            </a:r>
            <a:endParaRPr lang="ru-RU" b="1" dirty="0"/>
          </a:p>
          <a:p>
            <a:r>
              <a:rPr lang="en-US" b="1" dirty="0">
                <a:solidFill>
                  <a:srgbClr val="FF0000"/>
                </a:solidFill>
              </a:rPr>
              <a:t>«нормативная база — </a:t>
            </a:r>
            <a:r>
              <a:rPr lang="en-US" b="1" dirty="0" err="1">
                <a:solidFill>
                  <a:srgbClr val="FF0000"/>
                </a:solidFill>
              </a:rPr>
              <a:t>практика</a:t>
            </a:r>
            <a:r>
              <a:rPr lang="en-US" b="1" dirty="0">
                <a:solidFill>
                  <a:srgbClr val="FF0000"/>
                </a:solidFill>
              </a:rPr>
              <a:t>»</a:t>
            </a:r>
            <a:r>
              <a:rPr lang="en-US" dirty="0"/>
              <a:t>
</a:t>
            </a:r>
          </a:p>
        </p:txBody>
      </p:sp>
      <p:sp>
        <p:nvSpPr>
          <p:cNvPr id="11" name="Text 4"/>
          <p:cNvSpPr txBox="1"/>
          <p:nvPr/>
        </p:nvSpPr>
        <p:spPr>
          <a:xfrm>
            <a:off x="4053274" y="3082058"/>
            <a:ext cx="4085333" cy="851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ФАОП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встраиваются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документы школы</a:t>
            </a:r>
            <a:r>
              <a:rPr lang="en-US" sz="132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0" dirty="0">
              <a:solidFill>
                <a:srgbClr val="FF0000"/>
              </a:solidFill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8420100" y="3832360"/>
            <a:ext cx="3562350" cy="10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algn="ctr">
              <a:defRPr sz="140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n-US" b="1" dirty="0"/>
              <a:t>ФАОП и АООП соотносятся как общее и адаптированное: единый подход дополняется условиями, учитывающими особенности конкретной группы обучающихся. Учебный план отражает эти решения через часы, организацию обучения и планируемые результаты. При подготовке локальных документов важно обеспечить </a:t>
            </a:r>
            <a:r>
              <a:rPr lang="en-US" b="1" dirty="0">
                <a:solidFill>
                  <a:srgbClr val="FF0000"/>
                </a:solidFill>
              </a:rPr>
              <a:t>преемственность </a:t>
            </a:r>
            <a:r>
              <a:rPr lang="en-US" b="1" dirty="0"/>
              <a:t>формулировок и </a:t>
            </a:r>
            <a:endParaRPr lang="ru-RU" b="1" dirty="0"/>
          </a:p>
          <a:p>
            <a:r>
              <a:rPr lang="en-US" b="1" dirty="0" err="1">
                <a:solidFill>
                  <a:srgbClr val="FF0000"/>
                </a:solidFill>
              </a:rPr>
              <a:t>единообразие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требований</a:t>
            </a:r>
            <a:r>
              <a:rPr lang="en-US" b="1" dirty="0"/>
              <a:t>
</a:t>
            </a:r>
          </a:p>
        </p:txBody>
      </p:sp>
      <p:sp>
        <p:nvSpPr>
          <p:cNvPr id="13" name="Text 6"/>
          <p:cNvSpPr txBox="1"/>
          <p:nvPr/>
        </p:nvSpPr>
        <p:spPr>
          <a:xfrm>
            <a:off x="8539355" y="3029083"/>
            <a:ext cx="3323840" cy="720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ФАОП в связке с АООП и 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учебным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планом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 7"/>
          <p:cNvSpPr txBox="1"/>
          <p:nvPr/>
        </p:nvSpPr>
        <p:spPr>
          <a:xfrm>
            <a:off x="121358" y="44358"/>
            <a:ext cx="11915698" cy="992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ФАОП В УЧЕБНОМ ПЛАНЕ И НОРМАТИВНОЙ БАЗЕ ШКОЛЫ</a:t>
            </a:r>
          </a:p>
        </p:txBody>
      </p:sp>
      <p:sp>
        <p:nvSpPr>
          <p:cNvPr id="16" name="Freeform 40">
            <a:extLst>
              <a:ext uri="{FF2B5EF4-FFF2-40B4-BE49-F238E27FC236}">
                <a16:creationId xmlns:a16="http://schemas.microsoft.com/office/drawing/2014/main" id="{28C4A96A-F654-4966-A136-120EC05D7C9E}"/>
              </a:ext>
            </a:extLst>
          </p:cNvPr>
          <p:cNvSpPr>
            <a:spLocks noGrp="1"/>
          </p:cNvSpPr>
          <p:nvPr/>
        </p:nvSpPr>
        <p:spPr bwMode="auto">
          <a:xfrm>
            <a:off x="871685" y="1530071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Freeform 40">
            <a:extLst>
              <a:ext uri="{FF2B5EF4-FFF2-40B4-BE49-F238E27FC236}">
                <a16:creationId xmlns:a16="http://schemas.microsoft.com/office/drawing/2014/main" id="{1C3E7050-71E0-435C-AC50-64E194F7B0C8}"/>
              </a:ext>
            </a:extLst>
          </p:cNvPr>
          <p:cNvSpPr>
            <a:spLocks noGrp="1"/>
          </p:cNvSpPr>
          <p:nvPr/>
        </p:nvSpPr>
        <p:spPr bwMode="auto">
          <a:xfrm>
            <a:off x="5268245" y="1423363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Freeform 40">
            <a:extLst>
              <a:ext uri="{FF2B5EF4-FFF2-40B4-BE49-F238E27FC236}">
                <a16:creationId xmlns:a16="http://schemas.microsoft.com/office/drawing/2014/main" id="{1B1F8B40-7F12-4EB9-83C6-C0A323D7366E}"/>
              </a:ext>
            </a:extLst>
          </p:cNvPr>
          <p:cNvSpPr>
            <a:spLocks noGrp="1"/>
          </p:cNvSpPr>
          <p:nvPr/>
        </p:nvSpPr>
        <p:spPr bwMode="auto">
          <a:xfrm>
            <a:off x="9390313" y="1530071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Google Shape;13548;p70">
            <a:extLst>
              <a:ext uri="{FF2B5EF4-FFF2-40B4-BE49-F238E27FC236}">
                <a16:creationId xmlns:a16="http://schemas.microsoft.com/office/drawing/2014/main" id="{1C465F04-8E35-45DB-8D58-50F51847B305}"/>
              </a:ext>
            </a:extLst>
          </p:cNvPr>
          <p:cNvGrpSpPr/>
          <p:nvPr/>
        </p:nvGrpSpPr>
        <p:grpSpPr>
          <a:xfrm>
            <a:off x="5704280" y="1761224"/>
            <a:ext cx="749854" cy="704879"/>
            <a:chOff x="849741" y="1959307"/>
            <a:chExt cx="399398" cy="375443"/>
          </a:xfrm>
          <a:solidFill>
            <a:schemeClr val="bg1"/>
          </a:solidFill>
        </p:grpSpPr>
        <p:sp>
          <p:nvSpPr>
            <p:cNvPr id="20" name="Google Shape;13549;p70">
              <a:extLst>
                <a:ext uri="{FF2B5EF4-FFF2-40B4-BE49-F238E27FC236}">
                  <a16:creationId xmlns:a16="http://schemas.microsoft.com/office/drawing/2014/main" id="{828224CD-D22B-4876-A986-8BBC07DCDE91}"/>
                </a:ext>
              </a:extLst>
            </p:cNvPr>
            <p:cNvSpPr/>
            <p:nvPr/>
          </p:nvSpPr>
          <p:spPr>
            <a:xfrm>
              <a:off x="849741" y="1959307"/>
              <a:ext cx="399398" cy="375443"/>
            </a:xfrm>
            <a:custGeom>
              <a:avLst/>
              <a:gdLst/>
              <a:ahLst/>
              <a:cxnLst/>
              <a:rect l="l" t="t" r="r" b="b"/>
              <a:pathLst>
                <a:path w="12538" h="11786" extrusionOk="0">
                  <a:moveTo>
                    <a:pt x="2441" y="7273"/>
                  </a:moveTo>
                  <a:lnTo>
                    <a:pt x="5251" y="10082"/>
                  </a:lnTo>
                  <a:lnTo>
                    <a:pt x="4537" y="10797"/>
                  </a:lnTo>
                  <a:lnTo>
                    <a:pt x="1727" y="7987"/>
                  </a:lnTo>
                  <a:lnTo>
                    <a:pt x="2441" y="7273"/>
                  </a:lnTo>
                  <a:close/>
                  <a:moveTo>
                    <a:pt x="8661" y="1"/>
                  </a:moveTo>
                  <a:cubicBezTo>
                    <a:pt x="8400" y="1"/>
                    <a:pt x="8138" y="99"/>
                    <a:pt x="7942" y="296"/>
                  </a:cubicBezTo>
                  <a:lnTo>
                    <a:pt x="1846" y="6392"/>
                  </a:lnTo>
                  <a:cubicBezTo>
                    <a:pt x="1763" y="6463"/>
                    <a:pt x="1763" y="6582"/>
                    <a:pt x="1846" y="6665"/>
                  </a:cubicBezTo>
                  <a:lnTo>
                    <a:pt x="2168" y="6987"/>
                  </a:lnTo>
                  <a:lnTo>
                    <a:pt x="1322" y="7832"/>
                  </a:lnTo>
                  <a:cubicBezTo>
                    <a:pt x="1251" y="7916"/>
                    <a:pt x="1251" y="8035"/>
                    <a:pt x="1322" y="8106"/>
                  </a:cubicBezTo>
                  <a:lnTo>
                    <a:pt x="1941" y="8725"/>
                  </a:lnTo>
                  <a:lnTo>
                    <a:pt x="1465" y="9201"/>
                  </a:lnTo>
                  <a:cubicBezTo>
                    <a:pt x="1394" y="9285"/>
                    <a:pt x="1394" y="9404"/>
                    <a:pt x="1465" y="9475"/>
                  </a:cubicBezTo>
                  <a:cubicBezTo>
                    <a:pt x="1507" y="9511"/>
                    <a:pt x="1557" y="9529"/>
                    <a:pt x="1606" y="9529"/>
                  </a:cubicBezTo>
                  <a:cubicBezTo>
                    <a:pt x="1656" y="9529"/>
                    <a:pt x="1703" y="9511"/>
                    <a:pt x="1739" y="9475"/>
                  </a:cubicBezTo>
                  <a:lnTo>
                    <a:pt x="2215" y="8999"/>
                  </a:lnTo>
                  <a:lnTo>
                    <a:pt x="3525" y="10309"/>
                  </a:lnTo>
                  <a:lnTo>
                    <a:pt x="2453" y="11380"/>
                  </a:lnTo>
                  <a:lnTo>
                    <a:pt x="536" y="10678"/>
                  </a:lnTo>
                  <a:lnTo>
                    <a:pt x="1167" y="10035"/>
                  </a:lnTo>
                  <a:cubicBezTo>
                    <a:pt x="1251" y="9963"/>
                    <a:pt x="1251" y="9844"/>
                    <a:pt x="1167" y="9773"/>
                  </a:cubicBezTo>
                  <a:cubicBezTo>
                    <a:pt x="1132" y="9737"/>
                    <a:pt x="1084" y="9719"/>
                    <a:pt x="1036" y="9719"/>
                  </a:cubicBezTo>
                  <a:cubicBezTo>
                    <a:pt x="989" y="9719"/>
                    <a:pt x="941" y="9737"/>
                    <a:pt x="905" y="9773"/>
                  </a:cubicBezTo>
                  <a:lnTo>
                    <a:pt x="60" y="10618"/>
                  </a:lnTo>
                  <a:cubicBezTo>
                    <a:pt x="12" y="10666"/>
                    <a:pt x="1" y="10737"/>
                    <a:pt x="12" y="10797"/>
                  </a:cubicBezTo>
                  <a:cubicBezTo>
                    <a:pt x="24" y="10856"/>
                    <a:pt x="72" y="10916"/>
                    <a:pt x="132" y="10928"/>
                  </a:cubicBezTo>
                  <a:lnTo>
                    <a:pt x="2441" y="11761"/>
                  </a:lnTo>
                  <a:cubicBezTo>
                    <a:pt x="2453" y="11785"/>
                    <a:pt x="2477" y="11785"/>
                    <a:pt x="2501" y="11785"/>
                  </a:cubicBezTo>
                  <a:cubicBezTo>
                    <a:pt x="2537" y="11785"/>
                    <a:pt x="2596" y="11761"/>
                    <a:pt x="2632" y="11726"/>
                  </a:cubicBezTo>
                  <a:lnTo>
                    <a:pt x="3787" y="10559"/>
                  </a:lnTo>
                  <a:lnTo>
                    <a:pt x="4418" y="11190"/>
                  </a:lnTo>
                  <a:cubicBezTo>
                    <a:pt x="4442" y="11214"/>
                    <a:pt x="4501" y="11249"/>
                    <a:pt x="4549" y="11249"/>
                  </a:cubicBezTo>
                  <a:cubicBezTo>
                    <a:pt x="4596" y="11249"/>
                    <a:pt x="4656" y="11225"/>
                    <a:pt x="4680" y="11190"/>
                  </a:cubicBezTo>
                  <a:lnTo>
                    <a:pt x="5537" y="10332"/>
                  </a:lnTo>
                  <a:lnTo>
                    <a:pt x="5858" y="10666"/>
                  </a:lnTo>
                  <a:cubicBezTo>
                    <a:pt x="5894" y="10690"/>
                    <a:pt x="5954" y="10725"/>
                    <a:pt x="5989" y="10725"/>
                  </a:cubicBezTo>
                  <a:cubicBezTo>
                    <a:pt x="6037" y="10725"/>
                    <a:pt x="6097" y="10702"/>
                    <a:pt x="6132" y="10666"/>
                  </a:cubicBezTo>
                  <a:lnTo>
                    <a:pt x="10788" y="6011"/>
                  </a:lnTo>
                  <a:cubicBezTo>
                    <a:pt x="10859" y="5927"/>
                    <a:pt x="10859" y="5808"/>
                    <a:pt x="10788" y="5737"/>
                  </a:cubicBezTo>
                  <a:cubicBezTo>
                    <a:pt x="10752" y="5701"/>
                    <a:pt x="10704" y="5683"/>
                    <a:pt x="10655" y="5683"/>
                  </a:cubicBezTo>
                  <a:cubicBezTo>
                    <a:pt x="10606" y="5683"/>
                    <a:pt x="10555" y="5701"/>
                    <a:pt x="10514" y="5737"/>
                  </a:cubicBezTo>
                  <a:lnTo>
                    <a:pt x="5989" y="10261"/>
                  </a:lnTo>
                  <a:lnTo>
                    <a:pt x="2263" y="6523"/>
                  </a:lnTo>
                  <a:lnTo>
                    <a:pt x="8240" y="546"/>
                  </a:lnTo>
                  <a:cubicBezTo>
                    <a:pt x="8365" y="415"/>
                    <a:pt x="8525" y="349"/>
                    <a:pt x="8686" y="349"/>
                  </a:cubicBezTo>
                  <a:cubicBezTo>
                    <a:pt x="8847" y="349"/>
                    <a:pt x="9008" y="415"/>
                    <a:pt x="9133" y="546"/>
                  </a:cubicBezTo>
                  <a:lnTo>
                    <a:pt x="11978" y="3379"/>
                  </a:lnTo>
                  <a:cubicBezTo>
                    <a:pt x="12097" y="3510"/>
                    <a:pt x="12157" y="3665"/>
                    <a:pt x="12157" y="3832"/>
                  </a:cubicBezTo>
                  <a:cubicBezTo>
                    <a:pt x="12157" y="3998"/>
                    <a:pt x="12097" y="4153"/>
                    <a:pt x="11978" y="4272"/>
                  </a:cubicBezTo>
                  <a:lnTo>
                    <a:pt x="11050" y="5201"/>
                  </a:lnTo>
                  <a:cubicBezTo>
                    <a:pt x="10978" y="5272"/>
                    <a:pt x="10978" y="5391"/>
                    <a:pt x="11050" y="5463"/>
                  </a:cubicBezTo>
                  <a:cubicBezTo>
                    <a:pt x="11091" y="5505"/>
                    <a:pt x="11142" y="5525"/>
                    <a:pt x="11191" y="5525"/>
                  </a:cubicBezTo>
                  <a:cubicBezTo>
                    <a:pt x="11240" y="5525"/>
                    <a:pt x="11288" y="5505"/>
                    <a:pt x="11323" y="5463"/>
                  </a:cubicBezTo>
                  <a:lnTo>
                    <a:pt x="12240" y="4546"/>
                  </a:lnTo>
                  <a:cubicBezTo>
                    <a:pt x="12443" y="4356"/>
                    <a:pt x="12538" y="4106"/>
                    <a:pt x="12538" y="3832"/>
                  </a:cubicBezTo>
                  <a:cubicBezTo>
                    <a:pt x="12526" y="3582"/>
                    <a:pt x="12419" y="3332"/>
                    <a:pt x="12228" y="3129"/>
                  </a:cubicBezTo>
                  <a:lnTo>
                    <a:pt x="9371" y="296"/>
                  </a:lnTo>
                  <a:cubicBezTo>
                    <a:pt x="9180" y="99"/>
                    <a:pt x="8921" y="1"/>
                    <a:pt x="8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3550;p70">
              <a:extLst>
                <a:ext uri="{FF2B5EF4-FFF2-40B4-BE49-F238E27FC236}">
                  <a16:creationId xmlns:a16="http://schemas.microsoft.com/office/drawing/2014/main" id="{1B5A925B-318B-4A44-A4A5-82B296C2A620}"/>
                </a:ext>
              </a:extLst>
            </p:cNvPr>
            <p:cNvSpPr/>
            <p:nvPr/>
          </p:nvSpPr>
          <p:spPr>
            <a:xfrm>
              <a:off x="986654" y="2041588"/>
              <a:ext cx="180204" cy="177082"/>
            </a:xfrm>
            <a:custGeom>
              <a:avLst/>
              <a:gdLst/>
              <a:ahLst/>
              <a:cxnLst/>
              <a:rect l="l" t="t" r="r" b="b"/>
              <a:pathLst>
                <a:path w="5657" h="5559" extrusionOk="0">
                  <a:moveTo>
                    <a:pt x="3811" y="368"/>
                  </a:moveTo>
                  <a:cubicBezTo>
                    <a:pt x="3894" y="368"/>
                    <a:pt x="3989" y="403"/>
                    <a:pt x="4061" y="475"/>
                  </a:cubicBezTo>
                  <a:lnTo>
                    <a:pt x="5168" y="1582"/>
                  </a:lnTo>
                  <a:cubicBezTo>
                    <a:pt x="5228" y="1642"/>
                    <a:pt x="5263" y="1725"/>
                    <a:pt x="5263" y="1832"/>
                  </a:cubicBezTo>
                  <a:cubicBezTo>
                    <a:pt x="5263" y="1915"/>
                    <a:pt x="5228" y="2023"/>
                    <a:pt x="5168" y="2082"/>
                  </a:cubicBezTo>
                  <a:lnTo>
                    <a:pt x="2156" y="5094"/>
                  </a:lnTo>
                  <a:cubicBezTo>
                    <a:pt x="2090" y="5160"/>
                    <a:pt x="1998" y="5193"/>
                    <a:pt x="1906" y="5193"/>
                  </a:cubicBezTo>
                  <a:cubicBezTo>
                    <a:pt x="1813" y="5193"/>
                    <a:pt x="1721" y="5160"/>
                    <a:pt x="1656" y="5094"/>
                  </a:cubicBezTo>
                  <a:lnTo>
                    <a:pt x="548" y="3987"/>
                  </a:lnTo>
                  <a:cubicBezTo>
                    <a:pt x="417" y="3856"/>
                    <a:pt x="417" y="3618"/>
                    <a:pt x="548" y="3487"/>
                  </a:cubicBezTo>
                  <a:lnTo>
                    <a:pt x="3561" y="475"/>
                  </a:lnTo>
                  <a:cubicBezTo>
                    <a:pt x="3632" y="403"/>
                    <a:pt x="3715" y="368"/>
                    <a:pt x="3811" y="368"/>
                  </a:cubicBezTo>
                  <a:close/>
                  <a:moveTo>
                    <a:pt x="3800" y="0"/>
                  </a:moveTo>
                  <a:cubicBezTo>
                    <a:pt x="3613" y="0"/>
                    <a:pt x="3428" y="71"/>
                    <a:pt x="3287" y="213"/>
                  </a:cubicBezTo>
                  <a:lnTo>
                    <a:pt x="286" y="3213"/>
                  </a:lnTo>
                  <a:cubicBezTo>
                    <a:pt x="1" y="3499"/>
                    <a:pt x="1" y="3975"/>
                    <a:pt x="286" y="4261"/>
                  </a:cubicBezTo>
                  <a:lnTo>
                    <a:pt x="1382" y="5356"/>
                  </a:lnTo>
                  <a:cubicBezTo>
                    <a:pt x="1537" y="5511"/>
                    <a:pt x="1715" y="5559"/>
                    <a:pt x="1906" y="5559"/>
                  </a:cubicBezTo>
                  <a:cubicBezTo>
                    <a:pt x="2096" y="5559"/>
                    <a:pt x="2275" y="5487"/>
                    <a:pt x="2430" y="5356"/>
                  </a:cubicBezTo>
                  <a:lnTo>
                    <a:pt x="5430" y="2368"/>
                  </a:lnTo>
                  <a:cubicBezTo>
                    <a:pt x="5561" y="2237"/>
                    <a:pt x="5656" y="2035"/>
                    <a:pt x="5656" y="1844"/>
                  </a:cubicBezTo>
                  <a:cubicBezTo>
                    <a:pt x="5656" y="1654"/>
                    <a:pt x="5585" y="1451"/>
                    <a:pt x="5430" y="1320"/>
                  </a:cubicBezTo>
                  <a:lnTo>
                    <a:pt x="4335" y="225"/>
                  </a:lnTo>
                  <a:cubicBezTo>
                    <a:pt x="4184" y="74"/>
                    <a:pt x="3991" y="0"/>
                    <a:pt x="3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13551;p70">
            <a:extLst>
              <a:ext uri="{FF2B5EF4-FFF2-40B4-BE49-F238E27FC236}">
                <a16:creationId xmlns:a16="http://schemas.microsoft.com/office/drawing/2014/main" id="{EB9E4D92-6929-415C-BCFC-CDB563F7883D}"/>
              </a:ext>
            </a:extLst>
          </p:cNvPr>
          <p:cNvGrpSpPr/>
          <p:nvPr/>
        </p:nvGrpSpPr>
        <p:grpSpPr>
          <a:xfrm>
            <a:off x="1326409" y="1916332"/>
            <a:ext cx="712475" cy="687236"/>
            <a:chOff x="1284212" y="1963766"/>
            <a:chExt cx="379489" cy="366046"/>
          </a:xfrm>
          <a:solidFill>
            <a:schemeClr val="bg1"/>
          </a:solidFill>
        </p:grpSpPr>
        <p:sp>
          <p:nvSpPr>
            <p:cNvPr id="29" name="Google Shape;13552;p70">
              <a:extLst>
                <a:ext uri="{FF2B5EF4-FFF2-40B4-BE49-F238E27FC236}">
                  <a16:creationId xmlns:a16="http://schemas.microsoft.com/office/drawing/2014/main" id="{FD05AFAE-16D5-4967-9CE1-CF60D2D3E7D6}"/>
                </a:ext>
              </a:extLst>
            </p:cNvPr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3553;p70">
              <a:extLst>
                <a:ext uri="{FF2B5EF4-FFF2-40B4-BE49-F238E27FC236}">
                  <a16:creationId xmlns:a16="http://schemas.microsoft.com/office/drawing/2014/main" id="{136AAEA1-963D-40EE-BDB8-F685E0B36A98}"/>
                </a:ext>
              </a:extLst>
            </p:cNvPr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13530;p70">
            <a:extLst>
              <a:ext uri="{FF2B5EF4-FFF2-40B4-BE49-F238E27FC236}">
                <a16:creationId xmlns:a16="http://schemas.microsoft.com/office/drawing/2014/main" id="{E8A83C71-B6FA-43C1-9A0A-3324468B003A}"/>
              </a:ext>
            </a:extLst>
          </p:cNvPr>
          <p:cNvGrpSpPr/>
          <p:nvPr/>
        </p:nvGrpSpPr>
        <p:grpSpPr>
          <a:xfrm>
            <a:off x="9929624" y="1761224"/>
            <a:ext cx="543302" cy="767414"/>
            <a:chOff x="1333682" y="3344330"/>
            <a:chExt cx="271213" cy="383088"/>
          </a:xfrm>
          <a:solidFill>
            <a:schemeClr val="bg1"/>
          </a:solidFill>
        </p:grpSpPr>
        <p:sp>
          <p:nvSpPr>
            <p:cNvPr id="32" name="Google Shape;13531;p70">
              <a:extLst>
                <a:ext uri="{FF2B5EF4-FFF2-40B4-BE49-F238E27FC236}">
                  <a16:creationId xmlns:a16="http://schemas.microsoft.com/office/drawing/2014/main" id="{C4FCBBA9-8CE1-4A7D-8C3F-8E290DA7272C}"/>
                </a:ext>
              </a:extLst>
            </p:cNvPr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3532;p70">
              <a:extLst>
                <a:ext uri="{FF2B5EF4-FFF2-40B4-BE49-F238E27FC236}">
                  <a16:creationId xmlns:a16="http://schemas.microsoft.com/office/drawing/2014/main" id="{DF44C7D9-E0B8-4102-B15A-00CACF166549}"/>
                </a:ext>
              </a:extLst>
            </p:cNvPr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13533;p70">
              <a:extLst>
                <a:ext uri="{FF2B5EF4-FFF2-40B4-BE49-F238E27FC236}">
                  <a16:creationId xmlns:a16="http://schemas.microsoft.com/office/drawing/2014/main" id="{8BFC4133-9287-4C9E-A7E6-F0B5A7D5191B}"/>
                </a:ext>
              </a:extLst>
            </p:cNvPr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13534;p70">
              <a:extLst>
                <a:ext uri="{FF2B5EF4-FFF2-40B4-BE49-F238E27FC236}">
                  <a16:creationId xmlns:a16="http://schemas.microsoft.com/office/drawing/2014/main" id="{9EA55EC0-5D5A-4E7F-83A3-79BB063B96F4}"/>
                </a:ext>
              </a:extLst>
            </p:cNvPr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3535;p70">
              <a:extLst>
                <a:ext uri="{FF2B5EF4-FFF2-40B4-BE49-F238E27FC236}">
                  <a16:creationId xmlns:a16="http://schemas.microsoft.com/office/drawing/2014/main" id="{AF32281E-42AD-49E2-8B71-7ABCCCF70AC0}"/>
                </a:ext>
              </a:extLst>
            </p:cNvPr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3536;p70">
              <a:extLst>
                <a:ext uri="{FF2B5EF4-FFF2-40B4-BE49-F238E27FC236}">
                  <a16:creationId xmlns:a16="http://schemas.microsoft.com/office/drawing/2014/main" id="{415A946C-F487-45EB-A1A7-892DB665D4D4}"/>
                </a:ext>
              </a:extLst>
            </p:cNvPr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3537;p70">
              <a:extLst>
                <a:ext uri="{FF2B5EF4-FFF2-40B4-BE49-F238E27FC236}">
                  <a16:creationId xmlns:a16="http://schemas.microsoft.com/office/drawing/2014/main" id="{86B88099-C1EF-48BE-8180-0F5EA117D723}"/>
                </a:ext>
              </a:extLst>
            </p:cNvPr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13538;p70">
              <a:extLst>
                <a:ext uri="{FF2B5EF4-FFF2-40B4-BE49-F238E27FC236}">
                  <a16:creationId xmlns:a16="http://schemas.microsoft.com/office/drawing/2014/main" id="{8640B088-CFFA-4B6D-B9DC-AB1A011316E0}"/>
                </a:ext>
              </a:extLst>
            </p:cNvPr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13539;p70">
              <a:extLst>
                <a:ext uri="{FF2B5EF4-FFF2-40B4-BE49-F238E27FC236}">
                  <a16:creationId xmlns:a16="http://schemas.microsoft.com/office/drawing/2014/main" id="{D0E2FF77-8565-4774-8340-D70F4125D239}"/>
                </a:ext>
              </a:extLst>
            </p:cNvPr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13540;p70">
              <a:extLst>
                <a:ext uri="{FF2B5EF4-FFF2-40B4-BE49-F238E27FC236}">
                  <a16:creationId xmlns:a16="http://schemas.microsoft.com/office/drawing/2014/main" id="{82210167-4333-4185-97E6-9353AD63C971}"/>
                </a:ext>
              </a:extLst>
            </p:cNvPr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13541;p70">
              <a:extLst>
                <a:ext uri="{FF2B5EF4-FFF2-40B4-BE49-F238E27FC236}">
                  <a16:creationId xmlns:a16="http://schemas.microsoft.com/office/drawing/2014/main" id="{5125A347-4CA2-4313-B2C8-355A18757AA2}"/>
                </a:ext>
              </a:extLst>
            </p:cNvPr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808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 rotWithShape="1">
          <a:blip r:embed="rId3"/>
          <a:srcRect l="43392" t="23549" r="54342" b="12562"/>
          <a:stretch/>
        </p:blipFill>
        <p:spPr>
          <a:xfrm>
            <a:off x="5767385" y="1366342"/>
            <a:ext cx="276225" cy="4381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2662" y="290092"/>
            <a:ext cx="1085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/>
              <a:t>СТРУКТУРА ФАОП: ИЗ ЧЕГО ОНА СОСТОИТ</a:t>
            </a:r>
          </a:p>
        </p:txBody>
      </p:sp>
      <p:sp>
        <p:nvSpPr>
          <p:cNvPr id="5" name="Text 1"/>
          <p:cNvSpPr txBox="1"/>
          <p:nvPr/>
        </p:nvSpPr>
        <p:spPr>
          <a:xfrm>
            <a:off x="470263" y="1513284"/>
            <a:ext cx="4917092" cy="4458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ts val="1800"/>
              </a:spcBef>
              <a:spcAft>
                <a:spcPts val="18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задает обязательную структуру программы, а 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реализации школа определяет самостоятельно с учетом ресурсов и СанПиН</a:t>
            </a: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401228"/>
              </p:ext>
            </p:extLst>
          </p:nvPr>
        </p:nvGraphicFramePr>
        <p:xfrm>
          <a:off x="6275595" y="2266864"/>
          <a:ext cx="5780608" cy="40957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51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8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192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Целевой</a:t>
                      </a:r>
                      <a:endParaRPr lang="ru-RU" sz="2000" b="0" i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задачи, планируемые результаты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499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Содержательный</a:t>
                      </a:r>
                      <a:endParaRPr lang="ru-RU" sz="2000" b="0" i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программы, программа воспитания, программа коррекционной работы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192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Организационный</a:t>
                      </a:r>
                      <a:endParaRPr lang="ru-RU" sz="2000" b="0" i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учебный план, календарный график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AF6605-8B34-44A0-8543-A976550D802F}"/>
              </a:ext>
            </a:extLst>
          </p:cNvPr>
          <p:cNvSpPr/>
          <p:nvPr/>
        </p:nvSpPr>
        <p:spPr>
          <a:xfrm>
            <a:off x="5836364" y="11101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раздела ФАОП распределяют ответственность: </a:t>
            </a:r>
          </a:p>
          <a:p>
            <a:pPr lvl="0" algn="ctr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уровень фиксирует содержание, школа — условия и организацию реализации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D1444B2-4034-45F9-A3AA-C7B182E76F69}"/>
              </a:ext>
            </a:extLst>
          </p:cNvPr>
          <p:cNvSpPr/>
          <p:nvPr/>
        </p:nvSpPr>
        <p:spPr>
          <a:xfrm>
            <a:off x="262662" y="2800197"/>
            <a:ext cx="3131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1.2.3685-21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800454-24FF-487C-A02A-CB290660A2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10" y="2596379"/>
            <a:ext cx="1146299" cy="1146299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D4DEA6-B078-4192-81FA-D127A7405562}"/>
              </a:ext>
            </a:extLst>
          </p:cNvPr>
          <p:cNvSpPr/>
          <p:nvPr/>
        </p:nvSpPr>
        <p:spPr>
          <a:xfrm>
            <a:off x="193878" y="4548775"/>
            <a:ext cx="3473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2.4.2.4283-26 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30E2A4-6A70-4909-B32A-696B5DA0D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10" y="4229399"/>
            <a:ext cx="1146299" cy="1146299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84303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BD72047-F46D-4C34-94FC-81C5384F2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35391"/>
              </p:ext>
            </p:extLst>
          </p:nvPr>
        </p:nvGraphicFramePr>
        <p:xfrm>
          <a:off x="0" y="1085271"/>
          <a:ext cx="12191998" cy="56987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34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1198">
                  <a:extLst>
                    <a:ext uri="{9D8B030D-6E8A-4147-A177-3AD203B41FA5}">
                      <a16:colId xmlns:a16="http://schemas.microsoft.com/office/drawing/2014/main" val="1066529317"/>
                    </a:ext>
                  </a:extLst>
                </a:gridCol>
                <a:gridCol w="2493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3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07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ОБУЧЕНИЯ /СРОКИ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ОСОБЕННОСТИ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3806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1.1-8.1</a:t>
                      </a:r>
                    </a:p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Рекомендуемая форма организации обучения: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среде сверстников  (инклюзия в учебной деятельности)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Сроки обучения: 4 года.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детей, учебники для детей с РАС)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 соответствуют ФОП НОО, но дополнены коррекционно-развивающими курсами во внеурочной деятельности.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Базовый стандарт с акцентом на компенсацию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(речевой слух, произношение, психомоторика, доказательные практики)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2981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1.2-8.2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класс/инклюзия в учебной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пролонгированные  (5-6  лет) </a:t>
                      </a:r>
                    </a:p>
                    <a:p>
                      <a:pPr marL="457200" lvl="1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учебники для детей с РАС)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А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кцент на адаптацию, коррекцию.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Вводятся курсы по самообслуживанию.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Адаптация оценочных процедур.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63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1.3-8.3</a:t>
                      </a:r>
                    </a:p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(кроме ТНР и ЗПР)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классе/коррекционная школа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пролонгированные  (5-6  лет)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Формирование базовых учебных навыков.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А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кцент на коррекцию.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Адаптация оценочных процедур.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материала, разработка ИОП, ИОМ!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25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1.4-8.4</a:t>
                      </a:r>
                    </a:p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(кроме слабовидящих, слабослышащих, ТНР и ЗПР)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класс/коррекционная школа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пролонгированные  (6  лет)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Формирование базовых учебных навыков.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Акцент на индивидуальную работу по СИПР!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716134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B74250-3555-4395-9951-389070BD795A}"/>
              </a:ext>
            </a:extLst>
          </p:cNvPr>
          <p:cNvSpPr/>
          <p:nvPr/>
        </p:nvSpPr>
        <p:spPr>
          <a:xfrm>
            <a:off x="198609" y="266464"/>
            <a:ext cx="80034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ОБЗОР ФАОП НОО: КЛЮЧЕВЫЕ МОМЕНТЫ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83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69A23E3-DF4E-417B-AC43-264D2E077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029303"/>
              </p:ext>
            </p:extLst>
          </p:nvPr>
        </p:nvGraphicFramePr>
        <p:xfrm>
          <a:off x="383178" y="1288866"/>
          <a:ext cx="11077303" cy="343117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0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889">
                  <a:extLst>
                    <a:ext uri="{9D8B030D-6E8A-4147-A177-3AD203B41FA5}">
                      <a16:colId xmlns:a16="http://schemas.microsoft.com/office/drawing/2014/main" val="1066529317"/>
                    </a:ext>
                  </a:extLst>
                </a:gridCol>
                <a:gridCol w="226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3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0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ОБУЧЕНИЯ /СРОКИ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ОСОБЕННОСТИ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1.1- 8.1</a:t>
                      </a:r>
                    </a:p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Рекомендуемая форма организации обучения: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среде сверстников  (инклюзия в учебной деятельности)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Сроки обучения: 5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 соответствуют ФОП ООО, но дополнены коррекционно-развивающими курсами во внеурочной деятельности.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1.2 - 8.2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класс/инклюзия в учебной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5  лет  </a:t>
                      </a:r>
                    </a:p>
                    <a:p>
                      <a:pPr marL="457200" lvl="1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 У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величение количества часов коррекционной работы  по некоторым АООП.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Акцент на социализацию, профориентацию, профилактику.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7BE359-2DED-446D-A2ED-32249C3CBB23}"/>
              </a:ext>
            </a:extLst>
          </p:cNvPr>
          <p:cNvSpPr/>
          <p:nvPr/>
        </p:nvSpPr>
        <p:spPr>
          <a:xfrm>
            <a:off x="198609" y="266464"/>
            <a:ext cx="8022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ОБЗОР ФАОП ООО: КЛЮЧЕВЫЕ МОМЕНТЫ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B6DAC9-CCF5-4A66-88B9-8FE213E6E7BD}"/>
              </a:ext>
            </a:extLst>
          </p:cNvPr>
          <p:cNvSpPr/>
          <p:nvPr/>
        </p:nvSpPr>
        <p:spPr>
          <a:xfrm>
            <a:off x="496388" y="5049521"/>
            <a:ext cx="110773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Перераспределение времени: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Образовательная организация вправе перераспределять часы в пользу изучения предметов (ИУП), важных для конкретных учеников (например, русский язык, математика).</a:t>
            </a:r>
          </a:p>
        </p:txBody>
      </p:sp>
    </p:spTree>
    <p:extLst>
      <p:ext uri="{BB962C8B-B14F-4D97-AF65-F5344CB8AC3E}">
        <p14:creationId xmlns:p14="http://schemas.microsoft.com/office/powerpoint/2010/main" val="2929158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5B8DBCF-FF44-4CA8-AC0D-836962D66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912025"/>
              </p:ext>
            </p:extLst>
          </p:nvPr>
        </p:nvGraphicFramePr>
        <p:xfrm>
          <a:off x="383178" y="1288866"/>
          <a:ext cx="11077303" cy="343117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0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889">
                  <a:extLst>
                    <a:ext uri="{9D8B030D-6E8A-4147-A177-3AD203B41FA5}">
                      <a16:colId xmlns:a16="http://schemas.microsoft.com/office/drawing/2014/main" val="1066529317"/>
                    </a:ext>
                  </a:extLst>
                </a:gridCol>
                <a:gridCol w="226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3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0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ОБУЧЕНИЯ /СРОКИ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ОСОБЕННОСТИ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</a:t>
                      </a:r>
                    </a:p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Рекомендуемая форма организации обучения: коррекционный класс/коррекционная школа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Сроки обучения: 9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 соответствуют ФОП ООО, но дополнены коррекционно-развивающими курсами во внеурочной деятельности.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класс/коррекционная школа/надомное обучение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12 (13)  лет  </a:t>
                      </a:r>
                    </a:p>
                    <a:p>
                      <a:pPr marL="457200" lvl="1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 У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величение количества часов коррекционной работы  по некоторым АООП.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Акцент на социализацию, профориентацию, профилактику.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Адаптация оценочных процедур.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C4447C-5C82-4D5C-9253-4D01AD09CF0E}"/>
              </a:ext>
            </a:extLst>
          </p:cNvPr>
          <p:cNvSpPr/>
          <p:nvPr/>
        </p:nvSpPr>
        <p:spPr>
          <a:xfrm>
            <a:off x="198609" y="266464"/>
            <a:ext cx="7678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ОБЗОР ФАОП УО: КЛЮЧЕВЫЕ МОМЕНТЫ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76F48DA-BED2-4602-BE4D-8D8AB807CBC5}"/>
              </a:ext>
            </a:extLst>
          </p:cNvPr>
          <p:cNvSpPr/>
          <p:nvPr/>
        </p:nvSpPr>
        <p:spPr>
          <a:xfrm>
            <a:off x="383178" y="5405735"/>
            <a:ext cx="11573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Цель: максимальная социализация и подготовка к самостоятельной жизни, профессионально-трудовая подготовка!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51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537" y="44164"/>
            <a:ext cx="8271238" cy="68138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9726" y="235131"/>
            <a:ext cx="11521750" cy="1156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РЕЖИМУ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ОБУЧЕНИЯ</a:t>
            </a:r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НАПОЛНЯЕМОСТИ
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80842" y="1312169"/>
            <a:ext cx="5715158" cy="1611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Режим, наполняемость и смешанный состав класса должны планироваться заранее: 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зависят от нозологии и формы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обучения</a:t>
            </a:r>
            <a:endParaRPr lang="ru-RU" b="1" dirty="0">
              <a:solidFill>
                <a:srgbClr val="FF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indent="447675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862337"/>
              </p:ext>
            </p:extLst>
          </p:nvPr>
        </p:nvGraphicFramePr>
        <p:xfrm>
          <a:off x="6786550" y="1391267"/>
          <a:ext cx="5014926" cy="51208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07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7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0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Первая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Неделя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5-дневная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Наполняемость классов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5-12 человек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(от нозологии)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нижнего предела нет!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Смешанный класс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более 3 ОВЗ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2A1735-2E65-4323-A0B8-85A8B02D0CA3}"/>
              </a:ext>
            </a:extLst>
          </p:cNvPr>
          <p:cNvSpPr/>
          <p:nvPr/>
        </p:nvSpPr>
        <p:spPr>
          <a:xfrm>
            <a:off x="189439" y="2915013"/>
            <a:ext cx="47022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Российской Федерации</a:t>
            </a:r>
          </a:p>
          <a:p>
            <a:pPr fontAlgn="base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марта 2021 г. № 115</a:t>
            </a:r>
          </a:p>
          <a:p>
            <a:pPr fontAlgn="base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20ECBF-7AAD-404D-8CDD-5E1BD49DB4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156" y="3736585"/>
            <a:ext cx="1420833" cy="142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4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358259"/>
            <a:ext cx="8495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УЧЕБНОМУ ПЛАНУ АООП</a:t>
            </a: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 rotWithShape="1">
          <a:blip r:embed="rId2"/>
          <a:srcRect l="6567" t="26558" r="6480" b="13120"/>
          <a:stretch/>
        </p:blipFill>
        <p:spPr>
          <a:xfrm>
            <a:off x="254834" y="1409701"/>
            <a:ext cx="11793041" cy="5133974"/>
          </a:xfrm>
          <a:prstGeom prst="rect">
            <a:avLst/>
          </a:prstGeom>
          <a:noFill/>
          <a:ln/>
        </p:spPr>
      </p:pic>
      <p:sp>
        <p:nvSpPr>
          <p:cNvPr id="8" name="Text 2"/>
          <p:cNvSpPr txBox="1"/>
          <p:nvPr/>
        </p:nvSpPr>
        <p:spPr>
          <a:xfrm>
            <a:off x="523875" y="1409701"/>
            <a:ext cx="5206366" cy="24193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плана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обязательной части и части, формируемой участниками образовательных отношений, сохраняется по варианту АООП: 80/20, 70/30 или 60/40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Text 3"/>
          <p:cNvSpPr txBox="1"/>
          <p:nvPr/>
        </p:nvSpPr>
        <p:spPr>
          <a:xfrm>
            <a:off x="523874" y="4215820"/>
            <a:ext cx="5438776" cy="2051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ПМПК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для распределения часов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только рекомендованный ребенку в заключении ПМПК вариант АООП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Text 4"/>
          <p:cNvSpPr txBox="1"/>
          <p:nvPr/>
        </p:nvSpPr>
        <p:spPr>
          <a:xfrm>
            <a:off x="6307889" y="1581150"/>
            <a:ext cx="5598361" cy="2106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деятельности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плане обязательно присутствуют урочная и внеурочная деятельность как взаимодополняющие части образовательной программы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1" name="Text 5"/>
          <p:cNvSpPr txBox="1"/>
          <p:nvPr/>
        </p:nvSpPr>
        <p:spPr>
          <a:xfrm>
            <a:off x="6387860" y="4215820"/>
            <a:ext cx="5393625" cy="2051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Коррекционный минимум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внеурочной деятельности обязательно выделяется не менее 5 часов коррекционной направленности в неделю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65642" t="25818" r="21283" b="33592"/>
          <a:stretch/>
        </p:blipFill>
        <p:spPr>
          <a:xfrm>
            <a:off x="523874" y="1581150"/>
            <a:ext cx="554686" cy="565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4" name="Picture 4" descr="Panah panas dan set latar belakang dingin | Vektor Premi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3" t="50502" r="15211" b="17741"/>
          <a:stretch/>
        </p:blipFill>
        <p:spPr bwMode="auto">
          <a:xfrm>
            <a:off x="6388799" y="1581150"/>
            <a:ext cx="489431" cy="520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6" name="Picture 6" descr="https://cdik-center.ru/upload/coats/unkn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30" y="4058986"/>
            <a:ext cx="698900" cy="611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50" name="Picture 10" descr="Внеурочная деятельность МАУ ДО - ЦВР &quot;Надежд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00" y="4058986"/>
            <a:ext cx="671842" cy="674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61167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 txBox="1"/>
          <p:nvPr/>
        </p:nvSpPr>
        <p:spPr>
          <a:xfrm>
            <a:off x="107949" y="118793"/>
            <a:ext cx="10856800" cy="9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ЗАПРОСА К ИНДИВИДУАЛЬНОМУ УЧЕБНОМУ ПЛАНУ</a:t>
            </a:r>
            <a:endParaRPr lang="en-US" sz="2800" dirty="0">
              <a:solidFill>
                <a:srgbClr val="002060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183846528"/>
              </p:ext>
            </p:extLst>
          </p:nvPr>
        </p:nvGraphicFramePr>
        <p:xfrm>
          <a:off x="317499" y="1360467"/>
          <a:ext cx="11579225" cy="214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6204F9C2-2FB3-4CB3-8038-EC50252E3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458" y="418882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Рисунок 3">
            <a:extLst>
              <a:ext uri="{FF2B5EF4-FFF2-40B4-BE49-F238E27FC236}">
                <a16:creationId xmlns:a16="http://schemas.microsoft.com/office/drawing/2014/main" id="{3766F3F5-A8A0-499F-B731-3BB2C7151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241" y="418882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7A9E09-A532-4B19-9EEF-FCDB38E1D2CF}"/>
              </a:ext>
            </a:extLst>
          </p:cNvPr>
          <p:cNvSpPr/>
          <p:nvPr/>
        </p:nvSpPr>
        <p:spPr>
          <a:xfrm>
            <a:off x="1593668" y="3998298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«Разъяснения по вопросу организации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общего образования обучающихся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ограниченными возможностями здоровья,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инвалидностью по индивидуальному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учебному плану на дому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или в общеобразовательной организации»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524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Восклицательный знак красный Векторы — Скачать бесплатные  высококачественные векторы | Magnific (ранее Freepik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0" y="3558777"/>
            <a:ext cx="640619" cy="64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Восклицательный знак красный Векторы — Скачать бесплатные  высококачественные векторы | Magnific (ранее Freepik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114"/>
            <a:ext cx="712099" cy="71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 txBox="1"/>
          <p:nvPr/>
        </p:nvSpPr>
        <p:spPr>
          <a:xfrm>
            <a:off x="200875" y="196992"/>
            <a:ext cx="10856800" cy="9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ВНЕУРОЧНОЙ И КОРРЕКЦИОННОЙ РАБОТЫ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875" y="1544776"/>
            <a:ext cx="5981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требований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внеурочной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коррекционной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учебном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АООП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режимные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педагогов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
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должна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встроена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кадровую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нагрузку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соблюдаются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блоками</a:t>
            </a:r>
            <a:endParaRPr lang="ru-RU" sz="2400" i="1" dirty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71255"/>
              </p:ext>
            </p:extLst>
          </p:nvPr>
        </p:nvGraphicFramePr>
        <p:xfrm>
          <a:off x="6311710" y="1192192"/>
          <a:ext cx="5656333" cy="33033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96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0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Комментарий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Внеурочная деятельность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часов/неделю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класс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Коррекционно-развивающая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5 часов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Логопед, дефектолог психолог, ритмика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 учет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Перерыв не менее 30 минут после уроков; часы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тарифицируются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Кроме СИПР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FA7B93-6380-485D-A80E-E67A29002AEF}"/>
              </a:ext>
            </a:extLst>
          </p:cNvPr>
          <p:cNvSpPr/>
          <p:nvPr/>
        </p:nvSpPr>
        <p:spPr>
          <a:xfrm>
            <a:off x="6091876" y="4537530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Распоряжение Министерства просвещения Российской Федерации от 6 августа 2020 г. № Р-75 (ред. от 6 апреля 2021 г.) «Об утверждении примерного Положения об оказании логопедической помощи в организациях, осуществляющих образовательную деятельность»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E36713-602A-4E98-B344-7D1D016CFC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710" y="5490217"/>
            <a:ext cx="1152343" cy="1152343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10335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/>
          <p:cNvSpPr txBox="1"/>
          <p:nvPr/>
        </p:nvSpPr>
        <p:spPr>
          <a:xfrm>
            <a:off x="253947" y="3326567"/>
            <a:ext cx="3624655" cy="2834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Коррекционная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работа строится как сочетание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разных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индивидуальной, подгрупповой, групповой и фронтальной.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организация позволяет соотнести темп, сложность и способ предъявления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материала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возможностями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конкретного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" name="Text 2"/>
          <p:cNvSpPr txBox="1"/>
          <p:nvPr/>
        </p:nvSpPr>
        <p:spPr>
          <a:xfrm>
            <a:off x="451616" y="2800188"/>
            <a:ext cx="3000000" cy="5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темп и формат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Text 3"/>
          <p:cNvSpPr txBox="1"/>
          <p:nvPr/>
        </p:nvSpPr>
        <p:spPr>
          <a:xfrm>
            <a:off x="4283671" y="3412513"/>
            <a:ext cx="3884969" cy="2834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Логопедические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психокоррекционные и дефектологические занятия решают разные задачи, но работают на общую цель — устранение барьеров в обучении.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АООП определяет, какие курсы включаются в программу и в 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каком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объёме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Text 4"/>
          <p:cNvSpPr txBox="1"/>
          <p:nvPr/>
        </p:nvSpPr>
        <p:spPr>
          <a:xfrm>
            <a:off x="4648015" y="3087247"/>
            <a:ext cx="3000000" cy="5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задаёт вариант АООП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ru-RU" sz="2000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>
              <a:lnSpc>
                <a:spcPct val="115000"/>
              </a:lnSpc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8325394" y="3429000"/>
            <a:ext cx="3767762" cy="3043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вариантов обязательны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ритмика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АДК,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двигательная коррекция и занятия по развитию слухового восприятия. </a:t>
            </a:r>
            <a:endParaRPr lang="ru-RU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 дополнение к учебному плану, а часть системной помощи, встроенная во внеурочную и 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коррекционно-развивающую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 6"/>
          <p:cNvSpPr txBox="1"/>
          <p:nvPr/>
        </p:nvSpPr>
        <p:spPr>
          <a:xfrm>
            <a:off x="8938053" y="3014465"/>
            <a:ext cx="3000000" cy="523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Коррекционные к</a:t>
            </a:r>
            <a:r>
              <a:rPr lang="en-US" sz="20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урсы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4" name="Text 7"/>
          <p:cNvSpPr txBox="1"/>
          <p:nvPr/>
        </p:nvSpPr>
        <p:spPr>
          <a:xfrm>
            <a:off x="185631" y="448175"/>
            <a:ext cx="10630649" cy="7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КОРРЕКЦИОННО-РАЗВИВАЮЩАЯ ОБЛАСТЬ НА ПРАКТИКЕ</a:t>
            </a:r>
            <a:r>
              <a:rPr lang="en-US" sz="2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731" dirty="0"/>
          </a:p>
        </p:txBody>
      </p:sp>
      <p:sp>
        <p:nvSpPr>
          <p:cNvPr id="15" name="Freeform 40">
            <a:extLst>
              <a:ext uri="{FF2B5EF4-FFF2-40B4-BE49-F238E27FC236}">
                <a16:creationId xmlns:a16="http://schemas.microsoft.com/office/drawing/2014/main" id="{2F4D77E4-829B-4E27-B332-68640540DBBC}"/>
              </a:ext>
            </a:extLst>
          </p:cNvPr>
          <p:cNvSpPr>
            <a:spLocks noGrp="1"/>
          </p:cNvSpPr>
          <p:nvPr/>
        </p:nvSpPr>
        <p:spPr bwMode="auto">
          <a:xfrm>
            <a:off x="1140654" y="1186969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Freeform 40">
            <a:extLst>
              <a:ext uri="{FF2B5EF4-FFF2-40B4-BE49-F238E27FC236}">
                <a16:creationId xmlns:a16="http://schemas.microsoft.com/office/drawing/2014/main" id="{FB880246-BAC7-4198-9140-55DE8CD1B586}"/>
              </a:ext>
            </a:extLst>
          </p:cNvPr>
          <p:cNvSpPr>
            <a:spLocks noGrp="1"/>
          </p:cNvSpPr>
          <p:nvPr/>
        </p:nvSpPr>
        <p:spPr bwMode="auto">
          <a:xfrm>
            <a:off x="5285038" y="1211775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Freeform 40">
            <a:extLst>
              <a:ext uri="{FF2B5EF4-FFF2-40B4-BE49-F238E27FC236}">
                <a16:creationId xmlns:a16="http://schemas.microsoft.com/office/drawing/2014/main" id="{27FD1944-3003-4F0D-A052-D5A7EB735D02}"/>
              </a:ext>
            </a:extLst>
          </p:cNvPr>
          <p:cNvSpPr>
            <a:spLocks noGrp="1"/>
          </p:cNvSpPr>
          <p:nvPr/>
        </p:nvSpPr>
        <p:spPr bwMode="auto">
          <a:xfrm>
            <a:off x="9644624" y="1185364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Google Shape;15045;p72">
            <a:extLst>
              <a:ext uri="{FF2B5EF4-FFF2-40B4-BE49-F238E27FC236}">
                <a16:creationId xmlns:a16="http://schemas.microsoft.com/office/drawing/2014/main" id="{6D835458-80EE-4EAC-8AFD-7B779FDA9E16}"/>
              </a:ext>
            </a:extLst>
          </p:cNvPr>
          <p:cNvSpPr/>
          <p:nvPr/>
        </p:nvSpPr>
        <p:spPr>
          <a:xfrm>
            <a:off x="5817326" y="1624907"/>
            <a:ext cx="573357" cy="477818"/>
          </a:xfrm>
          <a:custGeom>
            <a:avLst/>
            <a:gdLst/>
            <a:ahLst/>
            <a:cxnLst/>
            <a:rect l="l" t="t" r="r" b="b"/>
            <a:pathLst>
              <a:path w="11490" h="11408" extrusionOk="0">
                <a:moveTo>
                  <a:pt x="9311" y="394"/>
                </a:moveTo>
                <a:lnTo>
                  <a:pt x="11073" y="2144"/>
                </a:lnTo>
                <a:lnTo>
                  <a:pt x="10537" y="2680"/>
                </a:lnTo>
                <a:lnTo>
                  <a:pt x="10513" y="2668"/>
                </a:lnTo>
                <a:lnTo>
                  <a:pt x="8799" y="942"/>
                </a:lnTo>
                <a:lnTo>
                  <a:pt x="9311" y="394"/>
                </a:lnTo>
                <a:close/>
                <a:moveTo>
                  <a:pt x="2846" y="1299"/>
                </a:moveTo>
                <a:lnTo>
                  <a:pt x="3000" y="1465"/>
                </a:lnTo>
                <a:cubicBezTo>
                  <a:pt x="3228" y="1693"/>
                  <a:pt x="3531" y="1812"/>
                  <a:pt x="3838" y="1812"/>
                </a:cubicBezTo>
                <a:cubicBezTo>
                  <a:pt x="3852" y="1812"/>
                  <a:pt x="3867" y="1811"/>
                  <a:pt x="3881" y="1811"/>
                </a:cubicBezTo>
                <a:cubicBezTo>
                  <a:pt x="4524" y="1775"/>
                  <a:pt x="5334" y="1704"/>
                  <a:pt x="5763" y="1596"/>
                </a:cubicBezTo>
                <a:cubicBezTo>
                  <a:pt x="5775" y="1608"/>
                  <a:pt x="5798" y="1656"/>
                  <a:pt x="5834" y="1692"/>
                </a:cubicBezTo>
                <a:cubicBezTo>
                  <a:pt x="5858" y="1835"/>
                  <a:pt x="5798" y="1989"/>
                  <a:pt x="5667" y="2073"/>
                </a:cubicBezTo>
                <a:lnTo>
                  <a:pt x="4715" y="2466"/>
                </a:lnTo>
                <a:cubicBezTo>
                  <a:pt x="4655" y="2477"/>
                  <a:pt x="4632" y="2537"/>
                  <a:pt x="4608" y="2585"/>
                </a:cubicBezTo>
                <a:cubicBezTo>
                  <a:pt x="4596" y="2644"/>
                  <a:pt x="4608" y="2704"/>
                  <a:pt x="4655" y="2728"/>
                </a:cubicBezTo>
                <a:lnTo>
                  <a:pt x="5513" y="3597"/>
                </a:lnTo>
                <a:lnTo>
                  <a:pt x="5227" y="3894"/>
                </a:lnTo>
                <a:lnTo>
                  <a:pt x="4929" y="3597"/>
                </a:lnTo>
                <a:cubicBezTo>
                  <a:pt x="4899" y="3567"/>
                  <a:pt x="4852" y="3552"/>
                  <a:pt x="4806" y="3552"/>
                </a:cubicBezTo>
                <a:cubicBezTo>
                  <a:pt x="4760" y="3552"/>
                  <a:pt x="4715" y="3567"/>
                  <a:pt x="4691" y="3597"/>
                </a:cubicBezTo>
                <a:cubicBezTo>
                  <a:pt x="4632" y="3656"/>
                  <a:pt x="4632" y="3775"/>
                  <a:pt x="4691" y="3835"/>
                </a:cubicBezTo>
                <a:lnTo>
                  <a:pt x="4989" y="4132"/>
                </a:lnTo>
                <a:lnTo>
                  <a:pt x="4691" y="4430"/>
                </a:lnTo>
                <a:lnTo>
                  <a:pt x="4191" y="3930"/>
                </a:lnTo>
                <a:cubicBezTo>
                  <a:pt x="4161" y="3900"/>
                  <a:pt x="4117" y="3885"/>
                  <a:pt x="4072" y="3885"/>
                </a:cubicBezTo>
                <a:cubicBezTo>
                  <a:pt x="4027" y="3885"/>
                  <a:pt x="3983" y="3900"/>
                  <a:pt x="3953" y="3930"/>
                </a:cubicBezTo>
                <a:cubicBezTo>
                  <a:pt x="3893" y="3990"/>
                  <a:pt x="3893" y="4109"/>
                  <a:pt x="3953" y="4168"/>
                </a:cubicBezTo>
                <a:lnTo>
                  <a:pt x="4441" y="4668"/>
                </a:lnTo>
                <a:lnTo>
                  <a:pt x="4143" y="4966"/>
                </a:lnTo>
                <a:lnTo>
                  <a:pt x="3846" y="4668"/>
                </a:lnTo>
                <a:cubicBezTo>
                  <a:pt x="3822" y="4638"/>
                  <a:pt x="3777" y="4624"/>
                  <a:pt x="3731" y="4624"/>
                </a:cubicBezTo>
                <a:cubicBezTo>
                  <a:pt x="3685" y="4624"/>
                  <a:pt x="3637" y="4638"/>
                  <a:pt x="3608" y="4668"/>
                </a:cubicBezTo>
                <a:cubicBezTo>
                  <a:pt x="3548" y="4728"/>
                  <a:pt x="3548" y="4847"/>
                  <a:pt x="3608" y="4906"/>
                </a:cubicBezTo>
                <a:lnTo>
                  <a:pt x="3905" y="5204"/>
                </a:lnTo>
                <a:lnTo>
                  <a:pt x="3608" y="5502"/>
                </a:lnTo>
                <a:lnTo>
                  <a:pt x="1976" y="3859"/>
                </a:lnTo>
                <a:cubicBezTo>
                  <a:pt x="1929" y="3811"/>
                  <a:pt x="1881" y="3751"/>
                  <a:pt x="1857" y="3680"/>
                </a:cubicBezTo>
                <a:cubicBezTo>
                  <a:pt x="1822" y="3620"/>
                  <a:pt x="1810" y="3549"/>
                  <a:pt x="1810" y="3478"/>
                </a:cubicBezTo>
                <a:cubicBezTo>
                  <a:pt x="1798" y="3335"/>
                  <a:pt x="1750" y="3216"/>
                  <a:pt x="1667" y="3132"/>
                </a:cubicBezTo>
                <a:lnTo>
                  <a:pt x="1334" y="2799"/>
                </a:lnTo>
                <a:lnTo>
                  <a:pt x="2846" y="1299"/>
                </a:lnTo>
                <a:close/>
                <a:moveTo>
                  <a:pt x="7882" y="5954"/>
                </a:moveTo>
                <a:lnTo>
                  <a:pt x="9525" y="7597"/>
                </a:lnTo>
                <a:cubicBezTo>
                  <a:pt x="9620" y="7704"/>
                  <a:pt x="9680" y="7835"/>
                  <a:pt x="9680" y="7966"/>
                </a:cubicBezTo>
                <a:cubicBezTo>
                  <a:pt x="9680" y="8026"/>
                  <a:pt x="9704" y="8085"/>
                  <a:pt x="9727" y="8145"/>
                </a:cubicBezTo>
                <a:cubicBezTo>
                  <a:pt x="9763" y="8204"/>
                  <a:pt x="9787" y="8252"/>
                  <a:pt x="9835" y="8300"/>
                </a:cubicBezTo>
                <a:lnTo>
                  <a:pt x="10156" y="8621"/>
                </a:lnTo>
                <a:lnTo>
                  <a:pt x="8680" y="10145"/>
                </a:lnTo>
                <a:lnTo>
                  <a:pt x="8513" y="9978"/>
                </a:lnTo>
                <a:cubicBezTo>
                  <a:pt x="8286" y="9751"/>
                  <a:pt x="7993" y="9632"/>
                  <a:pt x="7677" y="9632"/>
                </a:cubicBezTo>
                <a:cubicBezTo>
                  <a:pt x="7662" y="9632"/>
                  <a:pt x="7647" y="9633"/>
                  <a:pt x="7632" y="9633"/>
                </a:cubicBezTo>
                <a:cubicBezTo>
                  <a:pt x="6989" y="9669"/>
                  <a:pt x="6179" y="9740"/>
                  <a:pt x="5763" y="9847"/>
                </a:cubicBezTo>
                <a:cubicBezTo>
                  <a:pt x="5739" y="9824"/>
                  <a:pt x="5715" y="9788"/>
                  <a:pt x="5679" y="9752"/>
                </a:cubicBezTo>
                <a:cubicBezTo>
                  <a:pt x="5656" y="9609"/>
                  <a:pt x="5715" y="9455"/>
                  <a:pt x="5846" y="9371"/>
                </a:cubicBezTo>
                <a:lnTo>
                  <a:pt x="6799" y="8978"/>
                </a:lnTo>
                <a:cubicBezTo>
                  <a:pt x="6858" y="8966"/>
                  <a:pt x="6894" y="8907"/>
                  <a:pt x="6906" y="8859"/>
                </a:cubicBezTo>
                <a:cubicBezTo>
                  <a:pt x="6918" y="8800"/>
                  <a:pt x="6906" y="8740"/>
                  <a:pt x="6858" y="8716"/>
                </a:cubicBezTo>
                <a:lnTo>
                  <a:pt x="6001" y="7847"/>
                </a:lnTo>
                <a:lnTo>
                  <a:pt x="6298" y="7550"/>
                </a:lnTo>
                <a:lnTo>
                  <a:pt x="6596" y="7847"/>
                </a:lnTo>
                <a:cubicBezTo>
                  <a:pt x="6620" y="7883"/>
                  <a:pt x="6668" y="7895"/>
                  <a:pt x="6715" y="7895"/>
                </a:cubicBezTo>
                <a:cubicBezTo>
                  <a:pt x="6751" y="7895"/>
                  <a:pt x="6799" y="7883"/>
                  <a:pt x="6834" y="7847"/>
                </a:cubicBezTo>
                <a:cubicBezTo>
                  <a:pt x="6894" y="7788"/>
                  <a:pt x="6894" y="7669"/>
                  <a:pt x="6834" y="7609"/>
                </a:cubicBezTo>
                <a:lnTo>
                  <a:pt x="6537" y="7311"/>
                </a:lnTo>
                <a:lnTo>
                  <a:pt x="6834" y="7014"/>
                </a:lnTo>
                <a:lnTo>
                  <a:pt x="7322" y="7502"/>
                </a:lnTo>
                <a:cubicBezTo>
                  <a:pt x="7346" y="7538"/>
                  <a:pt x="7394" y="7550"/>
                  <a:pt x="7441" y="7550"/>
                </a:cubicBezTo>
                <a:cubicBezTo>
                  <a:pt x="7477" y="7550"/>
                  <a:pt x="7525" y="7538"/>
                  <a:pt x="7561" y="7502"/>
                </a:cubicBezTo>
                <a:cubicBezTo>
                  <a:pt x="7620" y="7442"/>
                  <a:pt x="7620" y="7323"/>
                  <a:pt x="7561" y="7264"/>
                </a:cubicBezTo>
                <a:lnTo>
                  <a:pt x="7072" y="6776"/>
                </a:lnTo>
                <a:lnTo>
                  <a:pt x="7263" y="6585"/>
                </a:lnTo>
                <a:lnTo>
                  <a:pt x="7346" y="6490"/>
                </a:lnTo>
                <a:lnTo>
                  <a:pt x="7644" y="6788"/>
                </a:lnTo>
                <a:cubicBezTo>
                  <a:pt x="7680" y="6823"/>
                  <a:pt x="7715" y="6835"/>
                  <a:pt x="7763" y="6835"/>
                </a:cubicBezTo>
                <a:cubicBezTo>
                  <a:pt x="7811" y="6835"/>
                  <a:pt x="7858" y="6823"/>
                  <a:pt x="7882" y="6788"/>
                </a:cubicBezTo>
                <a:cubicBezTo>
                  <a:pt x="7942" y="6728"/>
                  <a:pt x="7942" y="6609"/>
                  <a:pt x="7882" y="6549"/>
                </a:cubicBezTo>
                <a:lnTo>
                  <a:pt x="7584" y="6252"/>
                </a:lnTo>
                <a:lnTo>
                  <a:pt x="7882" y="5954"/>
                </a:lnTo>
                <a:close/>
                <a:moveTo>
                  <a:pt x="964" y="8752"/>
                </a:moveTo>
                <a:lnTo>
                  <a:pt x="976" y="8776"/>
                </a:lnTo>
                <a:lnTo>
                  <a:pt x="2703" y="10502"/>
                </a:lnTo>
                <a:lnTo>
                  <a:pt x="2191" y="11050"/>
                </a:lnTo>
                <a:lnTo>
                  <a:pt x="429" y="9288"/>
                </a:lnTo>
                <a:lnTo>
                  <a:pt x="964" y="8752"/>
                </a:lnTo>
                <a:close/>
                <a:moveTo>
                  <a:pt x="10537" y="8752"/>
                </a:moveTo>
                <a:lnTo>
                  <a:pt x="11073" y="9288"/>
                </a:lnTo>
                <a:lnTo>
                  <a:pt x="9311" y="11050"/>
                </a:lnTo>
                <a:lnTo>
                  <a:pt x="8775" y="10514"/>
                </a:lnTo>
                <a:lnTo>
                  <a:pt x="8799" y="10490"/>
                </a:lnTo>
                <a:lnTo>
                  <a:pt x="10525" y="8764"/>
                </a:lnTo>
                <a:lnTo>
                  <a:pt x="10537" y="8752"/>
                </a:lnTo>
                <a:close/>
                <a:moveTo>
                  <a:pt x="2203" y="1"/>
                </a:moveTo>
                <a:cubicBezTo>
                  <a:pt x="2155" y="1"/>
                  <a:pt x="2107" y="13"/>
                  <a:pt x="2084" y="49"/>
                </a:cubicBezTo>
                <a:lnTo>
                  <a:pt x="1429" y="703"/>
                </a:lnTo>
                <a:cubicBezTo>
                  <a:pt x="1369" y="763"/>
                  <a:pt x="1369" y="882"/>
                  <a:pt x="1429" y="942"/>
                </a:cubicBezTo>
                <a:cubicBezTo>
                  <a:pt x="1459" y="971"/>
                  <a:pt x="1503" y="986"/>
                  <a:pt x="1548" y="986"/>
                </a:cubicBezTo>
                <a:cubicBezTo>
                  <a:pt x="1592" y="986"/>
                  <a:pt x="1637" y="971"/>
                  <a:pt x="1667" y="942"/>
                </a:cubicBezTo>
                <a:lnTo>
                  <a:pt x="2203" y="406"/>
                </a:lnTo>
                <a:lnTo>
                  <a:pt x="2738" y="942"/>
                </a:lnTo>
                <a:lnTo>
                  <a:pt x="2727" y="953"/>
                </a:lnTo>
                <a:lnTo>
                  <a:pt x="964" y="2668"/>
                </a:lnTo>
                <a:lnTo>
                  <a:pt x="953" y="2680"/>
                </a:lnTo>
                <a:lnTo>
                  <a:pt x="417" y="2144"/>
                </a:lnTo>
                <a:lnTo>
                  <a:pt x="1155" y="1406"/>
                </a:lnTo>
                <a:cubicBezTo>
                  <a:pt x="1214" y="1346"/>
                  <a:pt x="1214" y="1227"/>
                  <a:pt x="1155" y="1168"/>
                </a:cubicBezTo>
                <a:cubicBezTo>
                  <a:pt x="1125" y="1138"/>
                  <a:pt x="1081" y="1123"/>
                  <a:pt x="1036" y="1123"/>
                </a:cubicBezTo>
                <a:cubicBezTo>
                  <a:pt x="991" y="1123"/>
                  <a:pt x="947" y="1138"/>
                  <a:pt x="917" y="1168"/>
                </a:cubicBezTo>
                <a:lnTo>
                  <a:pt x="60" y="2025"/>
                </a:lnTo>
                <a:cubicBezTo>
                  <a:pt x="24" y="2061"/>
                  <a:pt x="12" y="2096"/>
                  <a:pt x="12" y="2144"/>
                </a:cubicBezTo>
                <a:cubicBezTo>
                  <a:pt x="12" y="2192"/>
                  <a:pt x="24" y="2239"/>
                  <a:pt x="60" y="2263"/>
                </a:cubicBezTo>
                <a:lnTo>
                  <a:pt x="833" y="3037"/>
                </a:lnTo>
                <a:cubicBezTo>
                  <a:pt x="857" y="3073"/>
                  <a:pt x="905" y="3085"/>
                  <a:pt x="953" y="3085"/>
                </a:cubicBezTo>
                <a:cubicBezTo>
                  <a:pt x="1000" y="3085"/>
                  <a:pt x="1036" y="3073"/>
                  <a:pt x="1072" y="3037"/>
                </a:cubicBezTo>
                <a:lnTo>
                  <a:pt x="1084" y="3025"/>
                </a:lnTo>
                <a:lnTo>
                  <a:pt x="1417" y="3347"/>
                </a:lnTo>
                <a:cubicBezTo>
                  <a:pt x="1441" y="3382"/>
                  <a:pt x="1476" y="3430"/>
                  <a:pt x="1476" y="3466"/>
                </a:cubicBezTo>
                <a:cubicBezTo>
                  <a:pt x="1488" y="3573"/>
                  <a:pt x="1500" y="3692"/>
                  <a:pt x="1548" y="3787"/>
                </a:cubicBezTo>
                <a:cubicBezTo>
                  <a:pt x="1595" y="3882"/>
                  <a:pt x="1655" y="3978"/>
                  <a:pt x="1738" y="4049"/>
                </a:cubicBezTo>
                <a:lnTo>
                  <a:pt x="3381" y="5692"/>
                </a:lnTo>
                <a:lnTo>
                  <a:pt x="2691" y="6371"/>
                </a:lnTo>
                <a:lnTo>
                  <a:pt x="2393" y="5645"/>
                </a:lnTo>
                <a:cubicBezTo>
                  <a:pt x="2393" y="5645"/>
                  <a:pt x="2393" y="5633"/>
                  <a:pt x="2381" y="5633"/>
                </a:cubicBezTo>
                <a:cubicBezTo>
                  <a:pt x="2248" y="5404"/>
                  <a:pt x="2016" y="5274"/>
                  <a:pt x="1775" y="5274"/>
                </a:cubicBezTo>
                <a:cubicBezTo>
                  <a:pt x="1715" y="5274"/>
                  <a:pt x="1655" y="5283"/>
                  <a:pt x="1595" y="5299"/>
                </a:cubicBezTo>
                <a:cubicBezTo>
                  <a:pt x="1572" y="5299"/>
                  <a:pt x="1560" y="5311"/>
                  <a:pt x="1548" y="5311"/>
                </a:cubicBezTo>
                <a:cubicBezTo>
                  <a:pt x="1393" y="5406"/>
                  <a:pt x="1214" y="5573"/>
                  <a:pt x="1274" y="5728"/>
                </a:cubicBezTo>
                <a:cubicBezTo>
                  <a:pt x="1369" y="6014"/>
                  <a:pt x="1441" y="6668"/>
                  <a:pt x="1488" y="7573"/>
                </a:cubicBezTo>
                <a:cubicBezTo>
                  <a:pt x="1500" y="7811"/>
                  <a:pt x="1417" y="8038"/>
                  <a:pt x="1250" y="8204"/>
                </a:cubicBezTo>
                <a:lnTo>
                  <a:pt x="1084" y="8371"/>
                </a:lnTo>
                <a:lnTo>
                  <a:pt x="1072" y="8347"/>
                </a:lnTo>
                <a:cubicBezTo>
                  <a:pt x="1042" y="8317"/>
                  <a:pt x="997" y="8303"/>
                  <a:pt x="953" y="8303"/>
                </a:cubicBezTo>
                <a:cubicBezTo>
                  <a:pt x="908" y="8303"/>
                  <a:pt x="863" y="8317"/>
                  <a:pt x="833" y="8347"/>
                </a:cubicBezTo>
                <a:lnTo>
                  <a:pt x="60" y="9121"/>
                </a:lnTo>
                <a:cubicBezTo>
                  <a:pt x="0" y="9181"/>
                  <a:pt x="0" y="9300"/>
                  <a:pt x="60" y="9359"/>
                </a:cubicBezTo>
                <a:lnTo>
                  <a:pt x="2048" y="11360"/>
                </a:lnTo>
                <a:cubicBezTo>
                  <a:pt x="2084" y="11383"/>
                  <a:pt x="2119" y="11407"/>
                  <a:pt x="2167" y="11407"/>
                </a:cubicBezTo>
                <a:cubicBezTo>
                  <a:pt x="2215" y="11407"/>
                  <a:pt x="2262" y="11383"/>
                  <a:pt x="2286" y="11360"/>
                </a:cubicBezTo>
                <a:lnTo>
                  <a:pt x="3060" y="10586"/>
                </a:lnTo>
                <a:cubicBezTo>
                  <a:pt x="3119" y="10526"/>
                  <a:pt x="3119" y="10407"/>
                  <a:pt x="3060" y="10348"/>
                </a:cubicBezTo>
                <a:lnTo>
                  <a:pt x="3048" y="10336"/>
                </a:lnTo>
                <a:lnTo>
                  <a:pt x="3370" y="10002"/>
                </a:lnTo>
                <a:cubicBezTo>
                  <a:pt x="3405" y="9978"/>
                  <a:pt x="3453" y="9943"/>
                  <a:pt x="3489" y="9943"/>
                </a:cubicBezTo>
                <a:cubicBezTo>
                  <a:pt x="3572" y="9943"/>
                  <a:pt x="3631" y="9931"/>
                  <a:pt x="3691" y="9919"/>
                </a:cubicBezTo>
                <a:cubicBezTo>
                  <a:pt x="3751" y="9895"/>
                  <a:pt x="3822" y="9871"/>
                  <a:pt x="3881" y="9836"/>
                </a:cubicBezTo>
                <a:cubicBezTo>
                  <a:pt x="3953" y="9800"/>
                  <a:pt x="3989" y="9693"/>
                  <a:pt x="3941" y="9621"/>
                </a:cubicBezTo>
                <a:cubicBezTo>
                  <a:pt x="3910" y="9566"/>
                  <a:pt x="3853" y="9537"/>
                  <a:pt x="3797" y="9537"/>
                </a:cubicBezTo>
                <a:cubicBezTo>
                  <a:pt x="3768" y="9537"/>
                  <a:pt x="3739" y="9545"/>
                  <a:pt x="3715" y="9562"/>
                </a:cubicBezTo>
                <a:cubicBezTo>
                  <a:pt x="3667" y="9574"/>
                  <a:pt x="3643" y="9597"/>
                  <a:pt x="3596" y="9597"/>
                </a:cubicBezTo>
                <a:cubicBezTo>
                  <a:pt x="3548" y="9621"/>
                  <a:pt x="3512" y="9621"/>
                  <a:pt x="3465" y="9633"/>
                </a:cubicBezTo>
                <a:cubicBezTo>
                  <a:pt x="3334" y="9645"/>
                  <a:pt x="3215" y="9693"/>
                  <a:pt x="3119" y="9776"/>
                </a:cubicBezTo>
                <a:lnTo>
                  <a:pt x="2798" y="10109"/>
                </a:lnTo>
                <a:lnTo>
                  <a:pt x="1286" y="8609"/>
                </a:lnTo>
                <a:lnTo>
                  <a:pt x="1453" y="8443"/>
                </a:lnTo>
                <a:cubicBezTo>
                  <a:pt x="1691" y="8204"/>
                  <a:pt x="1810" y="7895"/>
                  <a:pt x="1798" y="7561"/>
                </a:cubicBezTo>
                <a:cubicBezTo>
                  <a:pt x="1762" y="6919"/>
                  <a:pt x="1691" y="6109"/>
                  <a:pt x="1584" y="5692"/>
                </a:cubicBezTo>
                <a:cubicBezTo>
                  <a:pt x="1607" y="5668"/>
                  <a:pt x="1643" y="5645"/>
                  <a:pt x="1679" y="5609"/>
                </a:cubicBezTo>
                <a:cubicBezTo>
                  <a:pt x="1699" y="5605"/>
                  <a:pt x="1720" y="5604"/>
                  <a:pt x="1741" y="5604"/>
                </a:cubicBezTo>
                <a:cubicBezTo>
                  <a:pt x="1865" y="5604"/>
                  <a:pt x="1989" y="5663"/>
                  <a:pt x="2060" y="5776"/>
                </a:cubicBezTo>
                <a:lnTo>
                  <a:pt x="2453" y="6728"/>
                </a:lnTo>
                <a:cubicBezTo>
                  <a:pt x="2465" y="6788"/>
                  <a:pt x="2524" y="6823"/>
                  <a:pt x="2572" y="6835"/>
                </a:cubicBezTo>
                <a:cubicBezTo>
                  <a:pt x="2586" y="6838"/>
                  <a:pt x="2600" y="6839"/>
                  <a:pt x="2613" y="6839"/>
                </a:cubicBezTo>
                <a:cubicBezTo>
                  <a:pt x="2657" y="6839"/>
                  <a:pt x="2696" y="6824"/>
                  <a:pt x="2715" y="6788"/>
                </a:cubicBezTo>
                <a:lnTo>
                  <a:pt x="4441" y="5061"/>
                </a:lnTo>
                <a:lnTo>
                  <a:pt x="5298" y="4216"/>
                </a:lnTo>
                <a:lnTo>
                  <a:pt x="5382" y="4121"/>
                </a:lnTo>
                <a:cubicBezTo>
                  <a:pt x="5417" y="4085"/>
                  <a:pt x="5465" y="4067"/>
                  <a:pt x="5514" y="4067"/>
                </a:cubicBezTo>
                <a:cubicBezTo>
                  <a:pt x="5563" y="4067"/>
                  <a:pt x="5614" y="4085"/>
                  <a:pt x="5656" y="4121"/>
                </a:cubicBezTo>
                <a:lnTo>
                  <a:pt x="5679" y="4156"/>
                </a:lnTo>
                <a:cubicBezTo>
                  <a:pt x="5715" y="4180"/>
                  <a:pt x="5739" y="4240"/>
                  <a:pt x="5739" y="4287"/>
                </a:cubicBezTo>
                <a:cubicBezTo>
                  <a:pt x="5739" y="4335"/>
                  <a:pt x="5727" y="4382"/>
                  <a:pt x="5679" y="4418"/>
                </a:cubicBezTo>
                <a:lnTo>
                  <a:pt x="5060" y="5049"/>
                </a:lnTo>
                <a:lnTo>
                  <a:pt x="4739" y="5359"/>
                </a:lnTo>
                <a:lnTo>
                  <a:pt x="3584" y="6526"/>
                </a:lnTo>
                <a:cubicBezTo>
                  <a:pt x="3524" y="6585"/>
                  <a:pt x="3524" y="6704"/>
                  <a:pt x="3584" y="6764"/>
                </a:cubicBezTo>
                <a:cubicBezTo>
                  <a:pt x="3608" y="6788"/>
                  <a:pt x="3655" y="6799"/>
                  <a:pt x="3703" y="6799"/>
                </a:cubicBezTo>
                <a:cubicBezTo>
                  <a:pt x="3751" y="6799"/>
                  <a:pt x="3786" y="6788"/>
                  <a:pt x="3822" y="6764"/>
                </a:cubicBezTo>
                <a:lnTo>
                  <a:pt x="5834" y="4752"/>
                </a:lnTo>
                <a:cubicBezTo>
                  <a:pt x="5846" y="4740"/>
                  <a:pt x="5870" y="4716"/>
                  <a:pt x="5894" y="4704"/>
                </a:cubicBezTo>
                <a:cubicBezTo>
                  <a:pt x="5912" y="4696"/>
                  <a:pt x="5934" y="4692"/>
                  <a:pt x="5955" y="4692"/>
                </a:cubicBezTo>
                <a:cubicBezTo>
                  <a:pt x="6002" y="4692"/>
                  <a:pt x="6052" y="4711"/>
                  <a:pt x="6084" y="4752"/>
                </a:cubicBezTo>
                <a:lnTo>
                  <a:pt x="6132" y="4799"/>
                </a:lnTo>
                <a:cubicBezTo>
                  <a:pt x="6203" y="4871"/>
                  <a:pt x="6203" y="4978"/>
                  <a:pt x="6132" y="5049"/>
                </a:cubicBezTo>
                <a:lnTo>
                  <a:pt x="5132" y="6049"/>
                </a:lnTo>
                <a:lnTo>
                  <a:pt x="5072" y="6109"/>
                </a:lnTo>
                <a:lnTo>
                  <a:pt x="3941" y="7240"/>
                </a:lnTo>
                <a:cubicBezTo>
                  <a:pt x="3881" y="7300"/>
                  <a:pt x="3881" y="7419"/>
                  <a:pt x="3941" y="7478"/>
                </a:cubicBezTo>
                <a:cubicBezTo>
                  <a:pt x="3965" y="7502"/>
                  <a:pt x="4012" y="7514"/>
                  <a:pt x="4060" y="7514"/>
                </a:cubicBezTo>
                <a:cubicBezTo>
                  <a:pt x="4108" y="7514"/>
                  <a:pt x="4143" y="7502"/>
                  <a:pt x="4179" y="7478"/>
                </a:cubicBezTo>
                <a:lnTo>
                  <a:pt x="5310" y="6347"/>
                </a:lnTo>
                <a:lnTo>
                  <a:pt x="6310" y="5347"/>
                </a:lnTo>
                <a:cubicBezTo>
                  <a:pt x="6334" y="5311"/>
                  <a:pt x="6382" y="5299"/>
                  <a:pt x="6429" y="5299"/>
                </a:cubicBezTo>
                <a:cubicBezTo>
                  <a:pt x="6465" y="5299"/>
                  <a:pt x="6513" y="5311"/>
                  <a:pt x="6548" y="5347"/>
                </a:cubicBezTo>
                <a:lnTo>
                  <a:pt x="6584" y="5395"/>
                </a:lnTo>
                <a:cubicBezTo>
                  <a:pt x="6620" y="5418"/>
                  <a:pt x="6632" y="5466"/>
                  <a:pt x="6632" y="5514"/>
                </a:cubicBezTo>
                <a:cubicBezTo>
                  <a:pt x="6632" y="5549"/>
                  <a:pt x="6620" y="5597"/>
                  <a:pt x="6584" y="5633"/>
                </a:cubicBezTo>
                <a:lnTo>
                  <a:pt x="5596" y="6621"/>
                </a:lnTo>
                <a:lnTo>
                  <a:pt x="4655" y="7561"/>
                </a:lnTo>
                <a:cubicBezTo>
                  <a:pt x="4596" y="7621"/>
                  <a:pt x="4596" y="7740"/>
                  <a:pt x="4655" y="7800"/>
                </a:cubicBezTo>
                <a:cubicBezTo>
                  <a:pt x="4679" y="7835"/>
                  <a:pt x="4727" y="7847"/>
                  <a:pt x="4774" y="7847"/>
                </a:cubicBezTo>
                <a:cubicBezTo>
                  <a:pt x="4822" y="7847"/>
                  <a:pt x="4858" y="7835"/>
                  <a:pt x="4894" y="7800"/>
                </a:cubicBezTo>
                <a:lnTo>
                  <a:pt x="6691" y="6002"/>
                </a:lnTo>
                <a:cubicBezTo>
                  <a:pt x="6728" y="5965"/>
                  <a:pt x="6764" y="5950"/>
                  <a:pt x="6806" y="5950"/>
                </a:cubicBezTo>
                <a:cubicBezTo>
                  <a:pt x="6819" y="5950"/>
                  <a:pt x="6832" y="5951"/>
                  <a:pt x="6846" y="5954"/>
                </a:cubicBezTo>
                <a:cubicBezTo>
                  <a:pt x="6870" y="5954"/>
                  <a:pt x="6906" y="5966"/>
                  <a:pt x="6918" y="6002"/>
                </a:cubicBezTo>
                <a:lnTo>
                  <a:pt x="6977" y="6061"/>
                </a:lnTo>
                <a:cubicBezTo>
                  <a:pt x="7037" y="6121"/>
                  <a:pt x="7037" y="6228"/>
                  <a:pt x="6977" y="6287"/>
                </a:cubicBezTo>
                <a:lnTo>
                  <a:pt x="5608" y="7657"/>
                </a:lnTo>
                <a:lnTo>
                  <a:pt x="4179" y="9085"/>
                </a:lnTo>
                <a:cubicBezTo>
                  <a:pt x="4120" y="9145"/>
                  <a:pt x="4120" y="9264"/>
                  <a:pt x="4179" y="9324"/>
                </a:cubicBezTo>
                <a:cubicBezTo>
                  <a:pt x="4203" y="9347"/>
                  <a:pt x="4251" y="9359"/>
                  <a:pt x="4298" y="9359"/>
                </a:cubicBezTo>
                <a:cubicBezTo>
                  <a:pt x="4346" y="9359"/>
                  <a:pt x="4382" y="9347"/>
                  <a:pt x="4417" y="9324"/>
                </a:cubicBezTo>
                <a:lnTo>
                  <a:pt x="5727" y="8014"/>
                </a:lnTo>
                <a:lnTo>
                  <a:pt x="6406" y="8693"/>
                </a:lnTo>
                <a:lnTo>
                  <a:pt x="5679" y="8990"/>
                </a:lnTo>
                <a:cubicBezTo>
                  <a:pt x="5679" y="8990"/>
                  <a:pt x="5667" y="8990"/>
                  <a:pt x="5667" y="9002"/>
                </a:cubicBezTo>
                <a:cubicBezTo>
                  <a:pt x="5382" y="9169"/>
                  <a:pt x="5251" y="9502"/>
                  <a:pt x="5334" y="9800"/>
                </a:cubicBezTo>
                <a:cubicBezTo>
                  <a:pt x="5334" y="9812"/>
                  <a:pt x="5358" y="9824"/>
                  <a:pt x="5358" y="9836"/>
                </a:cubicBezTo>
                <a:cubicBezTo>
                  <a:pt x="5430" y="9969"/>
                  <a:pt x="5564" y="10121"/>
                  <a:pt x="5707" y="10121"/>
                </a:cubicBezTo>
                <a:cubicBezTo>
                  <a:pt x="5730" y="10121"/>
                  <a:pt x="5752" y="10117"/>
                  <a:pt x="5775" y="10109"/>
                </a:cubicBezTo>
                <a:cubicBezTo>
                  <a:pt x="6048" y="10014"/>
                  <a:pt x="6703" y="9943"/>
                  <a:pt x="7620" y="9895"/>
                </a:cubicBezTo>
                <a:cubicBezTo>
                  <a:pt x="7633" y="9894"/>
                  <a:pt x="7647" y="9894"/>
                  <a:pt x="7660" y="9894"/>
                </a:cubicBezTo>
                <a:cubicBezTo>
                  <a:pt x="7882" y="9894"/>
                  <a:pt x="8082" y="9987"/>
                  <a:pt x="8239" y="10133"/>
                </a:cubicBezTo>
                <a:lnTo>
                  <a:pt x="8406" y="10300"/>
                </a:lnTo>
                <a:lnTo>
                  <a:pt x="8394" y="10312"/>
                </a:lnTo>
                <a:cubicBezTo>
                  <a:pt x="8334" y="10371"/>
                  <a:pt x="8334" y="10490"/>
                  <a:pt x="8394" y="10550"/>
                </a:cubicBezTo>
                <a:lnTo>
                  <a:pt x="9168" y="11324"/>
                </a:lnTo>
                <a:cubicBezTo>
                  <a:pt x="9192" y="11360"/>
                  <a:pt x="9239" y="11371"/>
                  <a:pt x="9287" y="11371"/>
                </a:cubicBezTo>
                <a:cubicBezTo>
                  <a:pt x="9323" y="11371"/>
                  <a:pt x="9370" y="11360"/>
                  <a:pt x="9406" y="11324"/>
                </a:cubicBezTo>
                <a:lnTo>
                  <a:pt x="11394" y="9335"/>
                </a:lnTo>
                <a:cubicBezTo>
                  <a:pt x="11454" y="9276"/>
                  <a:pt x="11454" y="9157"/>
                  <a:pt x="11394" y="9097"/>
                </a:cubicBezTo>
                <a:lnTo>
                  <a:pt x="10656" y="8395"/>
                </a:lnTo>
                <a:cubicBezTo>
                  <a:pt x="10620" y="8371"/>
                  <a:pt x="10585" y="8359"/>
                  <a:pt x="10537" y="8359"/>
                </a:cubicBezTo>
                <a:cubicBezTo>
                  <a:pt x="10489" y="8359"/>
                  <a:pt x="10442" y="8371"/>
                  <a:pt x="10418" y="8395"/>
                </a:cubicBezTo>
                <a:lnTo>
                  <a:pt x="10406" y="8419"/>
                </a:lnTo>
                <a:lnTo>
                  <a:pt x="10073" y="8085"/>
                </a:lnTo>
                <a:cubicBezTo>
                  <a:pt x="10061" y="8073"/>
                  <a:pt x="10049" y="8050"/>
                  <a:pt x="10025" y="8026"/>
                </a:cubicBezTo>
                <a:cubicBezTo>
                  <a:pt x="10013" y="8014"/>
                  <a:pt x="10013" y="7978"/>
                  <a:pt x="10013" y="7954"/>
                </a:cubicBezTo>
                <a:cubicBezTo>
                  <a:pt x="10001" y="7728"/>
                  <a:pt x="9906" y="7526"/>
                  <a:pt x="9751" y="7359"/>
                </a:cubicBezTo>
                <a:lnTo>
                  <a:pt x="8108" y="5716"/>
                </a:lnTo>
                <a:lnTo>
                  <a:pt x="8799" y="5037"/>
                </a:lnTo>
                <a:lnTo>
                  <a:pt x="9096" y="5764"/>
                </a:lnTo>
                <a:cubicBezTo>
                  <a:pt x="9096" y="5764"/>
                  <a:pt x="9096" y="5776"/>
                  <a:pt x="9108" y="5776"/>
                </a:cubicBezTo>
                <a:cubicBezTo>
                  <a:pt x="9242" y="6004"/>
                  <a:pt x="9474" y="6134"/>
                  <a:pt x="9714" y="6134"/>
                </a:cubicBezTo>
                <a:cubicBezTo>
                  <a:pt x="9774" y="6134"/>
                  <a:pt x="9835" y="6126"/>
                  <a:pt x="9894" y="6109"/>
                </a:cubicBezTo>
                <a:cubicBezTo>
                  <a:pt x="9906" y="6109"/>
                  <a:pt x="9930" y="6097"/>
                  <a:pt x="9942" y="6097"/>
                </a:cubicBezTo>
                <a:cubicBezTo>
                  <a:pt x="10085" y="6002"/>
                  <a:pt x="10263" y="5835"/>
                  <a:pt x="10204" y="5680"/>
                </a:cubicBezTo>
                <a:cubicBezTo>
                  <a:pt x="10120" y="5406"/>
                  <a:pt x="10049" y="4740"/>
                  <a:pt x="10001" y="3835"/>
                </a:cubicBezTo>
                <a:cubicBezTo>
                  <a:pt x="9989" y="3632"/>
                  <a:pt x="10049" y="3442"/>
                  <a:pt x="10168" y="3299"/>
                </a:cubicBezTo>
                <a:cubicBezTo>
                  <a:pt x="10192" y="3263"/>
                  <a:pt x="10204" y="3239"/>
                  <a:pt x="10239" y="3204"/>
                </a:cubicBezTo>
                <a:lnTo>
                  <a:pt x="10406" y="3037"/>
                </a:lnTo>
                <a:lnTo>
                  <a:pt x="10418" y="3061"/>
                </a:lnTo>
                <a:cubicBezTo>
                  <a:pt x="10442" y="3085"/>
                  <a:pt x="10489" y="3097"/>
                  <a:pt x="10537" y="3097"/>
                </a:cubicBezTo>
                <a:cubicBezTo>
                  <a:pt x="10585" y="3097"/>
                  <a:pt x="10620" y="3085"/>
                  <a:pt x="10656" y="3061"/>
                </a:cubicBezTo>
                <a:lnTo>
                  <a:pt x="11430" y="2287"/>
                </a:lnTo>
                <a:cubicBezTo>
                  <a:pt x="11490" y="2227"/>
                  <a:pt x="11490" y="2096"/>
                  <a:pt x="11430" y="2037"/>
                </a:cubicBezTo>
                <a:lnTo>
                  <a:pt x="9430" y="49"/>
                </a:lnTo>
                <a:cubicBezTo>
                  <a:pt x="9406" y="13"/>
                  <a:pt x="9358" y="1"/>
                  <a:pt x="9311" y="1"/>
                </a:cubicBezTo>
                <a:cubicBezTo>
                  <a:pt x="9275" y="1"/>
                  <a:pt x="9227" y="25"/>
                  <a:pt x="9192" y="49"/>
                </a:cubicBezTo>
                <a:lnTo>
                  <a:pt x="8418" y="823"/>
                </a:lnTo>
                <a:cubicBezTo>
                  <a:pt x="8358" y="882"/>
                  <a:pt x="8358" y="1001"/>
                  <a:pt x="8418" y="1061"/>
                </a:cubicBezTo>
                <a:lnTo>
                  <a:pt x="8442" y="1073"/>
                </a:lnTo>
                <a:lnTo>
                  <a:pt x="8108" y="1406"/>
                </a:lnTo>
                <a:cubicBezTo>
                  <a:pt x="8096" y="1418"/>
                  <a:pt x="8084" y="1430"/>
                  <a:pt x="8049" y="1454"/>
                </a:cubicBezTo>
                <a:cubicBezTo>
                  <a:pt x="8037" y="1465"/>
                  <a:pt x="8001" y="1465"/>
                  <a:pt x="7977" y="1465"/>
                </a:cubicBezTo>
                <a:cubicBezTo>
                  <a:pt x="7751" y="1477"/>
                  <a:pt x="7549" y="1573"/>
                  <a:pt x="7382" y="1727"/>
                </a:cubicBezTo>
                <a:lnTo>
                  <a:pt x="7191" y="1930"/>
                </a:lnTo>
                <a:cubicBezTo>
                  <a:pt x="7132" y="1989"/>
                  <a:pt x="7132" y="2108"/>
                  <a:pt x="7191" y="2168"/>
                </a:cubicBezTo>
                <a:cubicBezTo>
                  <a:pt x="7215" y="2192"/>
                  <a:pt x="7263" y="2204"/>
                  <a:pt x="7310" y="2204"/>
                </a:cubicBezTo>
                <a:cubicBezTo>
                  <a:pt x="7346" y="2204"/>
                  <a:pt x="7394" y="2192"/>
                  <a:pt x="7418" y="2168"/>
                </a:cubicBezTo>
                <a:lnTo>
                  <a:pt x="7632" y="1954"/>
                </a:lnTo>
                <a:cubicBezTo>
                  <a:pt x="7739" y="1846"/>
                  <a:pt x="7870" y="1787"/>
                  <a:pt x="8001" y="1787"/>
                </a:cubicBezTo>
                <a:cubicBezTo>
                  <a:pt x="8061" y="1787"/>
                  <a:pt x="8132" y="1775"/>
                  <a:pt x="8180" y="1751"/>
                </a:cubicBezTo>
                <a:cubicBezTo>
                  <a:pt x="8239" y="1715"/>
                  <a:pt x="8287" y="1692"/>
                  <a:pt x="8346" y="1644"/>
                </a:cubicBezTo>
                <a:lnTo>
                  <a:pt x="8680" y="1311"/>
                </a:lnTo>
                <a:lnTo>
                  <a:pt x="10180" y="2823"/>
                </a:lnTo>
                <a:lnTo>
                  <a:pt x="10013" y="2978"/>
                </a:lnTo>
                <a:cubicBezTo>
                  <a:pt x="9966" y="3025"/>
                  <a:pt x="9942" y="3073"/>
                  <a:pt x="9894" y="3120"/>
                </a:cubicBezTo>
                <a:cubicBezTo>
                  <a:pt x="9727" y="3335"/>
                  <a:pt x="9656" y="3597"/>
                  <a:pt x="9668" y="3859"/>
                </a:cubicBezTo>
                <a:cubicBezTo>
                  <a:pt x="9704" y="4502"/>
                  <a:pt x="9775" y="5311"/>
                  <a:pt x="9882" y="5740"/>
                </a:cubicBezTo>
                <a:cubicBezTo>
                  <a:pt x="9870" y="5752"/>
                  <a:pt x="9823" y="5776"/>
                  <a:pt x="9787" y="5811"/>
                </a:cubicBezTo>
                <a:cubicBezTo>
                  <a:pt x="9766" y="5815"/>
                  <a:pt x="9745" y="5816"/>
                  <a:pt x="9725" y="5816"/>
                </a:cubicBezTo>
                <a:cubicBezTo>
                  <a:pt x="9601" y="5816"/>
                  <a:pt x="9477" y="5757"/>
                  <a:pt x="9406" y="5645"/>
                </a:cubicBezTo>
                <a:lnTo>
                  <a:pt x="9013" y="4692"/>
                </a:lnTo>
                <a:cubicBezTo>
                  <a:pt x="9001" y="4633"/>
                  <a:pt x="8942" y="4609"/>
                  <a:pt x="8894" y="4585"/>
                </a:cubicBezTo>
                <a:cubicBezTo>
                  <a:pt x="8880" y="4582"/>
                  <a:pt x="8866" y="4581"/>
                  <a:pt x="8852" y="4581"/>
                </a:cubicBezTo>
                <a:cubicBezTo>
                  <a:pt x="8808" y="4581"/>
                  <a:pt x="8769" y="4596"/>
                  <a:pt x="8751" y="4633"/>
                </a:cubicBezTo>
                <a:lnTo>
                  <a:pt x="7346" y="6026"/>
                </a:lnTo>
                <a:lnTo>
                  <a:pt x="7263" y="5895"/>
                </a:lnTo>
                <a:lnTo>
                  <a:pt x="7203" y="5835"/>
                </a:lnTo>
                <a:cubicBezTo>
                  <a:pt x="7156" y="5799"/>
                  <a:pt x="7108" y="5764"/>
                  <a:pt x="7072" y="5752"/>
                </a:cubicBezTo>
                <a:lnTo>
                  <a:pt x="7906" y="4918"/>
                </a:lnTo>
                <a:cubicBezTo>
                  <a:pt x="7965" y="4859"/>
                  <a:pt x="7965" y="4740"/>
                  <a:pt x="7906" y="4680"/>
                </a:cubicBezTo>
                <a:cubicBezTo>
                  <a:pt x="7876" y="4650"/>
                  <a:pt x="7831" y="4635"/>
                  <a:pt x="7787" y="4635"/>
                </a:cubicBezTo>
                <a:cubicBezTo>
                  <a:pt x="7742" y="4635"/>
                  <a:pt x="7697" y="4650"/>
                  <a:pt x="7668" y="4680"/>
                </a:cubicBezTo>
                <a:lnTo>
                  <a:pt x="6977" y="5359"/>
                </a:lnTo>
                <a:cubicBezTo>
                  <a:pt x="6953" y="5299"/>
                  <a:pt x="6918" y="5252"/>
                  <a:pt x="6870" y="5216"/>
                </a:cubicBezTo>
                <a:lnTo>
                  <a:pt x="6834" y="5168"/>
                </a:lnTo>
                <a:cubicBezTo>
                  <a:pt x="6787" y="5121"/>
                  <a:pt x="6739" y="5097"/>
                  <a:pt x="6679" y="5061"/>
                </a:cubicBezTo>
                <a:lnTo>
                  <a:pt x="7549" y="4204"/>
                </a:lnTo>
                <a:cubicBezTo>
                  <a:pt x="7608" y="4144"/>
                  <a:pt x="7608" y="4025"/>
                  <a:pt x="7549" y="3966"/>
                </a:cubicBezTo>
                <a:cubicBezTo>
                  <a:pt x="7519" y="3936"/>
                  <a:pt x="7474" y="3921"/>
                  <a:pt x="7430" y="3921"/>
                </a:cubicBezTo>
                <a:cubicBezTo>
                  <a:pt x="7385" y="3921"/>
                  <a:pt x="7340" y="3936"/>
                  <a:pt x="7310" y="3966"/>
                </a:cubicBezTo>
                <a:lnTo>
                  <a:pt x="6513" y="4752"/>
                </a:lnTo>
                <a:cubicBezTo>
                  <a:pt x="6489" y="4692"/>
                  <a:pt x="6453" y="4644"/>
                  <a:pt x="6418" y="4597"/>
                </a:cubicBezTo>
                <a:lnTo>
                  <a:pt x="6370" y="4561"/>
                </a:lnTo>
                <a:cubicBezTo>
                  <a:pt x="6322" y="4513"/>
                  <a:pt x="6275" y="4478"/>
                  <a:pt x="6215" y="4454"/>
                </a:cubicBezTo>
                <a:lnTo>
                  <a:pt x="6834" y="3847"/>
                </a:lnTo>
                <a:cubicBezTo>
                  <a:pt x="6894" y="3787"/>
                  <a:pt x="6894" y="3668"/>
                  <a:pt x="6834" y="3609"/>
                </a:cubicBezTo>
                <a:cubicBezTo>
                  <a:pt x="6804" y="3579"/>
                  <a:pt x="6760" y="3564"/>
                  <a:pt x="6715" y="3564"/>
                </a:cubicBezTo>
                <a:cubicBezTo>
                  <a:pt x="6671" y="3564"/>
                  <a:pt x="6626" y="3579"/>
                  <a:pt x="6596" y="3609"/>
                </a:cubicBezTo>
                <a:lnTo>
                  <a:pt x="6084" y="4109"/>
                </a:lnTo>
                <a:cubicBezTo>
                  <a:pt x="6060" y="4049"/>
                  <a:pt x="6025" y="3990"/>
                  <a:pt x="5977" y="3942"/>
                </a:cubicBezTo>
                <a:lnTo>
                  <a:pt x="5953" y="3918"/>
                </a:lnTo>
                <a:cubicBezTo>
                  <a:pt x="5906" y="3871"/>
                  <a:pt x="5846" y="3823"/>
                  <a:pt x="5786" y="3811"/>
                </a:cubicBezTo>
                <a:lnTo>
                  <a:pt x="6965" y="2632"/>
                </a:lnTo>
                <a:cubicBezTo>
                  <a:pt x="7025" y="2573"/>
                  <a:pt x="7025" y="2454"/>
                  <a:pt x="6965" y="2394"/>
                </a:cubicBezTo>
                <a:cubicBezTo>
                  <a:pt x="6935" y="2364"/>
                  <a:pt x="6891" y="2349"/>
                  <a:pt x="6846" y="2349"/>
                </a:cubicBezTo>
                <a:cubicBezTo>
                  <a:pt x="6801" y="2349"/>
                  <a:pt x="6757" y="2364"/>
                  <a:pt x="6727" y="2394"/>
                </a:cubicBezTo>
                <a:lnTo>
                  <a:pt x="5751" y="3370"/>
                </a:lnTo>
                <a:lnTo>
                  <a:pt x="5072" y="2680"/>
                </a:lnTo>
                <a:lnTo>
                  <a:pt x="5798" y="2382"/>
                </a:lnTo>
                <a:cubicBezTo>
                  <a:pt x="5798" y="2382"/>
                  <a:pt x="5810" y="2382"/>
                  <a:pt x="5810" y="2370"/>
                </a:cubicBezTo>
                <a:cubicBezTo>
                  <a:pt x="6096" y="2204"/>
                  <a:pt x="6227" y="1882"/>
                  <a:pt x="6144" y="1585"/>
                </a:cubicBezTo>
                <a:cubicBezTo>
                  <a:pt x="6144" y="1561"/>
                  <a:pt x="6132" y="1549"/>
                  <a:pt x="6132" y="1537"/>
                </a:cubicBezTo>
                <a:cubicBezTo>
                  <a:pt x="6049" y="1403"/>
                  <a:pt x="5914" y="1251"/>
                  <a:pt x="5778" y="1251"/>
                </a:cubicBezTo>
                <a:cubicBezTo>
                  <a:pt x="5757" y="1251"/>
                  <a:pt x="5736" y="1255"/>
                  <a:pt x="5715" y="1263"/>
                </a:cubicBezTo>
                <a:cubicBezTo>
                  <a:pt x="5429" y="1358"/>
                  <a:pt x="4774" y="1430"/>
                  <a:pt x="3870" y="1477"/>
                </a:cubicBezTo>
                <a:cubicBezTo>
                  <a:pt x="3855" y="1478"/>
                  <a:pt x="3840" y="1478"/>
                  <a:pt x="3825" y="1478"/>
                </a:cubicBezTo>
                <a:cubicBezTo>
                  <a:pt x="3603" y="1478"/>
                  <a:pt x="3395" y="1395"/>
                  <a:pt x="3239" y="1239"/>
                </a:cubicBezTo>
                <a:lnTo>
                  <a:pt x="3072" y="1073"/>
                </a:lnTo>
                <a:lnTo>
                  <a:pt x="3096" y="1061"/>
                </a:lnTo>
                <a:cubicBezTo>
                  <a:pt x="3155" y="1001"/>
                  <a:pt x="3155" y="882"/>
                  <a:pt x="3096" y="823"/>
                </a:cubicBezTo>
                <a:lnTo>
                  <a:pt x="2322" y="49"/>
                </a:lnTo>
                <a:cubicBezTo>
                  <a:pt x="2286" y="13"/>
                  <a:pt x="2238" y="1"/>
                  <a:pt x="220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highlight>
                <a:srgbClr val="FFFF00"/>
              </a:highlight>
              <a:latin typeface="Arial"/>
              <a:cs typeface="Arial"/>
              <a:sym typeface="Arial"/>
            </a:endParaRPr>
          </a:p>
        </p:txBody>
      </p:sp>
      <p:grpSp>
        <p:nvGrpSpPr>
          <p:cNvPr id="19" name="Google Shape;14827;p72">
            <a:extLst>
              <a:ext uri="{FF2B5EF4-FFF2-40B4-BE49-F238E27FC236}">
                <a16:creationId xmlns:a16="http://schemas.microsoft.com/office/drawing/2014/main" id="{96C6B867-0A94-44BB-8507-A5A25A83D329}"/>
              </a:ext>
            </a:extLst>
          </p:cNvPr>
          <p:cNvGrpSpPr/>
          <p:nvPr/>
        </p:nvGrpSpPr>
        <p:grpSpPr>
          <a:xfrm>
            <a:off x="1763753" y="1640534"/>
            <a:ext cx="375725" cy="466245"/>
            <a:chOff x="2665165" y="3360146"/>
            <a:chExt cx="281794" cy="349684"/>
          </a:xfrm>
          <a:solidFill>
            <a:schemeClr val="bg1"/>
          </a:solidFill>
        </p:grpSpPr>
        <p:sp>
          <p:nvSpPr>
            <p:cNvPr id="20" name="Google Shape;14828;p72">
              <a:extLst>
                <a:ext uri="{FF2B5EF4-FFF2-40B4-BE49-F238E27FC236}">
                  <a16:creationId xmlns:a16="http://schemas.microsoft.com/office/drawing/2014/main" id="{36FED70B-68F9-401E-A6BB-1893D7A9EBD3}"/>
                </a:ext>
              </a:extLst>
            </p:cNvPr>
            <p:cNvSpPr/>
            <p:nvPr/>
          </p:nvSpPr>
          <p:spPr>
            <a:xfrm>
              <a:off x="2665165" y="3495547"/>
              <a:ext cx="136572" cy="214284"/>
            </a:xfrm>
            <a:custGeom>
              <a:avLst/>
              <a:gdLst/>
              <a:ahLst/>
              <a:cxnLst/>
              <a:rect l="l" t="t" r="r" b="b"/>
              <a:pathLst>
                <a:path w="4311" h="6764" extrusionOk="0">
                  <a:moveTo>
                    <a:pt x="3977" y="4453"/>
                  </a:moveTo>
                  <a:lnTo>
                    <a:pt x="3977" y="5049"/>
                  </a:lnTo>
                  <a:lnTo>
                    <a:pt x="2441" y="5049"/>
                  </a:lnTo>
                  <a:lnTo>
                    <a:pt x="2441" y="4453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1727"/>
                  </a:lnTo>
                  <a:cubicBezTo>
                    <a:pt x="0" y="1858"/>
                    <a:pt x="84" y="2001"/>
                    <a:pt x="179" y="2072"/>
                  </a:cubicBezTo>
                  <a:lnTo>
                    <a:pt x="1167" y="2751"/>
                  </a:lnTo>
                  <a:cubicBezTo>
                    <a:pt x="1196" y="2770"/>
                    <a:pt x="1230" y="2779"/>
                    <a:pt x="1264" y="2779"/>
                  </a:cubicBezTo>
                  <a:cubicBezTo>
                    <a:pt x="1315" y="2779"/>
                    <a:pt x="1365" y="2758"/>
                    <a:pt x="1393" y="2715"/>
                  </a:cubicBezTo>
                  <a:cubicBezTo>
                    <a:pt x="1429" y="2632"/>
                    <a:pt x="1417" y="2536"/>
                    <a:pt x="1346" y="2489"/>
                  </a:cubicBezTo>
                  <a:lnTo>
                    <a:pt x="357" y="1798"/>
                  </a:lnTo>
                  <a:cubicBezTo>
                    <a:pt x="334" y="1786"/>
                    <a:pt x="322" y="1763"/>
                    <a:pt x="322" y="1727"/>
                  </a:cubicBezTo>
                  <a:lnTo>
                    <a:pt x="322" y="334"/>
                  </a:lnTo>
                  <a:lnTo>
                    <a:pt x="655" y="334"/>
                  </a:lnTo>
                  <a:cubicBezTo>
                    <a:pt x="679" y="334"/>
                    <a:pt x="679" y="346"/>
                    <a:pt x="679" y="346"/>
                  </a:cubicBezTo>
                  <a:lnTo>
                    <a:pt x="679" y="1251"/>
                  </a:lnTo>
                  <a:cubicBezTo>
                    <a:pt x="679" y="1382"/>
                    <a:pt x="750" y="1524"/>
                    <a:pt x="857" y="1596"/>
                  </a:cubicBezTo>
                  <a:lnTo>
                    <a:pt x="2286" y="2560"/>
                  </a:lnTo>
                  <a:cubicBezTo>
                    <a:pt x="2405" y="2656"/>
                    <a:pt x="2548" y="2691"/>
                    <a:pt x="2703" y="2691"/>
                  </a:cubicBezTo>
                  <a:lnTo>
                    <a:pt x="2822" y="2691"/>
                  </a:lnTo>
                  <a:cubicBezTo>
                    <a:pt x="2941" y="2691"/>
                    <a:pt x="3060" y="2656"/>
                    <a:pt x="3143" y="2560"/>
                  </a:cubicBezTo>
                  <a:lnTo>
                    <a:pt x="3191" y="2513"/>
                  </a:lnTo>
                  <a:cubicBezTo>
                    <a:pt x="3251" y="2453"/>
                    <a:pt x="3274" y="2382"/>
                    <a:pt x="3274" y="2298"/>
                  </a:cubicBezTo>
                  <a:cubicBezTo>
                    <a:pt x="3274" y="2203"/>
                    <a:pt x="3239" y="2132"/>
                    <a:pt x="3179" y="2072"/>
                  </a:cubicBezTo>
                  <a:lnTo>
                    <a:pt x="2524" y="1477"/>
                  </a:lnTo>
                  <a:lnTo>
                    <a:pt x="2524" y="1465"/>
                  </a:lnTo>
                  <a:lnTo>
                    <a:pt x="2727" y="1251"/>
                  </a:lnTo>
                  <a:lnTo>
                    <a:pt x="3905" y="2179"/>
                  </a:lnTo>
                  <a:cubicBezTo>
                    <a:pt x="3929" y="2191"/>
                    <a:pt x="3929" y="2215"/>
                    <a:pt x="3929" y="2251"/>
                  </a:cubicBezTo>
                  <a:lnTo>
                    <a:pt x="3929" y="4156"/>
                  </a:lnTo>
                  <a:lnTo>
                    <a:pt x="2643" y="4156"/>
                  </a:lnTo>
                  <a:lnTo>
                    <a:pt x="2643" y="3620"/>
                  </a:lnTo>
                  <a:cubicBezTo>
                    <a:pt x="2643" y="3465"/>
                    <a:pt x="2560" y="3346"/>
                    <a:pt x="2465" y="3263"/>
                  </a:cubicBezTo>
                  <a:lnTo>
                    <a:pt x="1869" y="2846"/>
                  </a:lnTo>
                  <a:cubicBezTo>
                    <a:pt x="1837" y="2828"/>
                    <a:pt x="1804" y="2818"/>
                    <a:pt x="1771" y="2818"/>
                  </a:cubicBezTo>
                  <a:cubicBezTo>
                    <a:pt x="1720" y="2818"/>
                    <a:pt x="1673" y="2842"/>
                    <a:pt x="1643" y="2894"/>
                  </a:cubicBezTo>
                  <a:cubicBezTo>
                    <a:pt x="1596" y="2965"/>
                    <a:pt x="1608" y="3072"/>
                    <a:pt x="1691" y="3108"/>
                  </a:cubicBezTo>
                  <a:lnTo>
                    <a:pt x="2286" y="3525"/>
                  </a:lnTo>
                  <a:cubicBezTo>
                    <a:pt x="2310" y="3548"/>
                    <a:pt x="2322" y="3584"/>
                    <a:pt x="2322" y="3620"/>
                  </a:cubicBezTo>
                  <a:lnTo>
                    <a:pt x="2322" y="4156"/>
                  </a:lnTo>
                  <a:lnTo>
                    <a:pt x="2286" y="4156"/>
                  </a:lnTo>
                  <a:cubicBezTo>
                    <a:pt x="2191" y="4156"/>
                    <a:pt x="2120" y="4227"/>
                    <a:pt x="2120" y="4322"/>
                  </a:cubicBezTo>
                  <a:lnTo>
                    <a:pt x="2120" y="5584"/>
                  </a:lnTo>
                  <a:lnTo>
                    <a:pt x="2120" y="6596"/>
                  </a:lnTo>
                  <a:cubicBezTo>
                    <a:pt x="2120" y="6680"/>
                    <a:pt x="2191" y="6763"/>
                    <a:pt x="2286" y="6763"/>
                  </a:cubicBezTo>
                  <a:lnTo>
                    <a:pt x="2834" y="6763"/>
                  </a:lnTo>
                  <a:cubicBezTo>
                    <a:pt x="2917" y="6763"/>
                    <a:pt x="3001" y="6680"/>
                    <a:pt x="3001" y="6596"/>
                  </a:cubicBezTo>
                  <a:cubicBezTo>
                    <a:pt x="3001" y="6501"/>
                    <a:pt x="2917" y="6430"/>
                    <a:pt x="2834" y="6430"/>
                  </a:cubicBezTo>
                  <a:lnTo>
                    <a:pt x="2429" y="6430"/>
                  </a:lnTo>
                  <a:lnTo>
                    <a:pt x="2429" y="5406"/>
                  </a:lnTo>
                  <a:lnTo>
                    <a:pt x="3965" y="5406"/>
                  </a:lnTo>
                  <a:lnTo>
                    <a:pt x="3965" y="5584"/>
                  </a:lnTo>
                  <a:lnTo>
                    <a:pt x="3965" y="6430"/>
                  </a:lnTo>
                  <a:lnTo>
                    <a:pt x="3477" y="6430"/>
                  </a:lnTo>
                  <a:cubicBezTo>
                    <a:pt x="3382" y="6430"/>
                    <a:pt x="3310" y="6501"/>
                    <a:pt x="3310" y="6596"/>
                  </a:cubicBezTo>
                  <a:cubicBezTo>
                    <a:pt x="3310" y="6680"/>
                    <a:pt x="3382" y="6763"/>
                    <a:pt x="3477" y="6763"/>
                  </a:cubicBezTo>
                  <a:lnTo>
                    <a:pt x="4144" y="6763"/>
                  </a:lnTo>
                  <a:cubicBezTo>
                    <a:pt x="4227" y="6763"/>
                    <a:pt x="4310" y="6680"/>
                    <a:pt x="4310" y="6596"/>
                  </a:cubicBezTo>
                  <a:lnTo>
                    <a:pt x="4310" y="5251"/>
                  </a:lnTo>
                  <a:lnTo>
                    <a:pt x="4286" y="4287"/>
                  </a:lnTo>
                  <a:lnTo>
                    <a:pt x="4286" y="2215"/>
                  </a:lnTo>
                  <a:cubicBezTo>
                    <a:pt x="4286" y="2084"/>
                    <a:pt x="4227" y="1965"/>
                    <a:pt x="4132" y="1894"/>
                  </a:cubicBezTo>
                  <a:lnTo>
                    <a:pt x="2846" y="881"/>
                  </a:lnTo>
                  <a:cubicBezTo>
                    <a:pt x="2818" y="859"/>
                    <a:pt x="2782" y="847"/>
                    <a:pt x="2746" y="847"/>
                  </a:cubicBezTo>
                  <a:cubicBezTo>
                    <a:pt x="2707" y="847"/>
                    <a:pt x="2669" y="862"/>
                    <a:pt x="2643" y="893"/>
                  </a:cubicBezTo>
                  <a:lnTo>
                    <a:pt x="2322" y="1203"/>
                  </a:lnTo>
                  <a:cubicBezTo>
                    <a:pt x="2262" y="1262"/>
                    <a:pt x="2215" y="1358"/>
                    <a:pt x="2215" y="1441"/>
                  </a:cubicBezTo>
                  <a:cubicBezTo>
                    <a:pt x="2215" y="1536"/>
                    <a:pt x="2262" y="1620"/>
                    <a:pt x="2322" y="1679"/>
                  </a:cubicBezTo>
                  <a:lnTo>
                    <a:pt x="2977" y="2275"/>
                  </a:lnTo>
                  <a:lnTo>
                    <a:pt x="2941" y="2322"/>
                  </a:lnTo>
                  <a:cubicBezTo>
                    <a:pt x="2905" y="2358"/>
                    <a:pt x="2882" y="2370"/>
                    <a:pt x="2846" y="2370"/>
                  </a:cubicBezTo>
                  <a:lnTo>
                    <a:pt x="2727" y="2370"/>
                  </a:lnTo>
                  <a:cubicBezTo>
                    <a:pt x="2643" y="2370"/>
                    <a:pt x="2560" y="2334"/>
                    <a:pt x="2489" y="2298"/>
                  </a:cubicBezTo>
                  <a:lnTo>
                    <a:pt x="1060" y="1322"/>
                  </a:lnTo>
                  <a:cubicBezTo>
                    <a:pt x="1024" y="1310"/>
                    <a:pt x="1012" y="1286"/>
                    <a:pt x="1012" y="1251"/>
                  </a:cubicBezTo>
                  <a:lnTo>
                    <a:pt x="1012" y="346"/>
                  </a:lnTo>
                  <a:cubicBezTo>
                    <a:pt x="1012" y="155"/>
                    <a:pt x="869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4829;p72">
              <a:extLst>
                <a:ext uri="{FF2B5EF4-FFF2-40B4-BE49-F238E27FC236}">
                  <a16:creationId xmlns:a16="http://schemas.microsoft.com/office/drawing/2014/main" id="{C3B382C9-EBA3-4830-B416-B957835C5FF2}"/>
                </a:ext>
              </a:extLst>
            </p:cNvPr>
            <p:cNvSpPr/>
            <p:nvPr/>
          </p:nvSpPr>
          <p:spPr>
            <a:xfrm>
              <a:off x="2811495" y="3494786"/>
              <a:ext cx="135464" cy="212003"/>
            </a:xfrm>
            <a:custGeom>
              <a:avLst/>
              <a:gdLst/>
              <a:ahLst/>
              <a:cxnLst/>
              <a:rect l="l" t="t" r="r" b="b"/>
              <a:pathLst>
                <a:path w="4276" h="6692" extrusionOk="0">
                  <a:moveTo>
                    <a:pt x="3942" y="322"/>
                  </a:moveTo>
                  <a:lnTo>
                    <a:pt x="3942" y="1727"/>
                  </a:lnTo>
                  <a:lnTo>
                    <a:pt x="3954" y="1727"/>
                  </a:lnTo>
                  <a:cubicBezTo>
                    <a:pt x="3954" y="1751"/>
                    <a:pt x="3942" y="1787"/>
                    <a:pt x="3918" y="1798"/>
                  </a:cubicBezTo>
                  <a:lnTo>
                    <a:pt x="1811" y="3251"/>
                  </a:lnTo>
                  <a:cubicBezTo>
                    <a:pt x="1692" y="3334"/>
                    <a:pt x="1632" y="3465"/>
                    <a:pt x="1632" y="3608"/>
                  </a:cubicBezTo>
                  <a:lnTo>
                    <a:pt x="1632" y="4144"/>
                  </a:lnTo>
                  <a:lnTo>
                    <a:pt x="334" y="4144"/>
                  </a:lnTo>
                  <a:lnTo>
                    <a:pt x="334" y="2239"/>
                  </a:lnTo>
                  <a:cubicBezTo>
                    <a:pt x="334" y="2215"/>
                    <a:pt x="358" y="2179"/>
                    <a:pt x="370" y="2168"/>
                  </a:cubicBezTo>
                  <a:lnTo>
                    <a:pt x="632" y="1965"/>
                  </a:lnTo>
                  <a:lnTo>
                    <a:pt x="1525" y="1251"/>
                  </a:lnTo>
                  <a:lnTo>
                    <a:pt x="1739" y="1453"/>
                  </a:lnTo>
                  <a:lnTo>
                    <a:pt x="1739" y="1465"/>
                  </a:lnTo>
                  <a:lnTo>
                    <a:pt x="1084" y="2060"/>
                  </a:lnTo>
                  <a:cubicBezTo>
                    <a:pt x="1025" y="2120"/>
                    <a:pt x="977" y="2203"/>
                    <a:pt x="977" y="2287"/>
                  </a:cubicBezTo>
                  <a:cubicBezTo>
                    <a:pt x="977" y="2382"/>
                    <a:pt x="1013" y="2453"/>
                    <a:pt x="1072" y="2513"/>
                  </a:cubicBezTo>
                  <a:lnTo>
                    <a:pt x="1108" y="2560"/>
                  </a:lnTo>
                  <a:cubicBezTo>
                    <a:pt x="1203" y="2644"/>
                    <a:pt x="1322" y="2691"/>
                    <a:pt x="1441" y="2691"/>
                  </a:cubicBezTo>
                  <a:lnTo>
                    <a:pt x="1561" y="2691"/>
                  </a:lnTo>
                  <a:cubicBezTo>
                    <a:pt x="1703" y="2691"/>
                    <a:pt x="1858" y="2644"/>
                    <a:pt x="1977" y="2560"/>
                  </a:cubicBezTo>
                  <a:lnTo>
                    <a:pt x="3406" y="1584"/>
                  </a:lnTo>
                  <a:cubicBezTo>
                    <a:pt x="3525" y="1513"/>
                    <a:pt x="3585" y="1382"/>
                    <a:pt x="3585" y="1251"/>
                  </a:cubicBezTo>
                  <a:lnTo>
                    <a:pt x="3585" y="334"/>
                  </a:lnTo>
                  <a:cubicBezTo>
                    <a:pt x="3585" y="322"/>
                    <a:pt x="3597" y="322"/>
                    <a:pt x="3597" y="322"/>
                  </a:cubicBezTo>
                  <a:close/>
                  <a:moveTo>
                    <a:pt x="1858" y="4477"/>
                  </a:moveTo>
                  <a:lnTo>
                    <a:pt x="1858" y="5073"/>
                  </a:lnTo>
                  <a:lnTo>
                    <a:pt x="322" y="5073"/>
                  </a:lnTo>
                  <a:lnTo>
                    <a:pt x="322" y="4477"/>
                  </a:lnTo>
                  <a:close/>
                  <a:moveTo>
                    <a:pt x="1858" y="5382"/>
                  </a:moveTo>
                  <a:lnTo>
                    <a:pt x="1858" y="6406"/>
                  </a:lnTo>
                  <a:lnTo>
                    <a:pt x="322" y="6406"/>
                  </a:lnTo>
                  <a:lnTo>
                    <a:pt x="322" y="5561"/>
                  </a:lnTo>
                  <a:lnTo>
                    <a:pt x="322" y="5382"/>
                  </a:lnTo>
                  <a:close/>
                  <a:moveTo>
                    <a:pt x="3620" y="1"/>
                  </a:moveTo>
                  <a:cubicBezTo>
                    <a:pt x="3418" y="1"/>
                    <a:pt x="3275" y="143"/>
                    <a:pt x="3275" y="334"/>
                  </a:cubicBezTo>
                  <a:lnTo>
                    <a:pt x="3275" y="1251"/>
                  </a:lnTo>
                  <a:cubicBezTo>
                    <a:pt x="3275" y="1275"/>
                    <a:pt x="3263" y="1310"/>
                    <a:pt x="3227" y="1322"/>
                  </a:cubicBezTo>
                  <a:lnTo>
                    <a:pt x="1799" y="2287"/>
                  </a:lnTo>
                  <a:cubicBezTo>
                    <a:pt x="1727" y="2334"/>
                    <a:pt x="1656" y="2358"/>
                    <a:pt x="1561" y="2358"/>
                  </a:cubicBezTo>
                  <a:lnTo>
                    <a:pt x="1441" y="2358"/>
                  </a:lnTo>
                  <a:cubicBezTo>
                    <a:pt x="1418" y="2358"/>
                    <a:pt x="1370" y="2346"/>
                    <a:pt x="1358" y="2322"/>
                  </a:cubicBezTo>
                  <a:lnTo>
                    <a:pt x="1311" y="2275"/>
                  </a:lnTo>
                  <a:lnTo>
                    <a:pt x="1965" y="1679"/>
                  </a:lnTo>
                  <a:cubicBezTo>
                    <a:pt x="2037" y="1620"/>
                    <a:pt x="2073" y="1525"/>
                    <a:pt x="2073" y="1441"/>
                  </a:cubicBezTo>
                  <a:cubicBezTo>
                    <a:pt x="2073" y="1346"/>
                    <a:pt x="2037" y="1263"/>
                    <a:pt x="1965" y="1203"/>
                  </a:cubicBezTo>
                  <a:lnTo>
                    <a:pt x="1656" y="894"/>
                  </a:lnTo>
                  <a:cubicBezTo>
                    <a:pt x="1622" y="860"/>
                    <a:pt x="1577" y="845"/>
                    <a:pt x="1534" y="845"/>
                  </a:cubicBezTo>
                  <a:cubicBezTo>
                    <a:pt x="1500" y="845"/>
                    <a:pt x="1467" y="854"/>
                    <a:pt x="1441" y="870"/>
                  </a:cubicBezTo>
                  <a:lnTo>
                    <a:pt x="429" y="1667"/>
                  </a:lnTo>
                  <a:lnTo>
                    <a:pt x="168" y="1870"/>
                  </a:lnTo>
                  <a:cubicBezTo>
                    <a:pt x="60" y="1941"/>
                    <a:pt x="1" y="2060"/>
                    <a:pt x="1" y="2203"/>
                  </a:cubicBezTo>
                  <a:lnTo>
                    <a:pt x="1" y="4263"/>
                  </a:lnTo>
                  <a:lnTo>
                    <a:pt x="1" y="5192"/>
                  </a:lnTo>
                  <a:lnTo>
                    <a:pt x="1" y="6525"/>
                  </a:lnTo>
                  <a:cubicBezTo>
                    <a:pt x="1" y="6620"/>
                    <a:pt x="72" y="6692"/>
                    <a:pt x="168" y="6692"/>
                  </a:cubicBezTo>
                  <a:lnTo>
                    <a:pt x="2025" y="6692"/>
                  </a:lnTo>
                  <a:cubicBezTo>
                    <a:pt x="2108" y="6692"/>
                    <a:pt x="2192" y="6620"/>
                    <a:pt x="2192" y="6525"/>
                  </a:cubicBezTo>
                  <a:lnTo>
                    <a:pt x="2192" y="5513"/>
                  </a:lnTo>
                  <a:lnTo>
                    <a:pt x="2192" y="4251"/>
                  </a:lnTo>
                  <a:cubicBezTo>
                    <a:pt x="2192" y="4168"/>
                    <a:pt x="2108" y="4084"/>
                    <a:pt x="2025" y="4084"/>
                  </a:cubicBezTo>
                  <a:lnTo>
                    <a:pt x="1953" y="4084"/>
                  </a:lnTo>
                  <a:lnTo>
                    <a:pt x="1953" y="3549"/>
                  </a:lnTo>
                  <a:cubicBezTo>
                    <a:pt x="1953" y="3525"/>
                    <a:pt x="1965" y="3477"/>
                    <a:pt x="1989" y="3465"/>
                  </a:cubicBezTo>
                  <a:lnTo>
                    <a:pt x="4097" y="2001"/>
                  </a:lnTo>
                  <a:cubicBezTo>
                    <a:pt x="4216" y="1929"/>
                    <a:pt x="4275" y="1798"/>
                    <a:pt x="4275" y="1667"/>
                  </a:cubicBezTo>
                  <a:lnTo>
                    <a:pt x="4275" y="96"/>
                  </a:lnTo>
                  <a:cubicBezTo>
                    <a:pt x="4275" y="72"/>
                    <a:pt x="4216" y="1"/>
                    <a:pt x="4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4830;p72">
              <a:extLst>
                <a:ext uri="{FF2B5EF4-FFF2-40B4-BE49-F238E27FC236}">
                  <a16:creationId xmlns:a16="http://schemas.microsoft.com/office/drawing/2014/main" id="{06A5A438-B32A-4096-9E98-F14BE6220592}"/>
                </a:ext>
              </a:extLst>
            </p:cNvPr>
            <p:cNvSpPr/>
            <p:nvPr/>
          </p:nvSpPr>
          <p:spPr>
            <a:xfrm>
              <a:off x="2731915" y="3360146"/>
              <a:ext cx="149403" cy="181812"/>
            </a:xfrm>
            <a:custGeom>
              <a:avLst/>
              <a:gdLst/>
              <a:ahLst/>
              <a:cxnLst/>
              <a:rect l="l" t="t" r="r" b="b"/>
              <a:pathLst>
                <a:path w="4716" h="5739" extrusionOk="0">
                  <a:moveTo>
                    <a:pt x="2358" y="0"/>
                  </a:moveTo>
                  <a:cubicBezTo>
                    <a:pt x="1156" y="0"/>
                    <a:pt x="155" y="893"/>
                    <a:pt x="13" y="2084"/>
                  </a:cubicBezTo>
                  <a:cubicBezTo>
                    <a:pt x="1" y="2179"/>
                    <a:pt x="72" y="2250"/>
                    <a:pt x="143" y="2262"/>
                  </a:cubicBezTo>
                  <a:cubicBezTo>
                    <a:pt x="155" y="2265"/>
                    <a:pt x="166" y="2266"/>
                    <a:pt x="176" y="2266"/>
                  </a:cubicBezTo>
                  <a:cubicBezTo>
                    <a:pt x="255" y="2266"/>
                    <a:pt x="312" y="2194"/>
                    <a:pt x="322" y="2131"/>
                  </a:cubicBezTo>
                  <a:cubicBezTo>
                    <a:pt x="441" y="1107"/>
                    <a:pt x="1322" y="333"/>
                    <a:pt x="2346" y="333"/>
                  </a:cubicBezTo>
                  <a:cubicBezTo>
                    <a:pt x="3477" y="333"/>
                    <a:pt x="4382" y="1250"/>
                    <a:pt x="4382" y="2369"/>
                  </a:cubicBezTo>
                  <a:cubicBezTo>
                    <a:pt x="4382" y="3262"/>
                    <a:pt x="3823" y="4036"/>
                    <a:pt x="2977" y="4322"/>
                  </a:cubicBezTo>
                  <a:cubicBezTo>
                    <a:pt x="2941" y="4334"/>
                    <a:pt x="2894" y="4346"/>
                    <a:pt x="2882" y="4393"/>
                  </a:cubicBezTo>
                  <a:lnTo>
                    <a:pt x="2346" y="5286"/>
                  </a:lnTo>
                  <a:lnTo>
                    <a:pt x="1810" y="4393"/>
                  </a:lnTo>
                  <a:cubicBezTo>
                    <a:pt x="1798" y="4370"/>
                    <a:pt x="1763" y="4334"/>
                    <a:pt x="1727" y="4322"/>
                  </a:cubicBezTo>
                  <a:cubicBezTo>
                    <a:pt x="989" y="4084"/>
                    <a:pt x="477" y="3477"/>
                    <a:pt x="334" y="2727"/>
                  </a:cubicBezTo>
                  <a:cubicBezTo>
                    <a:pt x="323" y="2650"/>
                    <a:pt x="252" y="2594"/>
                    <a:pt x="177" y="2594"/>
                  </a:cubicBezTo>
                  <a:cubicBezTo>
                    <a:pt x="170" y="2594"/>
                    <a:pt x="163" y="2595"/>
                    <a:pt x="155" y="2596"/>
                  </a:cubicBezTo>
                  <a:cubicBezTo>
                    <a:pt x="72" y="2608"/>
                    <a:pt x="13" y="2703"/>
                    <a:pt x="24" y="2774"/>
                  </a:cubicBezTo>
                  <a:cubicBezTo>
                    <a:pt x="179" y="3620"/>
                    <a:pt x="775" y="4322"/>
                    <a:pt x="1572" y="4608"/>
                  </a:cubicBezTo>
                  <a:lnTo>
                    <a:pt x="2215" y="5656"/>
                  </a:lnTo>
                  <a:cubicBezTo>
                    <a:pt x="2239" y="5703"/>
                    <a:pt x="2287" y="5739"/>
                    <a:pt x="2346" y="5739"/>
                  </a:cubicBezTo>
                  <a:cubicBezTo>
                    <a:pt x="2406" y="5739"/>
                    <a:pt x="2453" y="5703"/>
                    <a:pt x="2477" y="5656"/>
                  </a:cubicBezTo>
                  <a:lnTo>
                    <a:pt x="3120" y="4608"/>
                  </a:lnTo>
                  <a:cubicBezTo>
                    <a:pt x="4073" y="4274"/>
                    <a:pt x="4704" y="3381"/>
                    <a:pt x="4704" y="2369"/>
                  </a:cubicBezTo>
                  <a:cubicBezTo>
                    <a:pt x="4715" y="1060"/>
                    <a:pt x="3656" y="0"/>
                    <a:pt x="2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4831;p72">
              <a:extLst>
                <a:ext uri="{FF2B5EF4-FFF2-40B4-BE49-F238E27FC236}">
                  <a16:creationId xmlns:a16="http://schemas.microsoft.com/office/drawing/2014/main" id="{0F7AF01C-6B6A-4A2C-8D15-B06A7DF8D478}"/>
                </a:ext>
              </a:extLst>
            </p:cNvPr>
            <p:cNvSpPr/>
            <p:nvPr/>
          </p:nvSpPr>
          <p:spPr>
            <a:xfrm>
              <a:off x="2760585" y="3389545"/>
              <a:ext cx="92442" cy="91333"/>
            </a:xfrm>
            <a:custGeom>
              <a:avLst/>
              <a:gdLst/>
              <a:ahLst/>
              <a:cxnLst/>
              <a:rect l="l" t="t" r="r" b="b"/>
              <a:pathLst>
                <a:path w="2918" h="2883" extrusionOk="0">
                  <a:moveTo>
                    <a:pt x="1453" y="679"/>
                  </a:moveTo>
                  <a:cubicBezTo>
                    <a:pt x="1858" y="679"/>
                    <a:pt x="2203" y="1025"/>
                    <a:pt x="2203" y="1430"/>
                  </a:cubicBezTo>
                  <a:cubicBezTo>
                    <a:pt x="2203" y="1846"/>
                    <a:pt x="1870" y="2168"/>
                    <a:pt x="1453" y="2168"/>
                  </a:cubicBezTo>
                  <a:cubicBezTo>
                    <a:pt x="1036" y="2168"/>
                    <a:pt x="715" y="1846"/>
                    <a:pt x="715" y="1430"/>
                  </a:cubicBezTo>
                  <a:cubicBezTo>
                    <a:pt x="715" y="1013"/>
                    <a:pt x="1036" y="679"/>
                    <a:pt x="1453" y="679"/>
                  </a:cubicBezTo>
                  <a:close/>
                  <a:moveTo>
                    <a:pt x="1453" y="1"/>
                  </a:moveTo>
                  <a:cubicBezTo>
                    <a:pt x="1370" y="1"/>
                    <a:pt x="1286" y="72"/>
                    <a:pt x="1286" y="167"/>
                  </a:cubicBezTo>
                  <a:lnTo>
                    <a:pt x="1286" y="382"/>
                  </a:lnTo>
                  <a:cubicBezTo>
                    <a:pt x="1108" y="417"/>
                    <a:pt x="953" y="477"/>
                    <a:pt x="810" y="572"/>
                  </a:cubicBezTo>
                  <a:lnTo>
                    <a:pt x="655" y="417"/>
                  </a:lnTo>
                  <a:cubicBezTo>
                    <a:pt x="626" y="388"/>
                    <a:pt x="584" y="373"/>
                    <a:pt x="542" y="373"/>
                  </a:cubicBezTo>
                  <a:cubicBezTo>
                    <a:pt x="501" y="373"/>
                    <a:pt x="459" y="388"/>
                    <a:pt x="429" y="417"/>
                  </a:cubicBezTo>
                  <a:cubicBezTo>
                    <a:pt x="370" y="477"/>
                    <a:pt x="370" y="572"/>
                    <a:pt x="429" y="632"/>
                  </a:cubicBezTo>
                  <a:lnTo>
                    <a:pt x="596" y="798"/>
                  </a:lnTo>
                  <a:cubicBezTo>
                    <a:pt x="489" y="929"/>
                    <a:pt x="429" y="1096"/>
                    <a:pt x="393" y="1275"/>
                  </a:cubicBezTo>
                  <a:lnTo>
                    <a:pt x="167" y="1275"/>
                  </a:lnTo>
                  <a:cubicBezTo>
                    <a:pt x="72" y="1275"/>
                    <a:pt x="0" y="1358"/>
                    <a:pt x="0" y="1441"/>
                  </a:cubicBezTo>
                  <a:cubicBezTo>
                    <a:pt x="0" y="1537"/>
                    <a:pt x="72" y="1608"/>
                    <a:pt x="167" y="1608"/>
                  </a:cubicBezTo>
                  <a:lnTo>
                    <a:pt x="381" y="1608"/>
                  </a:lnTo>
                  <a:cubicBezTo>
                    <a:pt x="417" y="1787"/>
                    <a:pt x="477" y="1953"/>
                    <a:pt x="572" y="2084"/>
                  </a:cubicBezTo>
                  <a:lnTo>
                    <a:pt x="417" y="2251"/>
                  </a:lnTo>
                  <a:cubicBezTo>
                    <a:pt x="358" y="2311"/>
                    <a:pt x="358" y="2406"/>
                    <a:pt x="417" y="2465"/>
                  </a:cubicBezTo>
                  <a:cubicBezTo>
                    <a:pt x="441" y="2501"/>
                    <a:pt x="489" y="2513"/>
                    <a:pt x="536" y="2513"/>
                  </a:cubicBezTo>
                  <a:cubicBezTo>
                    <a:pt x="572" y="2513"/>
                    <a:pt x="620" y="2501"/>
                    <a:pt x="655" y="2465"/>
                  </a:cubicBezTo>
                  <a:lnTo>
                    <a:pt x="810" y="2311"/>
                  </a:lnTo>
                  <a:cubicBezTo>
                    <a:pt x="953" y="2406"/>
                    <a:pt x="1108" y="2465"/>
                    <a:pt x="1286" y="2501"/>
                  </a:cubicBezTo>
                  <a:lnTo>
                    <a:pt x="1286" y="2727"/>
                  </a:lnTo>
                  <a:cubicBezTo>
                    <a:pt x="1286" y="2811"/>
                    <a:pt x="1370" y="2882"/>
                    <a:pt x="1453" y="2882"/>
                  </a:cubicBezTo>
                  <a:cubicBezTo>
                    <a:pt x="1548" y="2882"/>
                    <a:pt x="1620" y="2811"/>
                    <a:pt x="1620" y="2727"/>
                  </a:cubicBezTo>
                  <a:lnTo>
                    <a:pt x="1620" y="2501"/>
                  </a:lnTo>
                  <a:cubicBezTo>
                    <a:pt x="1798" y="2465"/>
                    <a:pt x="1965" y="2406"/>
                    <a:pt x="2096" y="2311"/>
                  </a:cubicBezTo>
                  <a:lnTo>
                    <a:pt x="2263" y="2465"/>
                  </a:lnTo>
                  <a:cubicBezTo>
                    <a:pt x="2286" y="2501"/>
                    <a:pt x="2334" y="2513"/>
                    <a:pt x="2382" y="2513"/>
                  </a:cubicBezTo>
                  <a:cubicBezTo>
                    <a:pt x="2417" y="2513"/>
                    <a:pt x="2465" y="2501"/>
                    <a:pt x="2501" y="2465"/>
                  </a:cubicBezTo>
                  <a:cubicBezTo>
                    <a:pt x="2560" y="2406"/>
                    <a:pt x="2560" y="2311"/>
                    <a:pt x="2501" y="2251"/>
                  </a:cubicBezTo>
                  <a:lnTo>
                    <a:pt x="2334" y="2084"/>
                  </a:lnTo>
                  <a:cubicBezTo>
                    <a:pt x="2441" y="1953"/>
                    <a:pt x="2501" y="1787"/>
                    <a:pt x="2525" y="1608"/>
                  </a:cubicBezTo>
                  <a:lnTo>
                    <a:pt x="2751" y="1608"/>
                  </a:lnTo>
                  <a:cubicBezTo>
                    <a:pt x="2834" y="1608"/>
                    <a:pt x="2918" y="1537"/>
                    <a:pt x="2918" y="1441"/>
                  </a:cubicBezTo>
                  <a:cubicBezTo>
                    <a:pt x="2882" y="1358"/>
                    <a:pt x="2822" y="1275"/>
                    <a:pt x="2739" y="1275"/>
                  </a:cubicBezTo>
                  <a:lnTo>
                    <a:pt x="2513" y="1275"/>
                  </a:lnTo>
                  <a:cubicBezTo>
                    <a:pt x="2477" y="1096"/>
                    <a:pt x="2417" y="941"/>
                    <a:pt x="2322" y="798"/>
                  </a:cubicBezTo>
                  <a:lnTo>
                    <a:pt x="2489" y="632"/>
                  </a:lnTo>
                  <a:cubicBezTo>
                    <a:pt x="2548" y="572"/>
                    <a:pt x="2548" y="477"/>
                    <a:pt x="2489" y="417"/>
                  </a:cubicBezTo>
                  <a:cubicBezTo>
                    <a:pt x="2459" y="388"/>
                    <a:pt x="2417" y="373"/>
                    <a:pt x="2376" y="373"/>
                  </a:cubicBezTo>
                  <a:cubicBezTo>
                    <a:pt x="2334" y="373"/>
                    <a:pt x="2292" y="388"/>
                    <a:pt x="2263" y="417"/>
                  </a:cubicBezTo>
                  <a:lnTo>
                    <a:pt x="2096" y="572"/>
                  </a:lnTo>
                  <a:cubicBezTo>
                    <a:pt x="1965" y="477"/>
                    <a:pt x="1798" y="417"/>
                    <a:pt x="1620" y="382"/>
                  </a:cubicBezTo>
                  <a:lnTo>
                    <a:pt x="1620" y="167"/>
                  </a:lnTo>
                  <a:cubicBezTo>
                    <a:pt x="1620" y="72"/>
                    <a:pt x="1548" y="1"/>
                    <a:pt x="1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14832;p72">
              <a:extLst>
                <a:ext uri="{FF2B5EF4-FFF2-40B4-BE49-F238E27FC236}">
                  <a16:creationId xmlns:a16="http://schemas.microsoft.com/office/drawing/2014/main" id="{B60F9A46-E5BB-4528-90BB-2B4EA7DC295C}"/>
                </a:ext>
              </a:extLst>
            </p:cNvPr>
            <p:cNvSpPr/>
            <p:nvPr/>
          </p:nvSpPr>
          <p:spPr>
            <a:xfrm>
              <a:off x="2789636" y="3417836"/>
              <a:ext cx="33961" cy="33993"/>
            </a:xfrm>
            <a:custGeom>
              <a:avLst/>
              <a:gdLst/>
              <a:ahLst/>
              <a:cxnLst/>
              <a:rect l="l" t="t" r="r" b="b"/>
              <a:pathLst>
                <a:path w="1072" h="1073" extrusionOk="0">
                  <a:moveTo>
                    <a:pt x="536" y="346"/>
                  </a:moveTo>
                  <a:cubicBezTo>
                    <a:pt x="655" y="346"/>
                    <a:pt x="750" y="429"/>
                    <a:pt x="750" y="548"/>
                  </a:cubicBezTo>
                  <a:cubicBezTo>
                    <a:pt x="750" y="656"/>
                    <a:pt x="643" y="763"/>
                    <a:pt x="536" y="763"/>
                  </a:cubicBezTo>
                  <a:cubicBezTo>
                    <a:pt x="417" y="763"/>
                    <a:pt x="334" y="667"/>
                    <a:pt x="334" y="548"/>
                  </a:cubicBezTo>
                  <a:cubicBezTo>
                    <a:pt x="334" y="429"/>
                    <a:pt x="417" y="346"/>
                    <a:pt x="536" y="346"/>
                  </a:cubicBezTo>
                  <a:close/>
                  <a:moveTo>
                    <a:pt x="536" y="1"/>
                  </a:moveTo>
                  <a:cubicBezTo>
                    <a:pt x="238" y="1"/>
                    <a:pt x="0" y="239"/>
                    <a:pt x="0" y="537"/>
                  </a:cubicBezTo>
                  <a:cubicBezTo>
                    <a:pt x="0" y="834"/>
                    <a:pt x="238" y="1072"/>
                    <a:pt x="536" y="1072"/>
                  </a:cubicBezTo>
                  <a:cubicBezTo>
                    <a:pt x="834" y="1072"/>
                    <a:pt x="1072" y="834"/>
                    <a:pt x="1072" y="537"/>
                  </a:cubicBezTo>
                  <a:cubicBezTo>
                    <a:pt x="1072" y="251"/>
                    <a:pt x="822" y="1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5" name="Google Shape;15138;p72">
            <a:extLst>
              <a:ext uri="{FF2B5EF4-FFF2-40B4-BE49-F238E27FC236}">
                <a16:creationId xmlns:a16="http://schemas.microsoft.com/office/drawing/2014/main" id="{71034EF6-77C4-49C0-B579-45B0D42A64CC}"/>
              </a:ext>
            </a:extLst>
          </p:cNvPr>
          <p:cNvGrpSpPr/>
          <p:nvPr/>
        </p:nvGrpSpPr>
        <p:grpSpPr>
          <a:xfrm>
            <a:off x="10110652" y="1591058"/>
            <a:ext cx="615058" cy="473207"/>
            <a:chOff x="1737258" y="1988371"/>
            <a:chExt cx="370814" cy="307359"/>
          </a:xfrm>
          <a:solidFill>
            <a:schemeClr val="bg1"/>
          </a:solidFill>
        </p:grpSpPr>
        <p:sp>
          <p:nvSpPr>
            <p:cNvPr id="26" name="Google Shape;15139;p72">
              <a:extLst>
                <a:ext uri="{FF2B5EF4-FFF2-40B4-BE49-F238E27FC236}">
                  <a16:creationId xmlns:a16="http://schemas.microsoft.com/office/drawing/2014/main" id="{F8454969-FC16-4B14-A9F8-28FA7D4C212D}"/>
                </a:ext>
              </a:extLst>
            </p:cNvPr>
            <p:cNvSpPr/>
            <p:nvPr/>
          </p:nvSpPr>
          <p:spPr>
            <a:xfrm>
              <a:off x="1963200" y="1996607"/>
              <a:ext cx="144873" cy="144492"/>
            </a:xfrm>
            <a:custGeom>
              <a:avLst/>
              <a:gdLst/>
              <a:ahLst/>
              <a:cxnLst/>
              <a:rect l="l" t="t" r="r" b="b"/>
              <a:pathLst>
                <a:path w="4573" h="4561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4393"/>
                  </a:lnTo>
                  <a:cubicBezTo>
                    <a:pt x="1" y="4489"/>
                    <a:pt x="72" y="4560"/>
                    <a:pt x="167" y="4560"/>
                  </a:cubicBezTo>
                  <a:lnTo>
                    <a:pt x="4394" y="4560"/>
                  </a:lnTo>
                  <a:cubicBezTo>
                    <a:pt x="4477" y="4560"/>
                    <a:pt x="4561" y="4489"/>
                    <a:pt x="4561" y="4393"/>
                  </a:cubicBezTo>
                  <a:cubicBezTo>
                    <a:pt x="4573" y="3596"/>
                    <a:pt x="4346" y="2798"/>
                    <a:pt x="3930" y="2119"/>
                  </a:cubicBezTo>
                  <a:cubicBezTo>
                    <a:pt x="3897" y="2070"/>
                    <a:pt x="3842" y="2038"/>
                    <a:pt x="3780" y="2038"/>
                  </a:cubicBezTo>
                  <a:cubicBezTo>
                    <a:pt x="3751" y="2038"/>
                    <a:pt x="3721" y="2045"/>
                    <a:pt x="3692" y="2060"/>
                  </a:cubicBezTo>
                  <a:cubicBezTo>
                    <a:pt x="3620" y="2107"/>
                    <a:pt x="3584" y="2203"/>
                    <a:pt x="3632" y="2298"/>
                  </a:cubicBezTo>
                  <a:cubicBezTo>
                    <a:pt x="3989" y="2881"/>
                    <a:pt x="4204" y="3548"/>
                    <a:pt x="4227" y="4227"/>
                  </a:cubicBezTo>
                  <a:lnTo>
                    <a:pt x="346" y="4227"/>
                  </a:lnTo>
                  <a:lnTo>
                    <a:pt x="346" y="345"/>
                  </a:lnTo>
                  <a:cubicBezTo>
                    <a:pt x="1465" y="393"/>
                    <a:pt x="2513" y="893"/>
                    <a:pt x="3251" y="1762"/>
                  </a:cubicBezTo>
                  <a:cubicBezTo>
                    <a:pt x="3276" y="1800"/>
                    <a:pt x="3317" y="1817"/>
                    <a:pt x="3363" y="1817"/>
                  </a:cubicBezTo>
                  <a:cubicBezTo>
                    <a:pt x="3404" y="1817"/>
                    <a:pt x="3449" y="1803"/>
                    <a:pt x="3489" y="1774"/>
                  </a:cubicBezTo>
                  <a:cubicBezTo>
                    <a:pt x="3561" y="1715"/>
                    <a:pt x="3561" y="1607"/>
                    <a:pt x="3501" y="1536"/>
                  </a:cubicBezTo>
                  <a:cubicBezTo>
                    <a:pt x="2668" y="560"/>
                    <a:pt x="144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5140;p72">
              <a:extLst>
                <a:ext uri="{FF2B5EF4-FFF2-40B4-BE49-F238E27FC236}">
                  <a16:creationId xmlns:a16="http://schemas.microsoft.com/office/drawing/2014/main" id="{183D81D7-C708-4D0D-8A24-DD87C82AB45E}"/>
                </a:ext>
              </a:extLst>
            </p:cNvPr>
            <p:cNvSpPr/>
            <p:nvPr/>
          </p:nvSpPr>
          <p:spPr>
            <a:xfrm>
              <a:off x="1737258" y="1988371"/>
              <a:ext cx="350064" cy="307359"/>
            </a:xfrm>
            <a:custGeom>
              <a:avLst/>
              <a:gdLst/>
              <a:ahLst/>
              <a:cxnLst/>
              <a:rect l="l" t="t" r="r" b="b"/>
              <a:pathLst>
                <a:path w="11050" h="9702" extrusionOk="0">
                  <a:moveTo>
                    <a:pt x="10693" y="5463"/>
                  </a:moveTo>
                  <a:cubicBezTo>
                    <a:pt x="10621" y="7320"/>
                    <a:pt x="9323" y="8868"/>
                    <a:pt x="7502" y="9249"/>
                  </a:cubicBezTo>
                  <a:lnTo>
                    <a:pt x="6847" y="5463"/>
                  </a:lnTo>
                  <a:close/>
                  <a:moveTo>
                    <a:pt x="6537" y="5666"/>
                  </a:moveTo>
                  <a:lnTo>
                    <a:pt x="7168" y="9297"/>
                  </a:lnTo>
                  <a:cubicBezTo>
                    <a:pt x="7002" y="9345"/>
                    <a:pt x="6823" y="9345"/>
                    <a:pt x="6656" y="9345"/>
                  </a:cubicBezTo>
                  <a:cubicBezTo>
                    <a:pt x="5752" y="9345"/>
                    <a:pt x="4859" y="9035"/>
                    <a:pt x="4144" y="8463"/>
                  </a:cubicBezTo>
                  <a:lnTo>
                    <a:pt x="4561" y="7975"/>
                  </a:lnTo>
                  <a:lnTo>
                    <a:pt x="6537" y="5666"/>
                  </a:lnTo>
                  <a:close/>
                  <a:moveTo>
                    <a:pt x="2413" y="1"/>
                  </a:moveTo>
                  <a:cubicBezTo>
                    <a:pt x="1956" y="1"/>
                    <a:pt x="1511" y="130"/>
                    <a:pt x="1120" y="379"/>
                  </a:cubicBezTo>
                  <a:cubicBezTo>
                    <a:pt x="394" y="879"/>
                    <a:pt x="1" y="1725"/>
                    <a:pt x="96" y="2582"/>
                  </a:cubicBezTo>
                  <a:cubicBezTo>
                    <a:pt x="107" y="2670"/>
                    <a:pt x="169" y="2738"/>
                    <a:pt x="264" y="2738"/>
                  </a:cubicBezTo>
                  <a:cubicBezTo>
                    <a:pt x="271" y="2738"/>
                    <a:pt x="279" y="2737"/>
                    <a:pt x="287" y="2737"/>
                  </a:cubicBezTo>
                  <a:cubicBezTo>
                    <a:pt x="382" y="2725"/>
                    <a:pt x="453" y="2641"/>
                    <a:pt x="441" y="2546"/>
                  </a:cubicBezTo>
                  <a:cubicBezTo>
                    <a:pt x="346" y="1796"/>
                    <a:pt x="691" y="1070"/>
                    <a:pt x="1311" y="653"/>
                  </a:cubicBezTo>
                  <a:cubicBezTo>
                    <a:pt x="1648" y="431"/>
                    <a:pt x="2026" y="315"/>
                    <a:pt x="2408" y="315"/>
                  </a:cubicBezTo>
                  <a:cubicBezTo>
                    <a:pt x="2538" y="315"/>
                    <a:pt x="2669" y="328"/>
                    <a:pt x="2799" y="355"/>
                  </a:cubicBezTo>
                  <a:cubicBezTo>
                    <a:pt x="3323" y="462"/>
                    <a:pt x="3775" y="760"/>
                    <a:pt x="4073" y="1201"/>
                  </a:cubicBezTo>
                  <a:cubicBezTo>
                    <a:pt x="4168" y="1367"/>
                    <a:pt x="4263" y="1534"/>
                    <a:pt x="4311" y="1713"/>
                  </a:cubicBezTo>
                  <a:lnTo>
                    <a:pt x="4311" y="1725"/>
                  </a:lnTo>
                  <a:cubicBezTo>
                    <a:pt x="4501" y="2332"/>
                    <a:pt x="4382" y="3022"/>
                    <a:pt x="3966" y="3558"/>
                  </a:cubicBezTo>
                  <a:cubicBezTo>
                    <a:pt x="3930" y="3582"/>
                    <a:pt x="3918" y="3630"/>
                    <a:pt x="3930" y="3677"/>
                  </a:cubicBezTo>
                  <a:lnTo>
                    <a:pt x="3978" y="4665"/>
                  </a:lnTo>
                  <a:lnTo>
                    <a:pt x="3073" y="4249"/>
                  </a:lnTo>
                  <a:cubicBezTo>
                    <a:pt x="3037" y="4237"/>
                    <a:pt x="3001" y="4237"/>
                    <a:pt x="2954" y="4237"/>
                  </a:cubicBezTo>
                  <a:cubicBezTo>
                    <a:pt x="2799" y="4284"/>
                    <a:pt x="2644" y="4308"/>
                    <a:pt x="2489" y="4308"/>
                  </a:cubicBezTo>
                  <a:lnTo>
                    <a:pt x="2465" y="4308"/>
                  </a:lnTo>
                  <a:cubicBezTo>
                    <a:pt x="2442" y="4309"/>
                    <a:pt x="2418" y="4309"/>
                    <a:pt x="2395" y="4309"/>
                  </a:cubicBezTo>
                  <a:cubicBezTo>
                    <a:pt x="1742" y="4309"/>
                    <a:pt x="1119" y="3991"/>
                    <a:pt x="751" y="3439"/>
                  </a:cubicBezTo>
                  <a:cubicBezTo>
                    <a:pt x="691" y="3344"/>
                    <a:pt x="644" y="3272"/>
                    <a:pt x="596" y="3177"/>
                  </a:cubicBezTo>
                  <a:cubicBezTo>
                    <a:pt x="571" y="3119"/>
                    <a:pt x="512" y="3084"/>
                    <a:pt x="454" y="3084"/>
                  </a:cubicBezTo>
                  <a:cubicBezTo>
                    <a:pt x="429" y="3084"/>
                    <a:pt x="404" y="3091"/>
                    <a:pt x="382" y="3106"/>
                  </a:cubicBezTo>
                  <a:cubicBezTo>
                    <a:pt x="287" y="3153"/>
                    <a:pt x="263" y="3260"/>
                    <a:pt x="298" y="3332"/>
                  </a:cubicBezTo>
                  <a:cubicBezTo>
                    <a:pt x="346" y="3439"/>
                    <a:pt x="406" y="3534"/>
                    <a:pt x="477" y="3630"/>
                  </a:cubicBezTo>
                  <a:cubicBezTo>
                    <a:pt x="894" y="4249"/>
                    <a:pt x="1584" y="4630"/>
                    <a:pt x="2299" y="4653"/>
                  </a:cubicBezTo>
                  <a:cubicBezTo>
                    <a:pt x="2263" y="4868"/>
                    <a:pt x="2251" y="5082"/>
                    <a:pt x="2251" y="5308"/>
                  </a:cubicBezTo>
                  <a:cubicBezTo>
                    <a:pt x="2251" y="5916"/>
                    <a:pt x="2370" y="6499"/>
                    <a:pt x="2608" y="7047"/>
                  </a:cubicBezTo>
                  <a:cubicBezTo>
                    <a:pt x="2632" y="7106"/>
                    <a:pt x="2692" y="7154"/>
                    <a:pt x="2751" y="7154"/>
                  </a:cubicBezTo>
                  <a:cubicBezTo>
                    <a:pt x="2787" y="7154"/>
                    <a:pt x="2799" y="7154"/>
                    <a:pt x="2835" y="7142"/>
                  </a:cubicBezTo>
                  <a:cubicBezTo>
                    <a:pt x="2918" y="7094"/>
                    <a:pt x="2954" y="7011"/>
                    <a:pt x="2918" y="6916"/>
                  </a:cubicBezTo>
                  <a:cubicBezTo>
                    <a:pt x="2692" y="6416"/>
                    <a:pt x="2596" y="5868"/>
                    <a:pt x="2596" y="5308"/>
                  </a:cubicBezTo>
                  <a:cubicBezTo>
                    <a:pt x="2596" y="5082"/>
                    <a:pt x="2608" y="4856"/>
                    <a:pt x="2656" y="4653"/>
                  </a:cubicBezTo>
                  <a:cubicBezTo>
                    <a:pt x="2775" y="4642"/>
                    <a:pt x="2894" y="4630"/>
                    <a:pt x="3013" y="4594"/>
                  </a:cubicBezTo>
                  <a:lnTo>
                    <a:pt x="4108" y="5118"/>
                  </a:lnTo>
                  <a:cubicBezTo>
                    <a:pt x="4144" y="5130"/>
                    <a:pt x="4156" y="5130"/>
                    <a:pt x="4180" y="5130"/>
                  </a:cubicBezTo>
                  <a:cubicBezTo>
                    <a:pt x="4216" y="5130"/>
                    <a:pt x="4239" y="5118"/>
                    <a:pt x="4275" y="5106"/>
                  </a:cubicBezTo>
                  <a:cubicBezTo>
                    <a:pt x="4323" y="5070"/>
                    <a:pt x="4347" y="5011"/>
                    <a:pt x="4347" y="4951"/>
                  </a:cubicBezTo>
                  <a:lnTo>
                    <a:pt x="4287" y="3737"/>
                  </a:lnTo>
                  <a:cubicBezTo>
                    <a:pt x="4716" y="3153"/>
                    <a:pt x="4859" y="2439"/>
                    <a:pt x="4692" y="1772"/>
                  </a:cubicBezTo>
                  <a:cubicBezTo>
                    <a:pt x="5240" y="1475"/>
                    <a:pt x="5847" y="1296"/>
                    <a:pt x="6478" y="1260"/>
                  </a:cubicBezTo>
                  <a:lnTo>
                    <a:pt x="6478" y="5249"/>
                  </a:lnTo>
                  <a:lnTo>
                    <a:pt x="4787" y="7201"/>
                  </a:lnTo>
                  <a:lnTo>
                    <a:pt x="3870" y="8261"/>
                  </a:lnTo>
                  <a:cubicBezTo>
                    <a:pt x="3632" y="8035"/>
                    <a:pt x="3406" y="7785"/>
                    <a:pt x="3239" y="7499"/>
                  </a:cubicBezTo>
                  <a:cubicBezTo>
                    <a:pt x="3208" y="7453"/>
                    <a:pt x="3152" y="7421"/>
                    <a:pt x="3091" y="7421"/>
                  </a:cubicBezTo>
                  <a:cubicBezTo>
                    <a:pt x="3058" y="7421"/>
                    <a:pt x="3023" y="7431"/>
                    <a:pt x="2989" y="7451"/>
                  </a:cubicBezTo>
                  <a:cubicBezTo>
                    <a:pt x="2918" y="7499"/>
                    <a:pt x="2894" y="7606"/>
                    <a:pt x="2954" y="7690"/>
                  </a:cubicBezTo>
                  <a:cubicBezTo>
                    <a:pt x="3168" y="8047"/>
                    <a:pt x="3454" y="8356"/>
                    <a:pt x="3763" y="8642"/>
                  </a:cubicBezTo>
                  <a:cubicBezTo>
                    <a:pt x="4561" y="9333"/>
                    <a:pt x="5585" y="9702"/>
                    <a:pt x="6645" y="9702"/>
                  </a:cubicBezTo>
                  <a:cubicBezTo>
                    <a:pt x="6895" y="9702"/>
                    <a:pt x="7145" y="9690"/>
                    <a:pt x="7383" y="9642"/>
                  </a:cubicBezTo>
                  <a:cubicBezTo>
                    <a:pt x="8395" y="9464"/>
                    <a:pt x="9323" y="8940"/>
                    <a:pt x="9990" y="8154"/>
                  </a:cubicBezTo>
                  <a:cubicBezTo>
                    <a:pt x="10657" y="7368"/>
                    <a:pt x="11026" y="6356"/>
                    <a:pt x="11026" y="5308"/>
                  </a:cubicBezTo>
                  <a:cubicBezTo>
                    <a:pt x="11050" y="5201"/>
                    <a:pt x="10978" y="5130"/>
                    <a:pt x="10871" y="5130"/>
                  </a:cubicBezTo>
                  <a:lnTo>
                    <a:pt x="6823" y="5130"/>
                  </a:lnTo>
                  <a:lnTo>
                    <a:pt x="6823" y="1082"/>
                  </a:lnTo>
                  <a:cubicBezTo>
                    <a:pt x="6823" y="998"/>
                    <a:pt x="6752" y="915"/>
                    <a:pt x="6656" y="915"/>
                  </a:cubicBezTo>
                  <a:cubicBezTo>
                    <a:pt x="5930" y="915"/>
                    <a:pt x="5228" y="1094"/>
                    <a:pt x="4585" y="1439"/>
                  </a:cubicBezTo>
                  <a:cubicBezTo>
                    <a:pt x="4525" y="1308"/>
                    <a:pt x="4454" y="1177"/>
                    <a:pt x="4370" y="1034"/>
                  </a:cubicBezTo>
                  <a:cubicBezTo>
                    <a:pt x="4025" y="522"/>
                    <a:pt x="3489" y="177"/>
                    <a:pt x="2882" y="46"/>
                  </a:cubicBezTo>
                  <a:cubicBezTo>
                    <a:pt x="2725" y="16"/>
                    <a:pt x="2569" y="1"/>
                    <a:pt x="24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5141;p72">
              <a:extLst>
                <a:ext uri="{FF2B5EF4-FFF2-40B4-BE49-F238E27FC236}">
                  <a16:creationId xmlns:a16="http://schemas.microsoft.com/office/drawing/2014/main" id="{FBCDBD40-F283-40F5-A265-10942EC103AF}"/>
                </a:ext>
              </a:extLst>
            </p:cNvPr>
            <p:cNvSpPr/>
            <p:nvPr/>
          </p:nvSpPr>
          <p:spPr>
            <a:xfrm>
              <a:off x="1799129" y="2040738"/>
              <a:ext cx="28322" cy="53571"/>
            </a:xfrm>
            <a:custGeom>
              <a:avLst/>
              <a:gdLst/>
              <a:ahLst/>
              <a:cxnLst/>
              <a:rect l="l" t="t" r="r" b="b"/>
              <a:pathLst>
                <a:path w="894" h="1691" extrusionOk="0">
                  <a:moveTo>
                    <a:pt x="179" y="0"/>
                  </a:moveTo>
                  <a:cubicBezTo>
                    <a:pt x="84" y="0"/>
                    <a:pt x="12" y="72"/>
                    <a:pt x="12" y="155"/>
                  </a:cubicBezTo>
                  <a:cubicBezTo>
                    <a:pt x="12" y="250"/>
                    <a:pt x="84" y="322"/>
                    <a:pt x="179" y="322"/>
                  </a:cubicBezTo>
                  <a:lnTo>
                    <a:pt x="262" y="322"/>
                  </a:lnTo>
                  <a:lnTo>
                    <a:pt x="262" y="1369"/>
                  </a:lnTo>
                  <a:lnTo>
                    <a:pt x="167" y="1369"/>
                  </a:lnTo>
                  <a:cubicBezTo>
                    <a:pt x="72" y="1369"/>
                    <a:pt x="0" y="1441"/>
                    <a:pt x="0" y="1524"/>
                  </a:cubicBezTo>
                  <a:cubicBezTo>
                    <a:pt x="0" y="1619"/>
                    <a:pt x="72" y="1691"/>
                    <a:pt x="167" y="1691"/>
                  </a:cubicBezTo>
                  <a:lnTo>
                    <a:pt x="727" y="1691"/>
                  </a:lnTo>
                  <a:cubicBezTo>
                    <a:pt x="822" y="1691"/>
                    <a:pt x="893" y="1619"/>
                    <a:pt x="893" y="1524"/>
                  </a:cubicBezTo>
                  <a:cubicBezTo>
                    <a:pt x="893" y="1441"/>
                    <a:pt x="834" y="1381"/>
                    <a:pt x="727" y="1381"/>
                  </a:cubicBezTo>
                  <a:lnTo>
                    <a:pt x="608" y="1381"/>
                  </a:lnTo>
                  <a:lnTo>
                    <a:pt x="608" y="155"/>
                  </a:lnTo>
                  <a:cubicBezTo>
                    <a:pt x="608" y="72"/>
                    <a:pt x="53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 dirty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5142;p72">
              <a:extLst>
                <a:ext uri="{FF2B5EF4-FFF2-40B4-BE49-F238E27FC236}">
                  <a16:creationId xmlns:a16="http://schemas.microsoft.com/office/drawing/2014/main" id="{CE7B469C-59F2-4261-9141-00BBE2A62254}"/>
                </a:ext>
              </a:extLst>
            </p:cNvPr>
            <p:cNvSpPr/>
            <p:nvPr/>
          </p:nvSpPr>
          <p:spPr>
            <a:xfrm>
              <a:off x="1802899" y="2024137"/>
              <a:ext cx="16252" cy="15872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1" y="0"/>
                  </a:moveTo>
                  <a:cubicBezTo>
                    <a:pt x="120" y="0"/>
                    <a:pt x="1" y="107"/>
                    <a:pt x="1" y="250"/>
                  </a:cubicBezTo>
                  <a:cubicBezTo>
                    <a:pt x="1" y="381"/>
                    <a:pt x="108" y="500"/>
                    <a:pt x="251" y="500"/>
                  </a:cubicBezTo>
                  <a:cubicBezTo>
                    <a:pt x="393" y="500"/>
                    <a:pt x="512" y="405"/>
                    <a:pt x="512" y="250"/>
                  </a:cubicBezTo>
                  <a:cubicBezTo>
                    <a:pt x="512" y="119"/>
                    <a:pt x="393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0731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05DE48-F525-443D-A4CD-10170B2CBCFB}"/>
              </a:ext>
            </a:extLst>
          </p:cNvPr>
          <p:cNvSpPr/>
          <p:nvPr/>
        </p:nvSpPr>
        <p:spPr>
          <a:xfrm>
            <a:off x="269874" y="264507"/>
            <a:ext cx="8951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РЕКОМЕНДАЦИИ ПО ВНЕУРОЧНОЙ ЗАНЯТОСТИ 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9A98B1-C655-4AC8-8F59-55175BFE3E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71" t="14096" r="26500" b="7047"/>
          <a:stretch/>
        </p:blipFill>
        <p:spPr>
          <a:xfrm>
            <a:off x="2027677" y="3177173"/>
            <a:ext cx="3460330" cy="34163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6F913A-2A34-4492-A4ED-47889AC079F2}"/>
              </a:ext>
            </a:extLst>
          </p:cNvPr>
          <p:cNvSpPr/>
          <p:nvPr/>
        </p:nvSpPr>
        <p:spPr>
          <a:xfrm>
            <a:off x="210704" y="1120676"/>
            <a:ext cx="66185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  <a:t>Письмо </a:t>
            </a:r>
          </a:p>
          <a:p>
            <a:pPr algn="ctr" fontAlgn="base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  <a:t>Министерства просвещения РФ</a:t>
            </a:r>
          </a:p>
          <a:p>
            <a:pPr algn="ctr" fontAlgn="base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  <a:t>от 01.09.2026 г. </a:t>
            </a:r>
          </a:p>
          <a:p>
            <a:pPr algn="ctr" fontAlgn="base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  <a:t>«О направлении</a:t>
            </a:r>
            <a:b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</a:rPr>
              <a:t>информации о внеурочной деятельности обучающихся с ОВЗ»</a:t>
            </a:r>
            <a:endParaRPr lang="ru-RU" sz="2400" b="1" dirty="0"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BC6376F-9365-4E08-8C7C-4F9D604AB5E2}"/>
              </a:ext>
            </a:extLst>
          </p:cNvPr>
          <p:cNvSpPr/>
          <p:nvPr/>
        </p:nvSpPr>
        <p:spPr>
          <a:xfrm>
            <a:off x="7184571" y="1974078"/>
            <a:ext cx="45197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</a:rPr>
              <a:t>Обращаем внимание, что проведение занятий по названным курсам внеурочной деятельности в </a:t>
            </a:r>
            <a:r>
              <a:rPr lang="ru-RU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первых дополнительных классах </a:t>
            </a: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</a:rPr>
              <a:t>для обучающихся с ОВЗ </a:t>
            </a:r>
            <a:r>
              <a:rPr lang="ru-RU" sz="2000" b="1" i="1" dirty="0">
                <a:solidFill>
                  <a:srgbClr val="C00000"/>
                </a:solidFill>
                <a:latin typeface="Arial" panose="020B0604020202020204" pitchFamily="34" charset="0"/>
              </a:rPr>
              <a:t>нецелесообразно</a:t>
            </a: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</a:rPr>
              <a:t> - указанные классы являются пропедевтическими (подготовительными).</a:t>
            </a:r>
            <a:endParaRPr lang="ru-RU" sz="2000" b="1" i="1" dirty="0">
              <a:solidFill>
                <a:srgbClr val="00206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01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3641431286"/>
              </p:ext>
            </p:extLst>
          </p:nvPr>
        </p:nvGraphicFramePr>
        <p:xfrm>
          <a:off x="0" y="1123405"/>
          <a:ext cx="12192000" cy="5538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75" name="Рисунок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76" y="1370015"/>
            <a:ext cx="911226" cy="911226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Рисунок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948" y="1329534"/>
            <a:ext cx="1050924" cy="1050924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69874" y="264507"/>
            <a:ext cx="8951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РЕКОМЕНДАЦИИ ПО ВНЕУРОЧНОЙ ЗАНЯТОСТИ 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673F63-B490-4219-824D-53306EE65B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771" y="1365773"/>
            <a:ext cx="1050924" cy="10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80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 txBox="1"/>
          <p:nvPr/>
        </p:nvSpPr>
        <p:spPr>
          <a:xfrm>
            <a:off x="212147" y="323681"/>
            <a:ext cx="10856800" cy="69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ВЫБОРА УЧЕБНИКОВ И ПОСОБИЙ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5122" name="Picture 2" descr="Увеличи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91" y="3928145"/>
            <a:ext cx="1730395" cy="2446888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478" y="4357189"/>
            <a:ext cx="1876425" cy="1876425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C24A82-2BF1-4370-833B-6577113E0A3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26" y="2980556"/>
            <a:ext cx="1231976" cy="122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90EA5B-7858-45DC-81CD-D3F18A0FB5E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26" y="5311095"/>
            <a:ext cx="12954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7D37D0-A61E-46D7-9F83-98884B359062}"/>
              </a:ext>
            </a:extLst>
          </p:cNvPr>
          <p:cNvSpPr/>
          <p:nvPr/>
        </p:nvSpPr>
        <p:spPr>
          <a:xfrm>
            <a:off x="113211" y="117278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учебников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пособий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утверждает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 в 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рамках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ФПУ 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22.07.2026 г. 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 4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ru-RU" i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indent="457200" algn="just"/>
            <a:r>
              <a:rPr lang="ru-RU" b="1" dirty="0"/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Локальный перечень не заменяет федеральные требования, а конкретизирует их.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выбора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учебных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 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программой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i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8E3FCDE-A06D-4F2A-8678-8CB3A17C0B31}"/>
              </a:ext>
            </a:extLst>
          </p:cNvPr>
          <p:cNvSpPr/>
          <p:nvPr/>
        </p:nvSpPr>
        <p:spPr>
          <a:xfrm>
            <a:off x="5640547" y="1107052"/>
            <a:ext cx="62640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endParaRPr lang="ru-RU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комплекты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обучающихся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ограниченными возможностями здоровья,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детей-инвалидов (специальные учебники и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пособия для учителя к ним)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B3B468-09A0-4029-BEFE-B5147E8AE8D7}"/>
              </a:ext>
            </a:extLst>
          </p:cNvPr>
          <p:cNvSpPr/>
          <p:nvPr/>
        </p:nvSpPr>
        <p:spPr>
          <a:xfrm>
            <a:off x="5640547" y="422057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тетради для обучающихся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расстройствами аутистического спектра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начального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54104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8209868-352F-4F07-9F4E-105750A79BFC}"/>
              </a:ext>
            </a:extLst>
          </p:cNvPr>
          <p:cNvSpPr txBox="1"/>
          <p:nvPr/>
        </p:nvSpPr>
        <p:spPr>
          <a:xfrm>
            <a:off x="0" y="221456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ПОДДЕРЖКА ДЛЯ ПЕДАГОГОВ И РОДИТЕЛЕЙ</a:t>
            </a:r>
          </a:p>
          <a:p>
            <a:pPr algn="ctr"/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661DB2A-B2BF-45EE-8262-69616D8BB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137" y="1254226"/>
            <a:ext cx="4332086" cy="2028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3746DF8-A1B6-4DF9-91DB-2EA3A51C129B}"/>
              </a:ext>
            </a:extLst>
          </p:cNvPr>
          <p:cNvSpPr/>
          <p:nvPr/>
        </p:nvSpPr>
        <p:spPr>
          <a:xfrm>
            <a:off x="3410783" y="3408568"/>
            <a:ext cx="2903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https://ikp-rao.ru/frc-ovz/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03D01B-A7C1-4CA9-BE35-F4DE002EC7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01" t="9320" r="2427" b="17954"/>
          <a:stretch/>
        </p:blipFill>
        <p:spPr>
          <a:xfrm>
            <a:off x="8342811" y="1215345"/>
            <a:ext cx="3567188" cy="1701351"/>
          </a:xfrm>
          <a:prstGeom prst="rect">
            <a:avLst/>
          </a:prstGeom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B011EF-FDCF-4754-B293-90D5DD2534B3}"/>
              </a:ext>
            </a:extLst>
          </p:cNvPr>
          <p:cNvSpPr/>
          <p:nvPr/>
        </p:nvSpPr>
        <p:spPr>
          <a:xfrm>
            <a:off x="9003241" y="3167836"/>
            <a:ext cx="2906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https://растимдетей.рф/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83092A-B990-4770-8A2B-56505B2EEB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8" t="7746" r="4071" b="5397"/>
          <a:stretch/>
        </p:blipFill>
        <p:spPr>
          <a:xfrm>
            <a:off x="89561" y="3931318"/>
            <a:ext cx="4432662" cy="23051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521F93-CCFD-4326-AF34-FFD3893E3874}"/>
              </a:ext>
            </a:extLst>
          </p:cNvPr>
          <p:cNvSpPr/>
          <p:nvPr/>
        </p:nvSpPr>
        <p:spPr>
          <a:xfrm>
            <a:off x="326898" y="6281074"/>
            <a:ext cx="37195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https://iro23.ru/?page_id=12070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6CCE1A-006C-44FC-9C71-BFC170C357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6064" r="5953" b="22403"/>
          <a:stretch/>
        </p:blipFill>
        <p:spPr>
          <a:xfrm>
            <a:off x="4402311" y="4293688"/>
            <a:ext cx="4281607" cy="227097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2ACF02-2789-4DDE-877C-41D7F53A11C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398" y="1354079"/>
            <a:ext cx="2583432" cy="17708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375CD02-2C92-4222-890C-FDD4BA11AB52}"/>
              </a:ext>
            </a:extLst>
          </p:cNvPr>
          <p:cNvSpPr/>
          <p:nvPr/>
        </p:nvSpPr>
        <p:spPr>
          <a:xfrm>
            <a:off x="8865655" y="5793139"/>
            <a:ext cx="323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https://mgppu.ru/news/9779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F539A2-B826-4BAF-BA40-E2A247B5DC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13" t="3229" r="18786" b="47867"/>
          <a:stretch/>
        </p:blipFill>
        <p:spPr>
          <a:xfrm>
            <a:off x="7592652" y="3823314"/>
            <a:ext cx="4509787" cy="15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81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9462" y="1470696"/>
            <a:ext cx="1001971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при разработке учебного плана необходимо строго руководствоваться вариантом АООП, рекомендованным ПМПК.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центр: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опирайтесь на федеральные учебные планы из утвержденных ФАОП, не допуская снижения планируемых результатов.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школа самостоятельно обеспечивает кадровые, материально-технические и методические условия.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Гибкость: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используйте ИУП для создания индивидуальной траектории обучения, учитывая психофизические особенности и  потребности ребенка.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строго соблюдайте санитарно-гигиенические требования (СанПиН) для сохранения здоровья обучающихся с ОВЗ.</a:t>
            </a:r>
            <a:endParaRPr lang="ru-RU" sz="2400" b="0" i="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6248" y="371661"/>
            <a:ext cx="9950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ВЫВОДЫ И ПРАКТИЧЕСКИЕ РЕКОМЕНДАЦИИ</a:t>
            </a:r>
          </a:p>
        </p:txBody>
      </p:sp>
      <p:grpSp>
        <p:nvGrpSpPr>
          <p:cNvPr id="15" name="Google Shape;16802;p75">
            <a:extLst>
              <a:ext uri="{FF2B5EF4-FFF2-40B4-BE49-F238E27FC236}">
                <a16:creationId xmlns:a16="http://schemas.microsoft.com/office/drawing/2014/main" id="{6CDD44BD-BEB0-4508-AFAE-21E17FBD6532}"/>
              </a:ext>
            </a:extLst>
          </p:cNvPr>
          <p:cNvGrpSpPr/>
          <p:nvPr/>
        </p:nvGrpSpPr>
        <p:grpSpPr>
          <a:xfrm>
            <a:off x="610321" y="3093451"/>
            <a:ext cx="436113" cy="369440"/>
            <a:chOff x="2770052" y="2009628"/>
            <a:chExt cx="327085" cy="277080"/>
          </a:xfrm>
          <a:solidFill>
            <a:schemeClr val="bg1"/>
          </a:solidFill>
        </p:grpSpPr>
        <p:sp>
          <p:nvSpPr>
            <p:cNvPr id="16" name="Google Shape;16803;p75">
              <a:extLst>
                <a:ext uri="{FF2B5EF4-FFF2-40B4-BE49-F238E27FC236}">
                  <a16:creationId xmlns:a16="http://schemas.microsoft.com/office/drawing/2014/main" id="{3AB08F6C-3AE5-4DEC-8E22-8DE6454CD2FF}"/>
                </a:ext>
              </a:extLst>
            </p:cNvPr>
            <p:cNvSpPr/>
            <p:nvPr/>
          </p:nvSpPr>
          <p:spPr>
            <a:xfrm>
              <a:off x="2770052" y="2023537"/>
              <a:ext cx="327085" cy="263170"/>
            </a:xfrm>
            <a:custGeom>
              <a:avLst/>
              <a:gdLst/>
              <a:ahLst/>
              <a:cxnLst/>
              <a:rect l="l" t="t" r="r" b="b"/>
              <a:pathLst>
                <a:path w="10276" h="8268" extrusionOk="0">
                  <a:moveTo>
                    <a:pt x="6251" y="2267"/>
                  </a:moveTo>
                  <a:lnTo>
                    <a:pt x="7061" y="2541"/>
                  </a:lnTo>
                  <a:cubicBezTo>
                    <a:pt x="7073" y="2544"/>
                    <a:pt x="7086" y="2545"/>
                    <a:pt x="7098" y="2545"/>
                  </a:cubicBezTo>
                  <a:cubicBezTo>
                    <a:pt x="7136" y="2545"/>
                    <a:pt x="7174" y="2532"/>
                    <a:pt x="7192" y="2505"/>
                  </a:cubicBezTo>
                  <a:lnTo>
                    <a:pt x="7454" y="2314"/>
                  </a:lnTo>
                  <a:lnTo>
                    <a:pt x="9240" y="4660"/>
                  </a:lnTo>
                  <a:lnTo>
                    <a:pt x="8978" y="4874"/>
                  </a:lnTo>
                  <a:cubicBezTo>
                    <a:pt x="8966" y="4862"/>
                    <a:pt x="8942" y="4839"/>
                    <a:pt x="8930" y="4839"/>
                  </a:cubicBezTo>
                  <a:lnTo>
                    <a:pt x="5811" y="3148"/>
                  </a:lnTo>
                  <a:lnTo>
                    <a:pt x="5930" y="2969"/>
                  </a:lnTo>
                  <a:cubicBezTo>
                    <a:pt x="5978" y="2898"/>
                    <a:pt x="5966" y="2803"/>
                    <a:pt x="5894" y="2755"/>
                  </a:cubicBezTo>
                  <a:cubicBezTo>
                    <a:pt x="5864" y="2742"/>
                    <a:pt x="5834" y="2735"/>
                    <a:pt x="5806" y="2735"/>
                  </a:cubicBezTo>
                  <a:cubicBezTo>
                    <a:pt x="5756" y="2735"/>
                    <a:pt x="5710" y="2757"/>
                    <a:pt x="5680" y="2803"/>
                  </a:cubicBezTo>
                  <a:lnTo>
                    <a:pt x="5358" y="3326"/>
                  </a:lnTo>
                  <a:cubicBezTo>
                    <a:pt x="5335" y="3350"/>
                    <a:pt x="5323" y="3374"/>
                    <a:pt x="5323" y="3398"/>
                  </a:cubicBezTo>
                  <a:lnTo>
                    <a:pt x="5323" y="4684"/>
                  </a:lnTo>
                  <a:cubicBezTo>
                    <a:pt x="5323" y="4946"/>
                    <a:pt x="5097" y="5172"/>
                    <a:pt x="4835" y="5172"/>
                  </a:cubicBezTo>
                  <a:cubicBezTo>
                    <a:pt x="4561" y="5172"/>
                    <a:pt x="4346" y="4946"/>
                    <a:pt x="4346" y="4684"/>
                  </a:cubicBezTo>
                  <a:lnTo>
                    <a:pt x="4346" y="3410"/>
                  </a:lnTo>
                  <a:lnTo>
                    <a:pt x="4620" y="2267"/>
                  </a:lnTo>
                  <a:close/>
                  <a:moveTo>
                    <a:pt x="2680" y="1767"/>
                  </a:moveTo>
                  <a:lnTo>
                    <a:pt x="2918" y="1898"/>
                  </a:lnTo>
                  <a:lnTo>
                    <a:pt x="941" y="5303"/>
                  </a:lnTo>
                  <a:lnTo>
                    <a:pt x="703" y="5172"/>
                  </a:lnTo>
                  <a:lnTo>
                    <a:pt x="2680" y="1767"/>
                  </a:lnTo>
                  <a:close/>
                  <a:moveTo>
                    <a:pt x="3180" y="4743"/>
                  </a:moveTo>
                  <a:cubicBezTo>
                    <a:pt x="3287" y="4743"/>
                    <a:pt x="3370" y="4779"/>
                    <a:pt x="3442" y="4874"/>
                  </a:cubicBezTo>
                  <a:cubicBezTo>
                    <a:pt x="3561" y="5017"/>
                    <a:pt x="3525" y="5231"/>
                    <a:pt x="3370" y="5339"/>
                  </a:cubicBezTo>
                  <a:lnTo>
                    <a:pt x="2322" y="6112"/>
                  </a:lnTo>
                  <a:cubicBezTo>
                    <a:pt x="2262" y="6150"/>
                    <a:pt x="2194" y="6169"/>
                    <a:pt x="2127" y="6169"/>
                  </a:cubicBezTo>
                  <a:cubicBezTo>
                    <a:pt x="2023" y="6169"/>
                    <a:pt x="1923" y="6123"/>
                    <a:pt x="1858" y="6029"/>
                  </a:cubicBezTo>
                  <a:cubicBezTo>
                    <a:pt x="1751" y="5886"/>
                    <a:pt x="1787" y="5672"/>
                    <a:pt x="1929" y="5565"/>
                  </a:cubicBezTo>
                  <a:lnTo>
                    <a:pt x="2989" y="4803"/>
                  </a:lnTo>
                  <a:cubicBezTo>
                    <a:pt x="3049" y="4755"/>
                    <a:pt x="3120" y="4743"/>
                    <a:pt x="3180" y="4743"/>
                  </a:cubicBezTo>
                  <a:close/>
                  <a:moveTo>
                    <a:pt x="3775" y="5493"/>
                  </a:moveTo>
                  <a:cubicBezTo>
                    <a:pt x="3870" y="5493"/>
                    <a:pt x="3954" y="5553"/>
                    <a:pt x="4013" y="5636"/>
                  </a:cubicBezTo>
                  <a:cubicBezTo>
                    <a:pt x="4132" y="5779"/>
                    <a:pt x="4085" y="5993"/>
                    <a:pt x="3942" y="6089"/>
                  </a:cubicBezTo>
                  <a:lnTo>
                    <a:pt x="3132" y="6708"/>
                  </a:lnTo>
                  <a:cubicBezTo>
                    <a:pt x="3076" y="6745"/>
                    <a:pt x="3013" y="6764"/>
                    <a:pt x="2949" y="6764"/>
                  </a:cubicBezTo>
                  <a:cubicBezTo>
                    <a:pt x="2851" y="6764"/>
                    <a:pt x="2752" y="6718"/>
                    <a:pt x="2680" y="6624"/>
                  </a:cubicBezTo>
                  <a:cubicBezTo>
                    <a:pt x="2572" y="6482"/>
                    <a:pt x="2596" y="6255"/>
                    <a:pt x="2751" y="6148"/>
                  </a:cubicBezTo>
                  <a:lnTo>
                    <a:pt x="3537" y="5589"/>
                  </a:lnTo>
                  <a:cubicBezTo>
                    <a:pt x="3573" y="5565"/>
                    <a:pt x="3596" y="5541"/>
                    <a:pt x="3620" y="5529"/>
                  </a:cubicBezTo>
                  <a:cubicBezTo>
                    <a:pt x="3668" y="5517"/>
                    <a:pt x="3715" y="5493"/>
                    <a:pt x="3775" y="5493"/>
                  </a:cubicBezTo>
                  <a:close/>
                  <a:moveTo>
                    <a:pt x="4359" y="6281"/>
                  </a:moveTo>
                  <a:cubicBezTo>
                    <a:pt x="4454" y="6281"/>
                    <a:pt x="4550" y="6321"/>
                    <a:pt x="4620" y="6398"/>
                  </a:cubicBezTo>
                  <a:cubicBezTo>
                    <a:pt x="4739" y="6553"/>
                    <a:pt x="4704" y="6755"/>
                    <a:pt x="4549" y="6863"/>
                  </a:cubicBezTo>
                  <a:lnTo>
                    <a:pt x="3954" y="7303"/>
                  </a:lnTo>
                  <a:cubicBezTo>
                    <a:pt x="3898" y="7331"/>
                    <a:pt x="3829" y="7358"/>
                    <a:pt x="3767" y="7358"/>
                  </a:cubicBezTo>
                  <a:cubicBezTo>
                    <a:pt x="3749" y="7358"/>
                    <a:pt x="3732" y="7356"/>
                    <a:pt x="3715" y="7351"/>
                  </a:cubicBezTo>
                  <a:cubicBezTo>
                    <a:pt x="3620" y="7339"/>
                    <a:pt x="3549" y="7303"/>
                    <a:pt x="3513" y="7220"/>
                  </a:cubicBezTo>
                  <a:cubicBezTo>
                    <a:pt x="3406" y="7077"/>
                    <a:pt x="3430" y="6863"/>
                    <a:pt x="3584" y="6755"/>
                  </a:cubicBezTo>
                  <a:lnTo>
                    <a:pt x="4144" y="6363"/>
                  </a:lnTo>
                  <a:lnTo>
                    <a:pt x="4168" y="6339"/>
                  </a:lnTo>
                  <a:cubicBezTo>
                    <a:pt x="4226" y="6300"/>
                    <a:pt x="4292" y="6281"/>
                    <a:pt x="4359" y="6281"/>
                  </a:cubicBezTo>
                  <a:close/>
                  <a:moveTo>
                    <a:pt x="2870" y="2553"/>
                  </a:moveTo>
                  <a:lnTo>
                    <a:pt x="3156" y="2707"/>
                  </a:lnTo>
                  <a:cubicBezTo>
                    <a:pt x="3173" y="2725"/>
                    <a:pt x="3197" y="2736"/>
                    <a:pt x="3218" y="2736"/>
                  </a:cubicBezTo>
                  <a:cubicBezTo>
                    <a:pt x="3226" y="2736"/>
                    <a:pt x="3233" y="2734"/>
                    <a:pt x="3239" y="2731"/>
                  </a:cubicBezTo>
                  <a:lnTo>
                    <a:pt x="3942" y="2636"/>
                  </a:lnTo>
                  <a:lnTo>
                    <a:pt x="4192" y="2743"/>
                  </a:lnTo>
                  <a:lnTo>
                    <a:pt x="4049" y="3338"/>
                  </a:lnTo>
                  <a:lnTo>
                    <a:pt x="4049" y="3362"/>
                  </a:lnTo>
                  <a:lnTo>
                    <a:pt x="4049" y="4648"/>
                  </a:lnTo>
                  <a:cubicBezTo>
                    <a:pt x="4049" y="5077"/>
                    <a:pt x="4406" y="5434"/>
                    <a:pt x="4835" y="5434"/>
                  </a:cubicBezTo>
                  <a:cubicBezTo>
                    <a:pt x="5263" y="5434"/>
                    <a:pt x="5620" y="5077"/>
                    <a:pt x="5620" y="4648"/>
                  </a:cubicBezTo>
                  <a:lnTo>
                    <a:pt x="5620" y="3410"/>
                  </a:lnTo>
                  <a:lnTo>
                    <a:pt x="5656" y="3362"/>
                  </a:lnTo>
                  <a:lnTo>
                    <a:pt x="8776" y="5065"/>
                  </a:lnTo>
                  <a:cubicBezTo>
                    <a:pt x="8942" y="5184"/>
                    <a:pt x="9002" y="5374"/>
                    <a:pt x="8907" y="5541"/>
                  </a:cubicBezTo>
                  <a:cubicBezTo>
                    <a:pt x="8850" y="5654"/>
                    <a:pt x="8745" y="5717"/>
                    <a:pt x="8631" y="5717"/>
                  </a:cubicBezTo>
                  <a:cubicBezTo>
                    <a:pt x="8576" y="5717"/>
                    <a:pt x="8520" y="5703"/>
                    <a:pt x="8466" y="5672"/>
                  </a:cubicBezTo>
                  <a:lnTo>
                    <a:pt x="6740" y="4743"/>
                  </a:lnTo>
                  <a:cubicBezTo>
                    <a:pt x="6711" y="4727"/>
                    <a:pt x="6682" y="4719"/>
                    <a:pt x="6655" y="4719"/>
                  </a:cubicBezTo>
                  <a:cubicBezTo>
                    <a:pt x="6603" y="4719"/>
                    <a:pt x="6557" y="4748"/>
                    <a:pt x="6525" y="4803"/>
                  </a:cubicBezTo>
                  <a:cubicBezTo>
                    <a:pt x="6490" y="4874"/>
                    <a:pt x="6513" y="4958"/>
                    <a:pt x="6585" y="5005"/>
                  </a:cubicBezTo>
                  <a:lnTo>
                    <a:pt x="8037" y="5791"/>
                  </a:lnTo>
                  <a:cubicBezTo>
                    <a:pt x="8192" y="5886"/>
                    <a:pt x="8252" y="6077"/>
                    <a:pt x="8168" y="6243"/>
                  </a:cubicBezTo>
                  <a:cubicBezTo>
                    <a:pt x="8104" y="6356"/>
                    <a:pt x="7996" y="6415"/>
                    <a:pt x="7881" y="6415"/>
                  </a:cubicBezTo>
                  <a:cubicBezTo>
                    <a:pt x="7826" y="6415"/>
                    <a:pt x="7770" y="6401"/>
                    <a:pt x="7716" y="6374"/>
                  </a:cubicBezTo>
                  <a:lnTo>
                    <a:pt x="6251" y="5565"/>
                  </a:lnTo>
                  <a:cubicBezTo>
                    <a:pt x="6226" y="5554"/>
                    <a:pt x="6200" y="5548"/>
                    <a:pt x="6175" y="5548"/>
                  </a:cubicBezTo>
                  <a:cubicBezTo>
                    <a:pt x="6120" y="5548"/>
                    <a:pt x="6070" y="5575"/>
                    <a:pt x="6037" y="5624"/>
                  </a:cubicBezTo>
                  <a:cubicBezTo>
                    <a:pt x="5990" y="5708"/>
                    <a:pt x="6025" y="5791"/>
                    <a:pt x="6097" y="5839"/>
                  </a:cubicBezTo>
                  <a:lnTo>
                    <a:pt x="7287" y="6493"/>
                  </a:lnTo>
                  <a:cubicBezTo>
                    <a:pt x="7454" y="6577"/>
                    <a:pt x="7514" y="6779"/>
                    <a:pt x="7418" y="6934"/>
                  </a:cubicBezTo>
                  <a:cubicBezTo>
                    <a:pt x="7360" y="7050"/>
                    <a:pt x="7250" y="7114"/>
                    <a:pt x="7132" y="7114"/>
                  </a:cubicBezTo>
                  <a:cubicBezTo>
                    <a:pt x="7081" y="7114"/>
                    <a:pt x="7028" y="7102"/>
                    <a:pt x="6978" y="7077"/>
                  </a:cubicBezTo>
                  <a:lnTo>
                    <a:pt x="5728" y="6386"/>
                  </a:lnTo>
                  <a:cubicBezTo>
                    <a:pt x="5705" y="6371"/>
                    <a:pt x="5680" y="6365"/>
                    <a:pt x="5655" y="6365"/>
                  </a:cubicBezTo>
                  <a:cubicBezTo>
                    <a:pt x="5601" y="6365"/>
                    <a:pt x="5546" y="6397"/>
                    <a:pt x="5513" y="6446"/>
                  </a:cubicBezTo>
                  <a:cubicBezTo>
                    <a:pt x="5478" y="6517"/>
                    <a:pt x="5501" y="6613"/>
                    <a:pt x="5573" y="6660"/>
                  </a:cubicBezTo>
                  <a:lnTo>
                    <a:pt x="6549" y="7172"/>
                  </a:lnTo>
                  <a:cubicBezTo>
                    <a:pt x="6704" y="7267"/>
                    <a:pt x="6763" y="7458"/>
                    <a:pt x="6680" y="7625"/>
                  </a:cubicBezTo>
                  <a:cubicBezTo>
                    <a:pt x="6616" y="7737"/>
                    <a:pt x="6508" y="7801"/>
                    <a:pt x="6393" y="7801"/>
                  </a:cubicBezTo>
                  <a:cubicBezTo>
                    <a:pt x="6338" y="7801"/>
                    <a:pt x="6282" y="7786"/>
                    <a:pt x="6228" y="7756"/>
                  </a:cubicBezTo>
                  <a:lnTo>
                    <a:pt x="5549" y="7386"/>
                  </a:lnTo>
                  <a:cubicBezTo>
                    <a:pt x="5549" y="7255"/>
                    <a:pt x="5501" y="7101"/>
                    <a:pt x="5406" y="6994"/>
                  </a:cubicBezTo>
                  <a:cubicBezTo>
                    <a:pt x="5299" y="6851"/>
                    <a:pt x="5132" y="6755"/>
                    <a:pt x="4954" y="6744"/>
                  </a:cubicBezTo>
                  <a:lnTo>
                    <a:pt x="4954" y="6696"/>
                  </a:lnTo>
                  <a:cubicBezTo>
                    <a:pt x="4977" y="6541"/>
                    <a:pt x="4930" y="6363"/>
                    <a:pt x="4835" y="6220"/>
                  </a:cubicBezTo>
                  <a:cubicBezTo>
                    <a:pt x="4716" y="6077"/>
                    <a:pt x="4549" y="5982"/>
                    <a:pt x="4370" y="5970"/>
                  </a:cubicBezTo>
                  <a:lnTo>
                    <a:pt x="4370" y="5922"/>
                  </a:lnTo>
                  <a:cubicBezTo>
                    <a:pt x="4406" y="5767"/>
                    <a:pt x="4358" y="5589"/>
                    <a:pt x="4251" y="5446"/>
                  </a:cubicBezTo>
                  <a:cubicBezTo>
                    <a:pt x="4132" y="5303"/>
                    <a:pt x="3965" y="5208"/>
                    <a:pt x="3787" y="5196"/>
                  </a:cubicBezTo>
                  <a:lnTo>
                    <a:pt x="3787" y="5148"/>
                  </a:lnTo>
                  <a:cubicBezTo>
                    <a:pt x="3823" y="4993"/>
                    <a:pt x="3775" y="4815"/>
                    <a:pt x="3668" y="4672"/>
                  </a:cubicBezTo>
                  <a:cubicBezTo>
                    <a:pt x="3547" y="4516"/>
                    <a:pt x="3359" y="4432"/>
                    <a:pt x="3172" y="4432"/>
                  </a:cubicBezTo>
                  <a:cubicBezTo>
                    <a:pt x="3044" y="4432"/>
                    <a:pt x="2917" y="4471"/>
                    <a:pt x="2811" y="4553"/>
                  </a:cubicBezTo>
                  <a:lnTo>
                    <a:pt x="1763" y="5315"/>
                  </a:lnTo>
                  <a:lnTo>
                    <a:pt x="1394" y="5112"/>
                  </a:lnTo>
                  <a:lnTo>
                    <a:pt x="2870" y="2553"/>
                  </a:lnTo>
                  <a:close/>
                  <a:moveTo>
                    <a:pt x="4936" y="7026"/>
                  </a:moveTo>
                  <a:cubicBezTo>
                    <a:pt x="5036" y="7026"/>
                    <a:pt x="5132" y="7070"/>
                    <a:pt x="5204" y="7148"/>
                  </a:cubicBezTo>
                  <a:cubicBezTo>
                    <a:pt x="5251" y="7244"/>
                    <a:pt x="5275" y="7315"/>
                    <a:pt x="5263" y="7398"/>
                  </a:cubicBezTo>
                  <a:cubicBezTo>
                    <a:pt x="5251" y="7494"/>
                    <a:pt x="5204" y="7565"/>
                    <a:pt x="5132" y="7625"/>
                  </a:cubicBezTo>
                  <a:lnTo>
                    <a:pt x="4787" y="7875"/>
                  </a:lnTo>
                  <a:cubicBezTo>
                    <a:pt x="4729" y="7918"/>
                    <a:pt x="4658" y="7940"/>
                    <a:pt x="4588" y="7940"/>
                  </a:cubicBezTo>
                  <a:cubicBezTo>
                    <a:pt x="4487" y="7940"/>
                    <a:pt x="4386" y="7895"/>
                    <a:pt x="4323" y="7803"/>
                  </a:cubicBezTo>
                  <a:cubicBezTo>
                    <a:pt x="4215" y="7660"/>
                    <a:pt x="4251" y="7446"/>
                    <a:pt x="4406" y="7339"/>
                  </a:cubicBezTo>
                  <a:lnTo>
                    <a:pt x="4727" y="7101"/>
                  </a:lnTo>
                  <a:lnTo>
                    <a:pt x="4739" y="7089"/>
                  </a:lnTo>
                  <a:cubicBezTo>
                    <a:pt x="4802" y="7046"/>
                    <a:pt x="4870" y="7026"/>
                    <a:pt x="4936" y="7026"/>
                  </a:cubicBezTo>
                  <a:close/>
                  <a:moveTo>
                    <a:pt x="180" y="0"/>
                  </a:moveTo>
                  <a:cubicBezTo>
                    <a:pt x="125" y="0"/>
                    <a:pt x="69" y="27"/>
                    <a:pt x="36" y="76"/>
                  </a:cubicBezTo>
                  <a:cubicBezTo>
                    <a:pt x="1" y="159"/>
                    <a:pt x="24" y="243"/>
                    <a:pt x="96" y="290"/>
                  </a:cubicBezTo>
                  <a:lnTo>
                    <a:pt x="2382" y="1600"/>
                  </a:lnTo>
                  <a:lnTo>
                    <a:pt x="405" y="5005"/>
                  </a:lnTo>
                  <a:lnTo>
                    <a:pt x="251" y="4922"/>
                  </a:lnTo>
                  <a:cubicBezTo>
                    <a:pt x="221" y="4905"/>
                    <a:pt x="192" y="4897"/>
                    <a:pt x="164" y="4897"/>
                  </a:cubicBezTo>
                  <a:cubicBezTo>
                    <a:pt x="113" y="4897"/>
                    <a:pt x="67" y="4923"/>
                    <a:pt x="36" y="4969"/>
                  </a:cubicBezTo>
                  <a:cubicBezTo>
                    <a:pt x="1" y="5053"/>
                    <a:pt x="24" y="5136"/>
                    <a:pt x="96" y="5184"/>
                  </a:cubicBezTo>
                  <a:lnTo>
                    <a:pt x="882" y="5648"/>
                  </a:lnTo>
                  <a:cubicBezTo>
                    <a:pt x="908" y="5663"/>
                    <a:pt x="934" y="5670"/>
                    <a:pt x="959" y="5670"/>
                  </a:cubicBezTo>
                  <a:cubicBezTo>
                    <a:pt x="1014" y="5670"/>
                    <a:pt x="1063" y="5638"/>
                    <a:pt x="1096" y="5589"/>
                  </a:cubicBezTo>
                  <a:lnTo>
                    <a:pt x="1215" y="5398"/>
                  </a:lnTo>
                  <a:lnTo>
                    <a:pt x="1537" y="5565"/>
                  </a:lnTo>
                  <a:cubicBezTo>
                    <a:pt x="1441" y="5779"/>
                    <a:pt x="1453" y="6029"/>
                    <a:pt x="1584" y="6220"/>
                  </a:cubicBezTo>
                  <a:cubicBezTo>
                    <a:pt x="1703" y="6386"/>
                    <a:pt x="1894" y="6482"/>
                    <a:pt x="2096" y="6482"/>
                  </a:cubicBezTo>
                  <a:cubicBezTo>
                    <a:pt x="2156" y="6482"/>
                    <a:pt x="2227" y="6458"/>
                    <a:pt x="2287" y="6446"/>
                  </a:cubicBezTo>
                  <a:cubicBezTo>
                    <a:pt x="2287" y="6577"/>
                    <a:pt x="2334" y="6720"/>
                    <a:pt x="2406" y="6815"/>
                  </a:cubicBezTo>
                  <a:cubicBezTo>
                    <a:pt x="2525" y="6982"/>
                    <a:pt x="2715" y="7077"/>
                    <a:pt x="2906" y="7077"/>
                  </a:cubicBezTo>
                  <a:cubicBezTo>
                    <a:pt x="2965" y="7077"/>
                    <a:pt x="3049" y="7053"/>
                    <a:pt x="3108" y="7041"/>
                  </a:cubicBezTo>
                  <a:cubicBezTo>
                    <a:pt x="3108" y="7160"/>
                    <a:pt x="3144" y="7291"/>
                    <a:pt x="3227" y="7398"/>
                  </a:cubicBezTo>
                  <a:cubicBezTo>
                    <a:pt x="3323" y="7529"/>
                    <a:pt x="3465" y="7625"/>
                    <a:pt x="3644" y="7648"/>
                  </a:cubicBezTo>
                  <a:cubicBezTo>
                    <a:pt x="3668" y="7648"/>
                    <a:pt x="3715" y="7672"/>
                    <a:pt x="3739" y="7672"/>
                  </a:cubicBezTo>
                  <a:cubicBezTo>
                    <a:pt x="3799" y="7672"/>
                    <a:pt x="3882" y="7648"/>
                    <a:pt x="3942" y="7636"/>
                  </a:cubicBezTo>
                  <a:cubicBezTo>
                    <a:pt x="3942" y="7767"/>
                    <a:pt x="3977" y="7886"/>
                    <a:pt x="4061" y="7994"/>
                  </a:cubicBezTo>
                  <a:cubicBezTo>
                    <a:pt x="4156" y="8125"/>
                    <a:pt x="4299" y="8220"/>
                    <a:pt x="4477" y="8244"/>
                  </a:cubicBezTo>
                  <a:cubicBezTo>
                    <a:pt x="4501" y="8244"/>
                    <a:pt x="4549" y="8267"/>
                    <a:pt x="4573" y="8267"/>
                  </a:cubicBezTo>
                  <a:cubicBezTo>
                    <a:pt x="4716" y="8267"/>
                    <a:pt x="4835" y="8220"/>
                    <a:pt x="4954" y="8148"/>
                  </a:cubicBezTo>
                  <a:lnTo>
                    <a:pt x="5287" y="7886"/>
                  </a:lnTo>
                  <a:cubicBezTo>
                    <a:pt x="5370" y="7827"/>
                    <a:pt x="5430" y="7767"/>
                    <a:pt x="5466" y="7684"/>
                  </a:cubicBezTo>
                  <a:lnTo>
                    <a:pt x="6085" y="8029"/>
                  </a:lnTo>
                  <a:cubicBezTo>
                    <a:pt x="6168" y="8077"/>
                    <a:pt x="6275" y="8101"/>
                    <a:pt x="6382" y="8101"/>
                  </a:cubicBezTo>
                  <a:cubicBezTo>
                    <a:pt x="6442" y="8101"/>
                    <a:pt x="6501" y="8089"/>
                    <a:pt x="6561" y="8077"/>
                  </a:cubicBezTo>
                  <a:cubicBezTo>
                    <a:pt x="6716" y="8029"/>
                    <a:pt x="6859" y="7922"/>
                    <a:pt x="6930" y="7779"/>
                  </a:cubicBezTo>
                  <a:cubicBezTo>
                    <a:pt x="6990" y="7648"/>
                    <a:pt x="7013" y="7529"/>
                    <a:pt x="7002" y="7398"/>
                  </a:cubicBezTo>
                  <a:cubicBezTo>
                    <a:pt x="7049" y="7398"/>
                    <a:pt x="7073" y="7422"/>
                    <a:pt x="7121" y="7422"/>
                  </a:cubicBezTo>
                  <a:cubicBezTo>
                    <a:pt x="7347" y="7422"/>
                    <a:pt x="7573" y="7303"/>
                    <a:pt x="7668" y="7089"/>
                  </a:cubicBezTo>
                  <a:cubicBezTo>
                    <a:pt x="7728" y="6970"/>
                    <a:pt x="7764" y="6839"/>
                    <a:pt x="7752" y="6720"/>
                  </a:cubicBezTo>
                  <a:cubicBezTo>
                    <a:pt x="7787" y="6720"/>
                    <a:pt x="7823" y="6732"/>
                    <a:pt x="7871" y="6732"/>
                  </a:cubicBezTo>
                  <a:cubicBezTo>
                    <a:pt x="8085" y="6732"/>
                    <a:pt x="8311" y="6613"/>
                    <a:pt x="8418" y="6410"/>
                  </a:cubicBezTo>
                  <a:cubicBezTo>
                    <a:pt x="8478" y="6291"/>
                    <a:pt x="8502" y="6172"/>
                    <a:pt x="8490" y="6029"/>
                  </a:cubicBezTo>
                  <a:cubicBezTo>
                    <a:pt x="8537" y="6029"/>
                    <a:pt x="8561" y="6053"/>
                    <a:pt x="8609" y="6053"/>
                  </a:cubicBezTo>
                  <a:cubicBezTo>
                    <a:pt x="8668" y="6053"/>
                    <a:pt x="8728" y="6029"/>
                    <a:pt x="8787" y="6017"/>
                  </a:cubicBezTo>
                  <a:cubicBezTo>
                    <a:pt x="8954" y="5970"/>
                    <a:pt x="9085" y="5874"/>
                    <a:pt x="9157" y="5720"/>
                  </a:cubicBezTo>
                  <a:cubicBezTo>
                    <a:pt x="9240" y="5577"/>
                    <a:pt x="9264" y="5410"/>
                    <a:pt x="9204" y="5243"/>
                  </a:cubicBezTo>
                  <a:cubicBezTo>
                    <a:pt x="9192" y="5196"/>
                    <a:pt x="9180" y="5172"/>
                    <a:pt x="9157" y="5136"/>
                  </a:cubicBezTo>
                  <a:lnTo>
                    <a:pt x="9430" y="4946"/>
                  </a:lnTo>
                  <a:lnTo>
                    <a:pt x="9561" y="5124"/>
                  </a:lnTo>
                  <a:cubicBezTo>
                    <a:pt x="9591" y="5161"/>
                    <a:pt x="9644" y="5180"/>
                    <a:pt x="9694" y="5180"/>
                  </a:cubicBezTo>
                  <a:cubicBezTo>
                    <a:pt x="9724" y="5180"/>
                    <a:pt x="9753" y="5173"/>
                    <a:pt x="9776" y="5160"/>
                  </a:cubicBezTo>
                  <a:lnTo>
                    <a:pt x="10192" y="4827"/>
                  </a:lnTo>
                  <a:cubicBezTo>
                    <a:pt x="10264" y="4743"/>
                    <a:pt x="10276" y="4648"/>
                    <a:pt x="10240" y="4577"/>
                  </a:cubicBezTo>
                  <a:cubicBezTo>
                    <a:pt x="10210" y="4539"/>
                    <a:pt x="10157" y="4521"/>
                    <a:pt x="10107" y="4521"/>
                  </a:cubicBezTo>
                  <a:cubicBezTo>
                    <a:pt x="10077" y="4521"/>
                    <a:pt x="10048" y="4527"/>
                    <a:pt x="10026" y="4541"/>
                  </a:cubicBezTo>
                  <a:lnTo>
                    <a:pt x="9728" y="4779"/>
                  </a:lnTo>
                  <a:lnTo>
                    <a:pt x="7347" y="1671"/>
                  </a:lnTo>
                  <a:lnTo>
                    <a:pt x="8704" y="790"/>
                  </a:lnTo>
                  <a:cubicBezTo>
                    <a:pt x="8776" y="755"/>
                    <a:pt x="8787" y="659"/>
                    <a:pt x="8752" y="588"/>
                  </a:cubicBezTo>
                  <a:cubicBezTo>
                    <a:pt x="8721" y="542"/>
                    <a:pt x="8670" y="516"/>
                    <a:pt x="8619" y="516"/>
                  </a:cubicBezTo>
                  <a:cubicBezTo>
                    <a:pt x="8591" y="516"/>
                    <a:pt x="8563" y="523"/>
                    <a:pt x="8537" y="540"/>
                  </a:cubicBezTo>
                  <a:lnTo>
                    <a:pt x="7049" y="1493"/>
                  </a:lnTo>
                  <a:cubicBezTo>
                    <a:pt x="6978" y="1540"/>
                    <a:pt x="6966" y="1648"/>
                    <a:pt x="7002" y="1719"/>
                  </a:cubicBezTo>
                  <a:lnTo>
                    <a:pt x="7275" y="2076"/>
                  </a:lnTo>
                  <a:lnTo>
                    <a:pt x="7085" y="2219"/>
                  </a:lnTo>
                  <a:lnTo>
                    <a:pt x="6311" y="1969"/>
                  </a:lnTo>
                  <a:cubicBezTo>
                    <a:pt x="6287" y="1969"/>
                    <a:pt x="6275" y="1957"/>
                    <a:pt x="6263" y="1957"/>
                  </a:cubicBezTo>
                  <a:lnTo>
                    <a:pt x="4501" y="1957"/>
                  </a:lnTo>
                  <a:cubicBezTo>
                    <a:pt x="4430" y="1957"/>
                    <a:pt x="4370" y="2005"/>
                    <a:pt x="4358" y="2076"/>
                  </a:cubicBezTo>
                  <a:lnTo>
                    <a:pt x="4251" y="2481"/>
                  </a:lnTo>
                  <a:lnTo>
                    <a:pt x="4001" y="2374"/>
                  </a:lnTo>
                  <a:cubicBezTo>
                    <a:pt x="3965" y="2362"/>
                    <a:pt x="3954" y="2362"/>
                    <a:pt x="3930" y="2362"/>
                  </a:cubicBezTo>
                  <a:lnTo>
                    <a:pt x="3227" y="2433"/>
                  </a:lnTo>
                  <a:lnTo>
                    <a:pt x="2989" y="2302"/>
                  </a:lnTo>
                  <a:lnTo>
                    <a:pt x="3215" y="1910"/>
                  </a:lnTo>
                  <a:cubicBezTo>
                    <a:pt x="3251" y="1838"/>
                    <a:pt x="3227" y="1743"/>
                    <a:pt x="3156" y="1707"/>
                  </a:cubicBezTo>
                  <a:lnTo>
                    <a:pt x="251" y="16"/>
                  </a:lnTo>
                  <a:cubicBezTo>
                    <a:pt x="229" y="5"/>
                    <a:pt x="20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6804;p75">
              <a:extLst>
                <a:ext uri="{FF2B5EF4-FFF2-40B4-BE49-F238E27FC236}">
                  <a16:creationId xmlns:a16="http://schemas.microsoft.com/office/drawing/2014/main" id="{03E4C1D0-329F-47FA-91E3-D17CBBA7C587}"/>
                </a:ext>
              </a:extLst>
            </p:cNvPr>
            <p:cNvSpPr/>
            <p:nvPr/>
          </p:nvSpPr>
          <p:spPr>
            <a:xfrm>
              <a:off x="3059960" y="2009628"/>
              <a:ext cx="37177" cy="26960"/>
            </a:xfrm>
            <a:custGeom>
              <a:avLst/>
              <a:gdLst/>
              <a:ahLst/>
              <a:cxnLst/>
              <a:rect l="l" t="t" r="r" b="b"/>
              <a:pathLst>
                <a:path w="1168" h="847" extrusionOk="0">
                  <a:moveTo>
                    <a:pt x="999" y="0"/>
                  </a:moveTo>
                  <a:cubicBezTo>
                    <a:pt x="971" y="0"/>
                    <a:pt x="943" y="8"/>
                    <a:pt x="918" y="25"/>
                  </a:cubicBezTo>
                  <a:lnTo>
                    <a:pt x="84" y="561"/>
                  </a:lnTo>
                  <a:cubicBezTo>
                    <a:pt x="13" y="608"/>
                    <a:pt x="1" y="692"/>
                    <a:pt x="37" y="775"/>
                  </a:cubicBezTo>
                  <a:cubicBezTo>
                    <a:pt x="72" y="811"/>
                    <a:pt x="120" y="846"/>
                    <a:pt x="156" y="846"/>
                  </a:cubicBezTo>
                  <a:cubicBezTo>
                    <a:pt x="191" y="846"/>
                    <a:pt x="215" y="823"/>
                    <a:pt x="239" y="811"/>
                  </a:cubicBezTo>
                  <a:lnTo>
                    <a:pt x="1073" y="275"/>
                  </a:lnTo>
                  <a:cubicBezTo>
                    <a:pt x="1156" y="239"/>
                    <a:pt x="1168" y="144"/>
                    <a:pt x="1132" y="72"/>
                  </a:cubicBezTo>
                  <a:cubicBezTo>
                    <a:pt x="1101" y="26"/>
                    <a:pt x="1051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2E9A58-D90F-4027-9EE6-A37651A0BC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79" t="16088" r="8358" b="16087"/>
          <a:stretch/>
        </p:blipFill>
        <p:spPr bwMode="auto">
          <a:xfrm>
            <a:off x="-14586" y="1220495"/>
            <a:ext cx="1685925" cy="132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13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69270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3451</TotalTime>
  <Words>2311</Words>
  <Application>Microsoft Office PowerPoint</Application>
  <PresentationFormat>Широкоэкранный</PresentationFormat>
  <Paragraphs>296</Paragraphs>
  <Slides>21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PT Serif</vt:lpstr>
      <vt:lpstr>Tahoma</vt:lpstr>
      <vt:lpstr>Times New Roman</vt:lpstr>
      <vt:lpstr>Wingdings</vt:lpstr>
      <vt:lpstr>Тема Office</vt:lpstr>
      <vt:lpstr>Организация современной образовательной среды для обучающихся с ОВЗ в условиях инклюзивного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ЗАГОЛОВОК</dc:title>
  <dc:creator>Татьяна В. Кондрашова</dc:creator>
  <cp:lastModifiedBy>Елена А. Подун</cp:lastModifiedBy>
  <cp:revision>371</cp:revision>
  <dcterms:created xsi:type="dcterms:W3CDTF">2025-07-16T08:45:26Z</dcterms:created>
  <dcterms:modified xsi:type="dcterms:W3CDTF">2026-09-25T13:01:30Z</dcterms:modified>
</cp:coreProperties>
</file>